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57" r:id="rId2"/>
    <p:sldId id="258" r:id="rId3"/>
    <p:sldId id="259" r:id="rId4"/>
    <p:sldId id="260" r:id="rId5"/>
  </p:sldIdLst>
  <p:sldSz cx="7920038" cy="9359900"/>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372"/>
    <p:restoredTop sz="94628"/>
  </p:normalViewPr>
  <p:slideViewPr>
    <p:cSldViewPr snapToGrid="0" snapToObjects="1">
      <p:cViewPr>
        <p:scale>
          <a:sx n="100" d="100"/>
          <a:sy n="100" d="100"/>
        </p:scale>
        <p:origin x="-2718" y="858"/>
      </p:cViewPr>
      <p:guideLst>
        <p:guide orient="horz" pos="2948"/>
        <p:guide pos="249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8056"/>
          </a:xfrm>
          <a:prstGeom prst="rect">
            <a:avLst/>
          </a:prstGeom>
        </p:spPr>
        <p:txBody>
          <a:bodyPr vert="horz" lIns="91440" tIns="45720" rIns="91440" bIns="45720" rtlCol="0"/>
          <a:lstStyle>
            <a:lvl1pPr algn="r">
              <a:defRPr sz="1200"/>
            </a:lvl1pPr>
          </a:lstStyle>
          <a:p>
            <a:fld id="{E7BFB1B8-A7BD-EA44-87BC-2F8275F0F310}" type="datetimeFigureOut">
              <a:rPr lang="fr-FR" smtClean="0"/>
              <a:t>20/11/2019</a:t>
            </a:fld>
            <a:endParaRPr lang="fr-FR"/>
          </a:p>
        </p:txBody>
      </p:sp>
      <p:sp>
        <p:nvSpPr>
          <p:cNvPr id="4" name="Espace réservé de l'image des diapositives 3"/>
          <p:cNvSpPr>
            <a:spLocks noGrp="1" noRot="1" noChangeAspect="1"/>
          </p:cNvSpPr>
          <p:nvPr>
            <p:ph type="sldImg" idx="2"/>
          </p:nvPr>
        </p:nvSpPr>
        <p:spPr>
          <a:xfrm>
            <a:off x="1917700" y="1241425"/>
            <a:ext cx="2833688"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66909" y="4777194"/>
            <a:ext cx="5335270" cy="3908614"/>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9428584"/>
            <a:ext cx="2889938"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4"/>
            <a:ext cx="2889938" cy="498055"/>
          </a:xfrm>
          <a:prstGeom prst="rect">
            <a:avLst/>
          </a:prstGeom>
        </p:spPr>
        <p:txBody>
          <a:bodyPr vert="horz" lIns="91440" tIns="45720" rIns="91440" bIns="45720" rtlCol="0" anchor="b"/>
          <a:lstStyle>
            <a:lvl1pPr algn="r">
              <a:defRPr sz="1200"/>
            </a:lvl1pPr>
          </a:lstStyle>
          <a:p>
            <a:fld id="{2FFECAF5-7EA3-214F-B69C-1189A5ABCBFD}" type="slidenum">
              <a:rPr lang="fr-FR" smtClean="0"/>
              <a:t>‹N°›</a:t>
            </a:fld>
            <a:endParaRPr lang="fr-FR"/>
          </a:p>
        </p:txBody>
      </p:sp>
    </p:spTree>
    <p:extLst>
      <p:ext uri="{BB962C8B-B14F-4D97-AF65-F5344CB8AC3E}">
        <p14:creationId xmlns:p14="http://schemas.microsoft.com/office/powerpoint/2010/main" val="2941387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C1CA412A-504C-4840-BC72-76A20F74828B}"/>
              </a:ext>
            </a:extLst>
          </p:cNvPr>
          <p:cNvSpPr/>
          <p:nvPr userDrawn="1"/>
        </p:nvSpPr>
        <p:spPr>
          <a:xfrm>
            <a:off x="0" y="2027231"/>
            <a:ext cx="7920039" cy="7332669"/>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Subtitle 2"/>
          <p:cNvSpPr>
            <a:spLocks noGrp="1"/>
          </p:cNvSpPr>
          <p:nvPr>
            <p:ph type="subTitle" idx="1" hasCustomPrompt="1"/>
          </p:nvPr>
        </p:nvSpPr>
        <p:spPr>
          <a:xfrm>
            <a:off x="990005" y="7649936"/>
            <a:ext cx="5940028" cy="1208314"/>
          </a:xfrm>
        </p:spPr>
        <p:txBody>
          <a:bodyPr>
            <a:noAutofit/>
          </a:bodyPr>
          <a:lstStyle>
            <a:lvl1pPr marL="0" indent="0" algn="ctr">
              <a:lnSpc>
                <a:spcPct val="85000"/>
              </a:lnSpc>
              <a:buNone/>
              <a:defRPr sz="1600" b="1" cap="all" spc="150" baseline="0">
                <a:solidFill>
                  <a:schemeClr val="accent2"/>
                </a:solidFill>
              </a:defRPr>
            </a:lvl1pPr>
            <a:lvl2pPr marL="396004" indent="0" algn="ctr">
              <a:buNone/>
              <a:defRPr sz="1733"/>
            </a:lvl2pPr>
            <a:lvl3pPr marL="792008" indent="0" algn="ctr">
              <a:buNone/>
              <a:defRPr sz="1559"/>
            </a:lvl3pPr>
            <a:lvl4pPr marL="1188012" indent="0" algn="ctr">
              <a:buNone/>
              <a:defRPr sz="1386"/>
            </a:lvl4pPr>
            <a:lvl5pPr marL="1584015" indent="0" algn="ctr">
              <a:buNone/>
              <a:defRPr sz="1386"/>
            </a:lvl5pPr>
            <a:lvl6pPr marL="1980019" indent="0" algn="ctr">
              <a:buNone/>
              <a:defRPr sz="1386"/>
            </a:lvl6pPr>
            <a:lvl7pPr marL="2376023" indent="0" algn="ctr">
              <a:buNone/>
              <a:defRPr sz="1386"/>
            </a:lvl7pPr>
            <a:lvl8pPr marL="2772027" indent="0" algn="ctr">
              <a:buNone/>
              <a:defRPr sz="1386"/>
            </a:lvl8pPr>
            <a:lvl9pPr marL="3168030" indent="0" algn="ctr">
              <a:buNone/>
              <a:defRPr sz="1386"/>
            </a:lvl9pPr>
          </a:lstStyle>
          <a:p>
            <a:r>
              <a:rPr lang="fr-FR" dirty="0"/>
              <a:t>MODIFIEZ LE STYLE DES SOUS-TITRES DU MASQUE</a:t>
            </a:r>
            <a:endParaRPr lang="en-US" dirty="0"/>
          </a:p>
        </p:txBody>
      </p:sp>
      <p:sp>
        <p:nvSpPr>
          <p:cNvPr id="4" name="Date Placeholder 3"/>
          <p:cNvSpPr>
            <a:spLocks noGrp="1"/>
          </p:cNvSpPr>
          <p:nvPr>
            <p:ph type="dt" sz="half" idx="10"/>
          </p:nvPr>
        </p:nvSpPr>
        <p:spPr>
          <a:xfrm>
            <a:off x="3069015" y="3315843"/>
            <a:ext cx="1782009" cy="498328"/>
          </a:xfrm>
        </p:spPr>
        <p:txBody>
          <a:bodyPr/>
          <a:lstStyle>
            <a:lvl1pPr algn="ctr">
              <a:defRPr sz="1400" b="1" u="none" spc="300">
                <a:solidFill>
                  <a:schemeClr val="accent2"/>
                </a:solidFill>
              </a:defRPr>
            </a:lvl1pPr>
          </a:lstStyle>
          <a:p>
            <a:fld id="{7694B9AF-8083-CB40-84D6-C1B32CCCBD3D}" type="datetime3">
              <a:rPr lang="fr-FR" smtClean="0"/>
              <a:pPr/>
              <a:t>20.11.19</a:t>
            </a:fld>
            <a:endParaRPr lang="fr-FR" dirty="0"/>
          </a:p>
        </p:txBody>
      </p:sp>
      <p:pic>
        <p:nvPicPr>
          <p:cNvPr id="10" name="Image 9" descr="Une image contenant ciel, extérieur, bâtiment, pont&#10;&#10;&#10;&#10;Description générée automatiquement">
            <a:extLst>
              <a:ext uri="{FF2B5EF4-FFF2-40B4-BE49-F238E27FC236}">
                <a16:creationId xmlns="" xmlns:a16="http://schemas.microsoft.com/office/drawing/2014/main" id="{6520A6F6-6BAC-E549-8FF2-371CF6DFA4B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4167079"/>
            <a:ext cx="7917308" cy="3129950"/>
          </a:xfrm>
          <a:prstGeom prst="rect">
            <a:avLst/>
          </a:prstGeom>
        </p:spPr>
      </p:pic>
      <p:pic>
        <p:nvPicPr>
          <p:cNvPr id="12" name="Image 11" descr="Une image contenant clipart&#10;&#10;&#10;&#10;Description générée automatiquement">
            <a:extLst>
              <a:ext uri="{FF2B5EF4-FFF2-40B4-BE49-F238E27FC236}">
                <a16:creationId xmlns="" xmlns:a16="http://schemas.microsoft.com/office/drawing/2014/main" id="{CB0EC6F7-3F39-224A-B283-209E24A1478E}"/>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2932958" y="914401"/>
            <a:ext cx="2054123" cy="598335"/>
          </a:xfrm>
          <a:prstGeom prst="rect">
            <a:avLst/>
          </a:prstGeom>
        </p:spPr>
      </p:pic>
      <p:sp>
        <p:nvSpPr>
          <p:cNvPr id="14" name="Espace réservé du texte 13">
            <a:extLst>
              <a:ext uri="{FF2B5EF4-FFF2-40B4-BE49-F238E27FC236}">
                <a16:creationId xmlns="" xmlns:a16="http://schemas.microsoft.com/office/drawing/2014/main" id="{E702D5FE-7CC2-2A4E-931A-6482AE397A84}"/>
              </a:ext>
            </a:extLst>
          </p:cNvPr>
          <p:cNvSpPr>
            <a:spLocks noGrp="1"/>
          </p:cNvSpPr>
          <p:nvPr>
            <p:ph type="body" sz="quarter" idx="11" hasCustomPrompt="1"/>
          </p:nvPr>
        </p:nvSpPr>
        <p:spPr>
          <a:xfrm>
            <a:off x="1416050" y="2545213"/>
            <a:ext cx="5087938" cy="263305"/>
          </a:xfrm>
        </p:spPr>
        <p:txBody>
          <a:bodyPr anchor="b">
            <a:normAutofit/>
          </a:bodyPr>
          <a:lstStyle>
            <a:lvl1pPr algn="ctr">
              <a:defRPr sz="1400" i="1" spc="300">
                <a:solidFill>
                  <a:schemeClr val="accent2"/>
                </a:solidFill>
              </a:defRPr>
            </a:lvl1pPr>
          </a:lstStyle>
          <a:p>
            <a:r>
              <a:rPr lang="fr-FR" dirty="0"/>
              <a:t>entité</a:t>
            </a:r>
          </a:p>
        </p:txBody>
      </p:sp>
      <p:sp>
        <p:nvSpPr>
          <p:cNvPr id="5" name="ZoneTexte 4"/>
          <p:cNvSpPr txBox="1"/>
          <p:nvPr userDrawn="1"/>
        </p:nvSpPr>
        <p:spPr>
          <a:xfrm>
            <a:off x="2105614" y="2854178"/>
            <a:ext cx="3706079" cy="461665"/>
          </a:xfrm>
          <a:prstGeom prst="rect">
            <a:avLst/>
          </a:prstGeom>
          <a:noFill/>
        </p:spPr>
        <p:txBody>
          <a:bodyPr wrap="none" rtlCol="0">
            <a:spAutoFit/>
          </a:bodyPr>
          <a:lstStyle/>
          <a:p>
            <a:r>
              <a:rPr lang="fr-FR" sz="2400" b="1" spc="150" baseline="0" dirty="0">
                <a:solidFill>
                  <a:schemeClr val="accent2"/>
                </a:solidFill>
                <a:latin typeface="+mn-lt"/>
              </a:rPr>
              <a:t>LETTRE D’INFORMATION</a:t>
            </a:r>
          </a:p>
        </p:txBody>
      </p:sp>
    </p:spTree>
    <p:extLst>
      <p:ext uri="{BB962C8B-B14F-4D97-AF65-F5344CB8AC3E}">
        <p14:creationId xmlns:p14="http://schemas.microsoft.com/office/powerpoint/2010/main" val="543277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443993"/>
            <a:ext cx="7205908" cy="1764874"/>
          </a:xfrm>
        </p:spPr>
        <p:txBody>
          <a:bodyPr>
            <a:noAutofit/>
          </a:bodyPr>
          <a:lstStyle>
            <a:lvl1pPr algn="ctr">
              <a:lnSpc>
                <a:spcPct val="120000"/>
              </a:lnSpc>
              <a:spcBef>
                <a:spcPts val="0"/>
              </a:spcBef>
              <a:defRPr sz="1200" i="1">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239146" y="4438915"/>
            <a:ext cx="4323828" cy="4337633"/>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461434"/>
            <a:ext cx="7205909" cy="805886"/>
          </a:xfrm>
        </p:spPr>
        <p:txBody>
          <a:bodyPr vert="horz" lIns="91440" tIns="45720" rIns="91440" bIns="45720" rtlCol="0" anchor="b">
            <a:noAutofit/>
          </a:bodyPr>
          <a:lstStyle>
            <a:lvl1pPr algn="ctr">
              <a:spcBef>
                <a:spcPts val="0"/>
              </a:spcBef>
              <a:defRPr lang="en-US" sz="1400" b="1" i="0" cap="none" spc="0" normalizeH="0" baseline="0" dirty="0">
                <a:solidFill>
                  <a:schemeClr val="accent1"/>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239146" y="3663608"/>
            <a:ext cx="4323828"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Tree>
    <p:extLst>
      <p:ext uri="{BB962C8B-B14F-4D97-AF65-F5344CB8AC3E}">
        <p14:creationId xmlns:p14="http://schemas.microsoft.com/office/powerpoint/2010/main" val="849988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re et contenu">
    <p:spTree>
      <p:nvGrpSpPr>
        <p:cNvPr id="1" name=""/>
        <p:cNvGrpSpPr/>
        <p:nvPr/>
      </p:nvGrpSpPr>
      <p:grpSpPr>
        <a:xfrm>
          <a:off x="0" y="0"/>
          <a:ext cx="0" cy="0"/>
          <a:chOff x="0" y="0"/>
          <a:chExt cx="0" cy="0"/>
        </a:xfrm>
      </p:grpSpPr>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357064" y="1385749"/>
            <a:ext cx="7082121" cy="2767797"/>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357065" y="455459"/>
            <a:ext cx="7082120"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pic>
        <p:nvPicPr>
          <p:cNvPr id="6" name="Image 5" descr="Une image contenant extérieur, bâtiment, ciel, neige&#10;&#10;&#10;&#10;Description générée automatiquement">
            <a:extLst>
              <a:ext uri="{FF2B5EF4-FFF2-40B4-BE49-F238E27FC236}">
                <a16:creationId xmlns="" xmlns:a16="http://schemas.microsoft.com/office/drawing/2014/main" id="{4D49C0C4-64B9-7F46-8000-8F3C46CECECC}"/>
              </a:ext>
            </a:extLst>
          </p:cNvPr>
          <p:cNvPicPr>
            <a:picLocks noChangeAspect="1"/>
          </p:cNvPicPr>
          <p:nvPr userDrawn="1"/>
        </p:nvPicPr>
        <p:blipFill rotWithShape="1">
          <a:blip r:embed="rId2" cstate="print">
            <a:extLst>
              <a:ext uri="{28A0092B-C50C-407E-A947-70E740481C1C}">
                <a14:useLocalDpi xmlns:a14="http://schemas.microsoft.com/office/drawing/2010/main"/>
              </a:ext>
            </a:extLst>
          </a:blip>
          <a:srcRect l="-1"/>
          <a:stretch/>
        </p:blipFill>
        <p:spPr>
          <a:xfrm>
            <a:off x="357065" y="4438914"/>
            <a:ext cx="2753134" cy="4337633"/>
          </a:xfrm>
          <a:prstGeom prst="rect">
            <a:avLst/>
          </a:prstGeom>
        </p:spPr>
      </p:pic>
      <p:sp>
        <p:nvSpPr>
          <p:cNvPr id="7" name="Content Placeholder 2">
            <a:extLst>
              <a:ext uri="{FF2B5EF4-FFF2-40B4-BE49-F238E27FC236}">
                <a16:creationId xmlns="" xmlns:a16="http://schemas.microsoft.com/office/drawing/2014/main" id="{C709320F-E293-EB4D-8A59-B397D960941C}"/>
              </a:ext>
            </a:extLst>
          </p:cNvPr>
          <p:cNvSpPr>
            <a:spLocks noGrp="1"/>
          </p:cNvSpPr>
          <p:nvPr>
            <p:ph idx="14"/>
          </p:nvPr>
        </p:nvSpPr>
        <p:spPr>
          <a:xfrm>
            <a:off x="3361152" y="4399836"/>
            <a:ext cx="4078033" cy="4376711"/>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Tree>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065"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pic>
        <p:nvPicPr>
          <p:cNvPr id="12" name="Image 11" descr="Une image contenant bâtiment, fenêtre, extérieur&#10;&#10;&#10;&#10;Description générée automatiquement">
            <a:extLst>
              <a:ext uri="{FF2B5EF4-FFF2-40B4-BE49-F238E27FC236}">
                <a16:creationId xmlns="" xmlns:a16="http://schemas.microsoft.com/office/drawing/2014/main" id="{9AF0D9B8-B61A-4047-AA56-1AA8AD0E1B3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5098115" y="4300123"/>
            <a:ext cx="2449966" cy="4698170"/>
          </a:xfrm>
          <a:prstGeom prst="rect">
            <a:avLst/>
          </a:prstGeom>
        </p:spPr>
      </p:pic>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4"/>
            <a:ext cx="3449392" cy="276616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p:nvPr>
        </p:nvSpPr>
        <p:spPr>
          <a:xfrm>
            <a:off x="357065" y="5078983"/>
            <a:ext cx="4587076" cy="3777070"/>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9" name="Content Placeholder 2">
            <a:extLst>
              <a:ext uri="{FF2B5EF4-FFF2-40B4-BE49-F238E27FC236}">
                <a16:creationId xmlns="" xmlns:a16="http://schemas.microsoft.com/office/drawing/2014/main" id="{435E09BC-94FE-5B4F-B80E-C99EED793B47}"/>
              </a:ext>
            </a:extLst>
          </p:cNvPr>
          <p:cNvSpPr>
            <a:spLocks noGrp="1"/>
          </p:cNvSpPr>
          <p:nvPr>
            <p:ph idx="14"/>
          </p:nvPr>
        </p:nvSpPr>
        <p:spPr>
          <a:xfrm>
            <a:off x="357064" y="4300123"/>
            <a:ext cx="4587076"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Tree>
    <p:extLst>
      <p:ext uri="{BB962C8B-B14F-4D97-AF65-F5344CB8AC3E}">
        <p14:creationId xmlns:p14="http://schemas.microsoft.com/office/powerpoint/2010/main" val="121266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re et contenu">
    <p:spTree>
      <p:nvGrpSpPr>
        <p:cNvPr id="1" name=""/>
        <p:cNvGrpSpPr/>
        <p:nvPr/>
      </p:nvGrpSpPr>
      <p:grpSpPr>
        <a:xfrm>
          <a:off x="0" y="0"/>
          <a:ext cx="0" cy="0"/>
          <a:chOff x="0" y="0"/>
          <a:chExt cx="0" cy="0"/>
        </a:xfrm>
      </p:grpSpPr>
      <p:sp>
        <p:nvSpPr>
          <p:cNvPr id="11" name="Rectangle 10">
            <a:extLst>
              <a:ext uri="{FF2B5EF4-FFF2-40B4-BE49-F238E27FC236}">
                <a16:creationId xmlns="" xmlns:a16="http://schemas.microsoft.com/office/drawing/2014/main" id="{4C317988-2C6A-4E43-8E27-08F13AFB8523}"/>
              </a:ext>
            </a:extLst>
          </p:cNvPr>
          <p:cNvSpPr/>
          <p:nvPr userDrawn="1"/>
        </p:nvSpPr>
        <p:spPr>
          <a:xfrm>
            <a:off x="0" y="3860800"/>
            <a:ext cx="7920039" cy="5504776"/>
          </a:xfrm>
          <a:prstGeom prst="rect">
            <a:avLst/>
          </a:prstGeom>
          <a:solidFill>
            <a:srgbClr val="F7EFF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3" name="Content Placeholder 2"/>
          <p:cNvSpPr>
            <a:spLocks noGrp="1"/>
          </p:cNvSpPr>
          <p:nvPr>
            <p:ph idx="1"/>
          </p:nvPr>
        </p:nvSpPr>
        <p:spPr>
          <a:xfrm>
            <a:off x="357065"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4" name="Content Placeholder 2">
            <a:extLst>
              <a:ext uri="{FF2B5EF4-FFF2-40B4-BE49-F238E27FC236}">
                <a16:creationId xmlns="" xmlns:a16="http://schemas.microsoft.com/office/drawing/2014/main" id="{C709320F-E293-EB4D-8A59-B397D960941C}"/>
              </a:ext>
            </a:extLst>
          </p:cNvPr>
          <p:cNvSpPr>
            <a:spLocks noGrp="1"/>
          </p:cNvSpPr>
          <p:nvPr>
            <p:ph idx="10"/>
          </p:nvPr>
        </p:nvSpPr>
        <p:spPr>
          <a:xfrm>
            <a:off x="4113581" y="1136913"/>
            <a:ext cx="3449392" cy="2339499"/>
          </a:xfrm>
        </p:spPr>
        <p:txBody>
          <a:bodyPr>
            <a:noAutofit/>
          </a:bodyPr>
          <a:lstStyle>
            <a:lvl1pPr>
              <a:lnSpc>
                <a:spcPct val="100000"/>
              </a:lnSpc>
              <a:spcBef>
                <a:spcPts val="0"/>
              </a:spcBef>
              <a:defRPr sz="1200">
                <a:solidFill>
                  <a:schemeClr val="accent1"/>
                </a:solidFill>
              </a:defRPr>
            </a:lvl1pPr>
          </a:lstStyle>
          <a:p>
            <a:pPr lvl="0"/>
            <a:r>
              <a:rPr lang="fr-FR" dirty="0"/>
              <a:t>Modifier les styles du texte du masque</a:t>
            </a:r>
            <a:endParaRPr lang="en-US" dirty="0"/>
          </a:p>
        </p:txBody>
      </p:sp>
      <p:sp>
        <p:nvSpPr>
          <p:cNvPr id="16" name="Content Placeholder 2">
            <a:extLst>
              <a:ext uri="{FF2B5EF4-FFF2-40B4-BE49-F238E27FC236}">
                <a16:creationId xmlns="" xmlns:a16="http://schemas.microsoft.com/office/drawing/2014/main" id="{5B5B0FDA-CD1E-FA4B-AAFE-C9A7A4E8A0CB}"/>
              </a:ext>
            </a:extLst>
          </p:cNvPr>
          <p:cNvSpPr>
            <a:spLocks noGrp="1"/>
          </p:cNvSpPr>
          <p:nvPr>
            <p:ph idx="11" hasCustomPrompt="1"/>
          </p:nvPr>
        </p:nvSpPr>
        <p:spPr>
          <a:xfrm>
            <a:off x="357066"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17" name="Content Placeholder 2">
            <a:extLst>
              <a:ext uri="{FF2B5EF4-FFF2-40B4-BE49-F238E27FC236}">
                <a16:creationId xmlns="" xmlns:a16="http://schemas.microsoft.com/office/drawing/2014/main" id="{96913E90-08E4-F142-A9F7-997651FDD203}"/>
              </a:ext>
            </a:extLst>
          </p:cNvPr>
          <p:cNvSpPr>
            <a:spLocks noGrp="1"/>
          </p:cNvSpPr>
          <p:nvPr>
            <p:ph idx="12"/>
          </p:nvPr>
        </p:nvSpPr>
        <p:spPr>
          <a:xfrm>
            <a:off x="357065"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8" name="Content Placeholder 2">
            <a:extLst>
              <a:ext uri="{FF2B5EF4-FFF2-40B4-BE49-F238E27FC236}">
                <a16:creationId xmlns="" xmlns:a16="http://schemas.microsoft.com/office/drawing/2014/main" id="{9493767E-C019-4C4A-BD8F-5FD74548C614}"/>
              </a:ext>
            </a:extLst>
          </p:cNvPr>
          <p:cNvSpPr>
            <a:spLocks noGrp="1"/>
          </p:cNvSpPr>
          <p:nvPr>
            <p:ph idx="13"/>
          </p:nvPr>
        </p:nvSpPr>
        <p:spPr>
          <a:xfrm>
            <a:off x="4113581" y="361608"/>
            <a:ext cx="3449392" cy="684000"/>
          </a:xfrm>
        </p:spPr>
        <p:txBody>
          <a:bodyPr vert="horz" lIns="91440" tIns="45720" rIns="91440" bIns="45720" rtlCol="0" anchor="t">
            <a:noAutofit/>
          </a:bodyPr>
          <a:lstStyle>
            <a:lvl1pPr>
              <a:spcBef>
                <a:spcPts val="0"/>
              </a:spcBef>
              <a:defRPr lang="en-US" sz="1400" b="1" i="0" cap="all" spc="300" normalizeH="0" baseline="0" dirty="0">
                <a:solidFill>
                  <a:schemeClr val="accent2"/>
                </a:solidFill>
                <a:latin typeface="Calibri" panose="020F0502020204030204" pitchFamily="34" charset="0"/>
                <a:ea typeface="+mj-ea"/>
                <a:cs typeface="Calibri" panose="020F0502020204030204" pitchFamily="34" charset="0"/>
              </a:defRPr>
            </a:lvl1pPr>
          </a:lstStyle>
          <a:p>
            <a:pPr lvl="0">
              <a:lnSpc>
                <a:spcPct val="100000"/>
              </a:lnSpc>
              <a:spcBef>
                <a:spcPct val="0"/>
              </a:spcBef>
            </a:pPr>
            <a:r>
              <a:rPr lang="fr-FR" dirty="0"/>
              <a:t>Modifier les styles du texte du masque</a:t>
            </a:r>
            <a:endParaRPr lang="en-US" dirty="0"/>
          </a:p>
        </p:txBody>
      </p:sp>
      <p:sp>
        <p:nvSpPr>
          <p:cNvPr id="13" name="Rectangle 12">
            <a:extLst>
              <a:ext uri="{FF2B5EF4-FFF2-40B4-BE49-F238E27FC236}">
                <a16:creationId xmlns="" xmlns:a16="http://schemas.microsoft.com/office/drawing/2014/main" id="{E838D716-E074-284E-8C90-577FE2872BFB}"/>
              </a:ext>
            </a:extLst>
          </p:cNvPr>
          <p:cNvSpPr/>
          <p:nvPr userDrawn="1"/>
        </p:nvSpPr>
        <p:spPr>
          <a:xfrm>
            <a:off x="0" y="6451600"/>
            <a:ext cx="7920039" cy="291397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20" tIns="22860" rIns="45720" bIns="22860" numCol="1" spcCol="0" rtlCol="0" fromWordArt="0" anchor="ctr" anchorCtr="0" forceAA="0" compatLnSpc="1">
            <a:prstTxWarp prst="textNoShape">
              <a:avLst/>
            </a:prstTxWarp>
            <a:noAutofit/>
          </a:bodyPr>
          <a:lstStyle/>
          <a:p>
            <a:pPr algn="ctr"/>
            <a:endParaRPr lang="fr-FR" sz="450" dirty="0"/>
          </a:p>
        </p:txBody>
      </p:sp>
      <p:sp>
        <p:nvSpPr>
          <p:cNvPr id="2" name="ZoneTexte 1">
            <a:extLst>
              <a:ext uri="{FF2B5EF4-FFF2-40B4-BE49-F238E27FC236}">
                <a16:creationId xmlns="" xmlns:a16="http://schemas.microsoft.com/office/drawing/2014/main" id="{95647485-9386-A245-B65E-779CB9658E91}"/>
              </a:ext>
            </a:extLst>
          </p:cNvPr>
          <p:cNvSpPr txBox="1"/>
          <p:nvPr userDrawn="1"/>
        </p:nvSpPr>
        <p:spPr>
          <a:xfrm>
            <a:off x="449739" y="6647475"/>
            <a:ext cx="7020560" cy="507831"/>
          </a:xfrm>
          <a:prstGeom prst="rect">
            <a:avLst/>
          </a:prstGeom>
          <a:noFill/>
        </p:spPr>
        <p:txBody>
          <a:bodyPr wrap="square" rtlCol="0">
            <a:spAutoFit/>
          </a:bodyPr>
          <a:lstStyle/>
          <a:p>
            <a:pPr algn="ctr">
              <a:lnSpc>
                <a:spcPct val="90000"/>
              </a:lnSpc>
            </a:pPr>
            <a:r>
              <a:rPr lang="fr-FR" sz="1000" kern="1200" dirty="0">
                <a:solidFill>
                  <a:schemeClr val="bg1"/>
                </a:solidFill>
                <a:effectLst/>
                <a:latin typeface="+mn-lt"/>
                <a:ea typeface="+mn-ea"/>
                <a:cs typeface="+mn-cs"/>
              </a:rPr>
              <a:t>Avec près de 70 avocats et professionnels du droit, dont une quinzaine d’associés, Hoche Avocats</a:t>
            </a:r>
          </a:p>
          <a:p>
            <a:pPr algn="ctr">
              <a:lnSpc>
                <a:spcPct val="90000"/>
              </a:lnSpc>
            </a:pPr>
            <a:r>
              <a:rPr lang="fr-FR" sz="1000" kern="1200" dirty="0">
                <a:solidFill>
                  <a:schemeClr val="bg1"/>
                </a:solidFill>
                <a:effectLst/>
                <a:latin typeface="+mn-lt"/>
                <a:ea typeface="+mn-ea"/>
                <a:cs typeface="+mn-cs"/>
              </a:rPr>
              <a:t>offre à ses clients français et internationaux un accompagnement et un conseil juridique global</a:t>
            </a:r>
          </a:p>
          <a:p>
            <a:pPr algn="ctr">
              <a:lnSpc>
                <a:spcPct val="90000"/>
              </a:lnSpc>
            </a:pPr>
            <a:r>
              <a:rPr lang="fr-FR" sz="1000" kern="1200" dirty="0">
                <a:solidFill>
                  <a:schemeClr val="bg1"/>
                </a:solidFill>
                <a:effectLst/>
                <a:latin typeface="+mn-lt"/>
                <a:ea typeface="+mn-ea"/>
                <a:cs typeface="+mn-cs"/>
              </a:rPr>
              <a:t>dans les grandes pratiques du droit des affaires.</a:t>
            </a:r>
          </a:p>
        </p:txBody>
      </p:sp>
      <p:pic>
        <p:nvPicPr>
          <p:cNvPr id="25" name="Image 24" descr="Une image contenant clipart&#10;&#10;&#10;&#10;Description générée automatiquement">
            <a:extLst>
              <a:ext uri="{FF2B5EF4-FFF2-40B4-BE49-F238E27FC236}">
                <a16:creationId xmlns="" xmlns:a16="http://schemas.microsoft.com/office/drawing/2014/main" id="{25DE4E75-9FFD-1A49-B657-1DD47FA9CF2C}"/>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3446923" y="8058071"/>
            <a:ext cx="1026193" cy="298529"/>
          </a:xfrm>
          <a:prstGeom prst="rect">
            <a:avLst/>
          </a:prstGeom>
        </p:spPr>
      </p:pic>
      <p:cxnSp>
        <p:nvCxnSpPr>
          <p:cNvPr id="27" name="Connecteur droit 26">
            <a:extLst>
              <a:ext uri="{FF2B5EF4-FFF2-40B4-BE49-F238E27FC236}">
                <a16:creationId xmlns="" xmlns:a16="http://schemas.microsoft.com/office/drawing/2014/main" id="{7D95EF08-2FC4-224C-92F8-339289BD7B2B}"/>
              </a:ext>
            </a:extLst>
          </p:cNvPr>
          <p:cNvCxnSpPr/>
          <p:nvPr userDrawn="1"/>
        </p:nvCxnSpPr>
        <p:spPr>
          <a:xfrm>
            <a:off x="3015139" y="8463280"/>
            <a:ext cx="188976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ZoneTexte 27">
            <a:extLst>
              <a:ext uri="{FF2B5EF4-FFF2-40B4-BE49-F238E27FC236}">
                <a16:creationId xmlns="" xmlns:a16="http://schemas.microsoft.com/office/drawing/2014/main" id="{3FE2F534-F058-AC47-AB43-25E301D10C8D}"/>
              </a:ext>
            </a:extLst>
          </p:cNvPr>
          <p:cNvSpPr txBox="1"/>
          <p:nvPr userDrawn="1"/>
        </p:nvSpPr>
        <p:spPr>
          <a:xfrm>
            <a:off x="357065" y="4078521"/>
            <a:ext cx="1838719" cy="258532"/>
          </a:xfrm>
          <a:prstGeom prst="rect">
            <a:avLst/>
          </a:prstGeom>
          <a:noFill/>
        </p:spPr>
        <p:txBody>
          <a:bodyPr wrap="square" rtlCol="0">
            <a:spAutoFit/>
          </a:bodyPr>
          <a:lstStyle/>
          <a:p>
            <a:pPr algn="l">
              <a:lnSpc>
                <a:spcPct val="90000"/>
              </a:lnSpc>
            </a:pPr>
            <a:r>
              <a:rPr lang="fr-FR" sz="1200" b="1" kern="1200" cap="all" spc="300" baseline="0" dirty="0">
                <a:solidFill>
                  <a:schemeClr val="accent2"/>
                </a:solidFill>
                <a:effectLst/>
                <a:latin typeface="+mn-lt"/>
                <a:ea typeface="+mn-ea"/>
                <a:cs typeface="+mn-cs"/>
              </a:rPr>
              <a:t>contacts</a:t>
            </a:r>
          </a:p>
        </p:txBody>
      </p:sp>
      <p:grpSp>
        <p:nvGrpSpPr>
          <p:cNvPr id="31" name="Groupe 30">
            <a:extLst>
              <a:ext uri="{FF2B5EF4-FFF2-40B4-BE49-F238E27FC236}">
                <a16:creationId xmlns="" xmlns:a16="http://schemas.microsoft.com/office/drawing/2014/main" id="{02FE2014-ED66-B240-8953-CE79B811C1F9}"/>
              </a:ext>
            </a:extLst>
          </p:cNvPr>
          <p:cNvGrpSpPr/>
          <p:nvPr userDrawn="1"/>
        </p:nvGrpSpPr>
        <p:grpSpPr>
          <a:xfrm>
            <a:off x="2677870" y="8579845"/>
            <a:ext cx="2564298" cy="407163"/>
            <a:chOff x="2844799" y="8579845"/>
            <a:chExt cx="2564298" cy="407163"/>
          </a:xfrm>
        </p:grpSpPr>
        <p:sp>
          <p:nvSpPr>
            <p:cNvPr id="29" name="ZoneTexte 28">
              <a:extLst>
                <a:ext uri="{FF2B5EF4-FFF2-40B4-BE49-F238E27FC236}">
                  <a16:creationId xmlns="" xmlns:a16="http://schemas.microsoft.com/office/drawing/2014/main" id="{F5D800A8-1FC5-C748-BB9E-0AE9812D59DC}"/>
                </a:ext>
              </a:extLst>
            </p:cNvPr>
            <p:cNvSpPr txBox="1"/>
            <p:nvPr userDrawn="1"/>
          </p:nvSpPr>
          <p:spPr>
            <a:xfrm>
              <a:off x="2844799" y="8579845"/>
              <a:ext cx="1317709" cy="407163"/>
            </a:xfrm>
            <a:prstGeom prst="rect">
              <a:avLst/>
            </a:prstGeom>
            <a:noFill/>
          </p:spPr>
          <p:txBody>
            <a:bodyPr wrap="square" rtlCol="0">
              <a:spAutoFit/>
            </a:bodyPr>
            <a:lstStyle/>
            <a:p>
              <a:pPr algn="r">
                <a:lnSpc>
                  <a:spcPct val="85000"/>
                </a:lnSpc>
              </a:pPr>
              <a:r>
                <a:rPr lang="fr-FR" sz="800" cap="all" baseline="0" dirty="0">
                  <a:solidFill>
                    <a:schemeClr val="bg1"/>
                  </a:solidFill>
                </a:rPr>
                <a:t>106, rue la </a:t>
              </a:r>
              <a:r>
                <a:rPr lang="fr-FR" sz="800" cap="all" baseline="0" dirty="0" err="1">
                  <a:solidFill>
                    <a:schemeClr val="bg1"/>
                  </a:solidFill>
                </a:rPr>
                <a:t>boétie</a:t>
              </a:r>
              <a:endParaRPr lang="fr-FR" sz="800" cap="all" baseline="0" dirty="0">
                <a:solidFill>
                  <a:schemeClr val="bg1"/>
                </a:solidFill>
              </a:endParaRPr>
            </a:p>
            <a:p>
              <a:pPr algn="r">
                <a:lnSpc>
                  <a:spcPct val="85000"/>
                </a:lnSpc>
              </a:pPr>
              <a:r>
                <a:rPr lang="fr-FR" sz="800" cap="all" baseline="0" dirty="0">
                  <a:solidFill>
                    <a:schemeClr val="bg1"/>
                  </a:solidFill>
                </a:rPr>
                <a:t>75008 paris</a:t>
              </a:r>
            </a:p>
            <a:p>
              <a:pPr algn="r">
                <a:lnSpc>
                  <a:spcPct val="85000"/>
                </a:lnSpc>
              </a:pPr>
              <a:r>
                <a:rPr lang="fr-FR" sz="800" cap="all" baseline="0" dirty="0" err="1">
                  <a:solidFill>
                    <a:schemeClr val="bg1"/>
                  </a:solidFill>
                </a:rPr>
                <a:t>france</a:t>
              </a:r>
              <a:endParaRPr lang="fr-FR" sz="800" cap="all" baseline="0" dirty="0">
                <a:solidFill>
                  <a:schemeClr val="bg1"/>
                </a:solidFill>
              </a:endParaRPr>
            </a:p>
          </p:txBody>
        </p:sp>
        <p:sp>
          <p:nvSpPr>
            <p:cNvPr id="30" name="ZoneTexte 29">
              <a:extLst>
                <a:ext uri="{FF2B5EF4-FFF2-40B4-BE49-F238E27FC236}">
                  <a16:creationId xmlns="" xmlns:a16="http://schemas.microsoft.com/office/drawing/2014/main" id="{D70C0401-3E13-5E4B-BAB4-FE0B55D0D9B5}"/>
                </a:ext>
              </a:extLst>
            </p:cNvPr>
            <p:cNvSpPr txBox="1"/>
            <p:nvPr userDrawn="1"/>
          </p:nvSpPr>
          <p:spPr>
            <a:xfrm>
              <a:off x="4091388" y="8579845"/>
              <a:ext cx="1317709" cy="407163"/>
            </a:xfrm>
            <a:prstGeom prst="rect">
              <a:avLst/>
            </a:prstGeom>
            <a:noFill/>
          </p:spPr>
          <p:txBody>
            <a:bodyPr wrap="square" rtlCol="0">
              <a:spAutoFit/>
            </a:bodyPr>
            <a:lstStyle/>
            <a:p>
              <a:pPr algn="l">
                <a:lnSpc>
                  <a:spcPct val="85000"/>
                </a:lnSpc>
              </a:pPr>
              <a:r>
                <a:rPr lang="fr-FR" sz="800" b="1" cap="none" baseline="0" dirty="0">
                  <a:solidFill>
                    <a:schemeClr val="bg1"/>
                  </a:solidFill>
                </a:rPr>
                <a:t>Tél. : +33(6)1 53 93 22 00</a:t>
              </a:r>
            </a:p>
            <a:p>
              <a:pPr algn="l">
                <a:lnSpc>
                  <a:spcPct val="85000"/>
                </a:lnSpc>
              </a:pPr>
              <a:r>
                <a:rPr lang="fr-FR" sz="800" b="1" cap="none" baseline="0" dirty="0">
                  <a:solidFill>
                    <a:schemeClr val="bg1"/>
                  </a:solidFill>
                </a:rPr>
                <a:t>Fax. : +33(6)1 53 93 21 00</a:t>
              </a:r>
            </a:p>
            <a:p>
              <a:pPr algn="l">
                <a:lnSpc>
                  <a:spcPct val="85000"/>
                </a:lnSpc>
              </a:pPr>
              <a:r>
                <a:rPr lang="fr-FR" sz="800" b="1" cap="none" baseline="0" dirty="0" smtClean="0">
                  <a:solidFill>
                    <a:schemeClr val="bg1"/>
                  </a:solidFill>
                </a:rPr>
                <a:t>hoche-</a:t>
              </a:r>
              <a:r>
                <a:rPr lang="fr-FR" sz="800" b="1" cap="none" baseline="0" dirty="0" err="1" smtClean="0">
                  <a:solidFill>
                    <a:schemeClr val="bg1"/>
                  </a:solidFill>
                </a:rPr>
                <a:t>avocats.com</a:t>
              </a:r>
              <a:endParaRPr lang="fr-FR" sz="800" b="1" cap="none" baseline="0" dirty="0">
                <a:solidFill>
                  <a:schemeClr val="bg1"/>
                </a:solidFill>
              </a:endParaRPr>
            </a:p>
          </p:txBody>
        </p:sp>
      </p:grpSp>
      <p:sp>
        <p:nvSpPr>
          <p:cNvPr id="32" name="Content Placeholder 2">
            <a:extLst>
              <a:ext uri="{FF2B5EF4-FFF2-40B4-BE49-F238E27FC236}">
                <a16:creationId xmlns="" xmlns:a16="http://schemas.microsoft.com/office/drawing/2014/main" id="{942B1761-FC9F-524B-A97C-18E0176C949D}"/>
              </a:ext>
            </a:extLst>
          </p:cNvPr>
          <p:cNvSpPr>
            <a:spLocks noGrp="1"/>
          </p:cNvSpPr>
          <p:nvPr>
            <p:ph idx="14"/>
          </p:nvPr>
        </p:nvSpPr>
        <p:spPr>
          <a:xfrm>
            <a:off x="357065"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a:t>
            </a:r>
          </a:p>
          <a:p>
            <a:pPr lvl="0"/>
            <a:r>
              <a:rPr lang="fr-FR" dirty="0"/>
              <a:t>les styles du texte</a:t>
            </a:r>
          </a:p>
          <a:p>
            <a:pPr lvl="0"/>
            <a:r>
              <a:rPr lang="fr-FR" dirty="0"/>
              <a:t>du masque</a:t>
            </a:r>
          </a:p>
          <a:p>
            <a:pPr lvl="0"/>
            <a:endParaRPr lang="en-US" dirty="0"/>
          </a:p>
        </p:txBody>
      </p:sp>
      <p:sp>
        <p:nvSpPr>
          <p:cNvPr id="33" name="Content Placeholder 2">
            <a:extLst>
              <a:ext uri="{FF2B5EF4-FFF2-40B4-BE49-F238E27FC236}">
                <a16:creationId xmlns="" xmlns:a16="http://schemas.microsoft.com/office/drawing/2014/main" id="{B25D6085-BDC6-F149-AD50-64E544C294AA}"/>
              </a:ext>
            </a:extLst>
          </p:cNvPr>
          <p:cNvSpPr>
            <a:spLocks noGrp="1"/>
          </p:cNvSpPr>
          <p:nvPr>
            <p:ph idx="15" hasCustomPrompt="1"/>
          </p:nvPr>
        </p:nvSpPr>
        <p:spPr>
          <a:xfrm>
            <a:off x="4113580" y="4415407"/>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4" name="Content Placeholder 2">
            <a:extLst>
              <a:ext uri="{FF2B5EF4-FFF2-40B4-BE49-F238E27FC236}">
                <a16:creationId xmlns="" xmlns:a16="http://schemas.microsoft.com/office/drawing/2014/main" id="{728E2DBE-98B6-6A40-A0FA-9738208B1384}"/>
              </a:ext>
            </a:extLst>
          </p:cNvPr>
          <p:cNvSpPr>
            <a:spLocks noGrp="1"/>
          </p:cNvSpPr>
          <p:nvPr>
            <p:ph idx="16"/>
          </p:nvPr>
        </p:nvSpPr>
        <p:spPr>
          <a:xfrm>
            <a:off x="4113579" y="4657720"/>
            <a:ext cx="3449392" cy="505512"/>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5" name="Content Placeholder 2">
            <a:extLst>
              <a:ext uri="{FF2B5EF4-FFF2-40B4-BE49-F238E27FC236}">
                <a16:creationId xmlns="" xmlns:a16="http://schemas.microsoft.com/office/drawing/2014/main" id="{1C33917D-7898-854A-B1F4-42E2257E900A}"/>
              </a:ext>
            </a:extLst>
          </p:cNvPr>
          <p:cNvSpPr>
            <a:spLocks noGrp="1"/>
          </p:cNvSpPr>
          <p:nvPr>
            <p:ph idx="17" hasCustomPrompt="1"/>
          </p:nvPr>
        </p:nvSpPr>
        <p:spPr>
          <a:xfrm>
            <a:off x="357066"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6" name="Content Placeholder 2">
            <a:extLst>
              <a:ext uri="{FF2B5EF4-FFF2-40B4-BE49-F238E27FC236}">
                <a16:creationId xmlns="" xmlns:a16="http://schemas.microsoft.com/office/drawing/2014/main" id="{0829D22E-689B-554D-B316-F4A6115C80E2}"/>
              </a:ext>
            </a:extLst>
          </p:cNvPr>
          <p:cNvSpPr>
            <a:spLocks noGrp="1"/>
          </p:cNvSpPr>
          <p:nvPr>
            <p:ph idx="18"/>
          </p:nvPr>
        </p:nvSpPr>
        <p:spPr>
          <a:xfrm>
            <a:off x="357065"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sp>
        <p:nvSpPr>
          <p:cNvPr id="37" name="Content Placeholder 2">
            <a:extLst>
              <a:ext uri="{FF2B5EF4-FFF2-40B4-BE49-F238E27FC236}">
                <a16:creationId xmlns="" xmlns:a16="http://schemas.microsoft.com/office/drawing/2014/main" id="{D505998B-2AB1-2C4B-BE92-F34061234EDA}"/>
              </a:ext>
            </a:extLst>
          </p:cNvPr>
          <p:cNvSpPr>
            <a:spLocks noGrp="1"/>
          </p:cNvSpPr>
          <p:nvPr>
            <p:ph idx="19" hasCustomPrompt="1"/>
          </p:nvPr>
        </p:nvSpPr>
        <p:spPr>
          <a:xfrm>
            <a:off x="4113579" y="5385060"/>
            <a:ext cx="3449392" cy="249875"/>
          </a:xfrm>
        </p:spPr>
        <p:txBody>
          <a:bodyPr numCol="1">
            <a:noAutofit/>
          </a:bodyPr>
          <a:lstStyle>
            <a:lvl1pPr>
              <a:lnSpc>
                <a:spcPct val="85000"/>
              </a:lnSpc>
              <a:spcBef>
                <a:spcPts val="0"/>
              </a:spcBef>
              <a:defRPr sz="1200" b="1" i="0" cap="all" spc="300" baseline="0">
                <a:solidFill>
                  <a:schemeClr val="accent2"/>
                </a:solidFill>
                <a:latin typeface="Calibri" panose="020F0502020204030204" pitchFamily="34" charset="0"/>
                <a:cs typeface="Calibri" panose="020F0502020204030204" pitchFamily="34" charset="0"/>
              </a:defRPr>
            </a:lvl1pPr>
          </a:lstStyle>
          <a:p>
            <a:pPr lvl="0"/>
            <a:r>
              <a:rPr lang="fr-FR" dirty="0"/>
              <a:t>nom</a:t>
            </a:r>
            <a:endParaRPr lang="en-US" dirty="0"/>
          </a:p>
        </p:txBody>
      </p:sp>
      <p:sp>
        <p:nvSpPr>
          <p:cNvPr id="38" name="Content Placeholder 2">
            <a:extLst>
              <a:ext uri="{FF2B5EF4-FFF2-40B4-BE49-F238E27FC236}">
                <a16:creationId xmlns="" xmlns:a16="http://schemas.microsoft.com/office/drawing/2014/main" id="{E61BBB80-ED77-9441-A857-37B5CA1C1512}"/>
              </a:ext>
            </a:extLst>
          </p:cNvPr>
          <p:cNvSpPr>
            <a:spLocks noGrp="1"/>
          </p:cNvSpPr>
          <p:nvPr>
            <p:ph idx="20"/>
          </p:nvPr>
        </p:nvSpPr>
        <p:spPr>
          <a:xfrm>
            <a:off x="4113578" y="5627373"/>
            <a:ext cx="3449392" cy="504000"/>
          </a:xfrm>
        </p:spPr>
        <p:txBody>
          <a:bodyPr numCol="2">
            <a:noAutofit/>
          </a:bodyPr>
          <a:lstStyle>
            <a:lvl1pPr>
              <a:lnSpc>
                <a:spcPct val="85000"/>
              </a:lnSpc>
              <a:spcBef>
                <a:spcPts val="0"/>
              </a:spcBef>
              <a:defRPr sz="1000" b="0">
                <a:solidFill>
                  <a:schemeClr val="accent2"/>
                </a:solidFill>
              </a:defRPr>
            </a:lvl1pPr>
          </a:lstStyle>
          <a:p>
            <a:pPr lvl="0"/>
            <a:r>
              <a:rPr lang="fr-FR" dirty="0"/>
              <a:t>Modifier les styles du texte du masque</a:t>
            </a:r>
          </a:p>
          <a:p>
            <a:pPr lvl="0"/>
            <a:endParaRPr lang="en-US" dirty="0"/>
          </a:p>
        </p:txBody>
      </p:sp>
      <p:pic>
        <p:nvPicPr>
          <p:cNvPr id="39" name="Graphique 5">
            <a:extLst>
              <a:ext uri="{FF2B5EF4-FFF2-40B4-BE49-F238E27FC236}">
                <a16:creationId xmlns="" xmlns:a16="http://schemas.microsoft.com/office/drawing/2014/main" id="{3BC4370D-7B88-C446-8D6F-9B154B7982BE}"/>
              </a:ext>
            </a:extLst>
          </p:cNvPr>
          <p:cNvPicPr>
            <a:picLocks noChangeAspect="1"/>
          </p:cNvPicPr>
          <p:nvPr userDrawn="1"/>
        </p:nvPicPr>
        <p:blipFill>
          <a:blip r:embed="rId3"/>
          <a:stretch>
            <a:fillRect/>
          </a:stretch>
        </p:blipFill>
        <p:spPr>
          <a:xfrm>
            <a:off x="2499945" y="7165806"/>
            <a:ext cx="789221" cy="792000"/>
          </a:xfrm>
          <a:prstGeom prst="rect">
            <a:avLst/>
          </a:prstGeom>
        </p:spPr>
      </p:pic>
      <p:pic>
        <p:nvPicPr>
          <p:cNvPr id="40" name="Graphique 7">
            <a:extLst>
              <a:ext uri="{FF2B5EF4-FFF2-40B4-BE49-F238E27FC236}">
                <a16:creationId xmlns="" xmlns:a16="http://schemas.microsoft.com/office/drawing/2014/main" id="{9710C2C1-B7F0-9346-B104-B4A03FD1E669}"/>
              </a:ext>
            </a:extLst>
          </p:cNvPr>
          <p:cNvPicPr>
            <a:picLocks noChangeAspect="1"/>
          </p:cNvPicPr>
          <p:nvPr userDrawn="1"/>
        </p:nvPicPr>
        <p:blipFill>
          <a:blip r:embed="rId4"/>
          <a:stretch>
            <a:fillRect/>
          </a:stretch>
        </p:blipFill>
        <p:spPr>
          <a:xfrm>
            <a:off x="5649111" y="7170072"/>
            <a:ext cx="789225" cy="792000"/>
          </a:xfrm>
          <a:prstGeom prst="rect">
            <a:avLst/>
          </a:prstGeom>
        </p:spPr>
      </p:pic>
      <p:pic>
        <p:nvPicPr>
          <p:cNvPr id="41" name="Graphique 9">
            <a:extLst>
              <a:ext uri="{FF2B5EF4-FFF2-40B4-BE49-F238E27FC236}">
                <a16:creationId xmlns="" xmlns:a16="http://schemas.microsoft.com/office/drawing/2014/main" id="{9A85F2A6-0772-9246-AC0B-381B6FCED277}"/>
              </a:ext>
            </a:extLst>
          </p:cNvPr>
          <p:cNvPicPr>
            <a:picLocks noChangeAspect="1"/>
          </p:cNvPicPr>
          <p:nvPr userDrawn="1"/>
        </p:nvPicPr>
        <p:blipFill>
          <a:blip r:embed="rId5"/>
          <a:stretch>
            <a:fillRect/>
          </a:stretch>
        </p:blipFill>
        <p:spPr>
          <a:xfrm>
            <a:off x="3544777" y="7167232"/>
            <a:ext cx="792000" cy="792000"/>
          </a:xfrm>
          <a:prstGeom prst="rect">
            <a:avLst/>
          </a:prstGeom>
        </p:spPr>
      </p:pic>
      <p:pic>
        <p:nvPicPr>
          <p:cNvPr id="42" name="Graphique 19">
            <a:extLst>
              <a:ext uri="{FF2B5EF4-FFF2-40B4-BE49-F238E27FC236}">
                <a16:creationId xmlns="" xmlns:a16="http://schemas.microsoft.com/office/drawing/2014/main" id="{8978B293-A766-F142-A9A3-68FAC6F9FF4B}"/>
              </a:ext>
            </a:extLst>
          </p:cNvPr>
          <p:cNvPicPr>
            <a:picLocks noChangeAspect="1"/>
          </p:cNvPicPr>
          <p:nvPr userDrawn="1"/>
        </p:nvPicPr>
        <p:blipFill>
          <a:blip r:embed="rId6"/>
          <a:stretch>
            <a:fillRect/>
          </a:stretch>
        </p:blipFill>
        <p:spPr>
          <a:xfrm>
            <a:off x="1449253" y="7172727"/>
            <a:ext cx="792000" cy="792000"/>
          </a:xfrm>
          <a:prstGeom prst="rect">
            <a:avLst/>
          </a:prstGeom>
        </p:spPr>
      </p:pic>
      <p:pic>
        <p:nvPicPr>
          <p:cNvPr id="43" name="Graphique 21">
            <a:extLst>
              <a:ext uri="{FF2B5EF4-FFF2-40B4-BE49-F238E27FC236}">
                <a16:creationId xmlns="" xmlns:a16="http://schemas.microsoft.com/office/drawing/2014/main" id="{C241F5FC-D491-0D4C-8E99-F9785A44DBD4}"/>
              </a:ext>
            </a:extLst>
          </p:cNvPr>
          <p:cNvPicPr>
            <a:picLocks noChangeAspect="1"/>
          </p:cNvPicPr>
          <p:nvPr userDrawn="1"/>
        </p:nvPicPr>
        <p:blipFill>
          <a:blip r:embed="rId7"/>
          <a:stretch>
            <a:fillRect/>
          </a:stretch>
        </p:blipFill>
        <p:spPr>
          <a:xfrm>
            <a:off x="4587429" y="7168707"/>
            <a:ext cx="792000" cy="792000"/>
          </a:xfrm>
          <a:prstGeom prst="rect">
            <a:avLst/>
          </a:prstGeom>
        </p:spPr>
      </p:pic>
    </p:spTree>
    <p:extLst>
      <p:ext uri="{BB962C8B-B14F-4D97-AF65-F5344CB8AC3E}">
        <p14:creationId xmlns:p14="http://schemas.microsoft.com/office/powerpoint/2010/main" val="15284939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4503" y="498330"/>
            <a:ext cx="6831033" cy="180914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44503" y="2491640"/>
            <a:ext cx="6831033" cy="5938771"/>
          </a:xfrm>
          <a:prstGeom prst="rect">
            <a:avLst/>
          </a:prstGeom>
        </p:spPr>
        <p:txBody>
          <a:bodyPr vert="horz" lIns="91440" tIns="45720" rIns="91440" bIns="45720" rtlCol="0">
            <a:normAutofit/>
          </a:bodyPr>
          <a:lstStyle/>
          <a:p>
            <a:pPr lvl="0"/>
            <a:r>
              <a:rPr lang="fr-FR" dirty="0"/>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544502" y="8675243"/>
            <a:ext cx="1782009" cy="498328"/>
          </a:xfrm>
          <a:prstGeom prst="rect">
            <a:avLst/>
          </a:prstGeom>
        </p:spPr>
        <p:txBody>
          <a:bodyPr vert="horz" lIns="91440" tIns="45720" rIns="91440" bIns="45720" rtlCol="0" anchor="ctr"/>
          <a:lstStyle>
            <a:lvl1pPr algn="l">
              <a:defRPr sz="1039">
                <a:solidFill>
                  <a:schemeClr val="tx1">
                    <a:tint val="75000"/>
                  </a:schemeClr>
                </a:solidFill>
              </a:defRPr>
            </a:lvl1pPr>
          </a:lstStyle>
          <a:p>
            <a:fld id="{76165C07-6FF4-8543-92EE-CA3A65433B44}" type="datetime3">
              <a:rPr lang="fr-FR" smtClean="0"/>
              <a:t>20.11.19</a:t>
            </a:fld>
            <a:endParaRPr lang="fr-FR"/>
          </a:p>
        </p:txBody>
      </p:sp>
      <p:sp>
        <p:nvSpPr>
          <p:cNvPr id="5" name="Footer Placeholder 4"/>
          <p:cNvSpPr>
            <a:spLocks noGrp="1"/>
          </p:cNvSpPr>
          <p:nvPr>
            <p:ph type="ftr" sz="quarter" idx="3"/>
          </p:nvPr>
        </p:nvSpPr>
        <p:spPr>
          <a:xfrm>
            <a:off x="2623513" y="8675243"/>
            <a:ext cx="2673013" cy="498328"/>
          </a:xfrm>
          <a:prstGeom prst="rect">
            <a:avLst/>
          </a:prstGeom>
        </p:spPr>
        <p:txBody>
          <a:bodyPr vert="horz" lIns="91440" tIns="45720" rIns="91440" bIns="45720" rtlCol="0" anchor="ctr"/>
          <a:lstStyle>
            <a:lvl1pPr algn="ctr">
              <a:defRPr sz="1039">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593527" y="8675243"/>
            <a:ext cx="1782009" cy="498328"/>
          </a:xfrm>
          <a:prstGeom prst="rect">
            <a:avLst/>
          </a:prstGeom>
        </p:spPr>
        <p:txBody>
          <a:bodyPr vert="horz" lIns="91440" tIns="45720" rIns="91440" bIns="45720" rtlCol="0" anchor="ctr"/>
          <a:lstStyle>
            <a:lvl1pPr algn="r">
              <a:defRPr sz="1039">
                <a:solidFill>
                  <a:schemeClr val="tx1">
                    <a:tint val="75000"/>
                  </a:schemeClr>
                </a:solidFill>
              </a:defRPr>
            </a:lvl1pPr>
          </a:lstStyle>
          <a:p>
            <a:fld id="{1649BD57-E23F-3E4D-8D4F-1DBAD10005BB}" type="slidenum">
              <a:rPr lang="fr-FR" smtClean="0"/>
              <a:t>‹N°›</a:t>
            </a:fld>
            <a:endParaRPr lang="fr-FR"/>
          </a:p>
        </p:txBody>
      </p:sp>
    </p:spTree>
    <p:extLst>
      <p:ext uri="{BB962C8B-B14F-4D97-AF65-F5344CB8AC3E}">
        <p14:creationId xmlns:p14="http://schemas.microsoft.com/office/powerpoint/2010/main" val="384068326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6" r:id="rId3"/>
    <p:sldLayoutId id="2147483674" r:id="rId4"/>
    <p:sldLayoutId id="2147483675" r:id="rId5"/>
  </p:sldLayoutIdLst>
  <p:hf sldNum="0" hdr="0" ftr="0"/>
  <p:txStyles>
    <p:titleStyle>
      <a:lvl1pPr algn="l" defTabSz="791962" rtl="0" eaLnBrk="1" latinLnBrk="0" hangingPunct="1">
        <a:lnSpc>
          <a:spcPct val="90000"/>
        </a:lnSpc>
        <a:spcBef>
          <a:spcPct val="0"/>
        </a:spcBef>
        <a:buNone/>
        <a:defRPr sz="3811" kern="1200">
          <a:solidFill>
            <a:schemeClr val="tx1"/>
          </a:solidFill>
          <a:latin typeface="+mj-lt"/>
          <a:ea typeface="+mj-ea"/>
          <a:cs typeface="+mj-cs"/>
        </a:defRPr>
      </a:lvl1pPr>
    </p:titleStyle>
    <p:bodyStyle>
      <a:lvl1pPr marL="0" indent="0" algn="l" defTabSz="791962" rtl="0" eaLnBrk="1" latinLnBrk="0" hangingPunct="1">
        <a:lnSpc>
          <a:spcPct val="90000"/>
        </a:lnSpc>
        <a:spcBef>
          <a:spcPts val="866"/>
        </a:spcBef>
        <a:buFont typeface="Arial" panose="020B0604020202020204" pitchFamily="34" charset="0"/>
        <a:buNone/>
        <a:defRPr sz="2425" kern="1200">
          <a:solidFill>
            <a:schemeClr val="tx1"/>
          </a:solidFill>
          <a:latin typeface="+mn-lt"/>
          <a:ea typeface="+mn-ea"/>
          <a:cs typeface="+mn-cs"/>
        </a:defRPr>
      </a:lvl1pPr>
      <a:lvl2pPr marL="593971" indent="-197990" algn="l" defTabSz="791962" rtl="0" eaLnBrk="1" latinLnBrk="0" hangingPunct="1">
        <a:lnSpc>
          <a:spcPct val="90000"/>
        </a:lnSpc>
        <a:spcBef>
          <a:spcPts val="433"/>
        </a:spcBef>
        <a:buFont typeface="Arial" panose="020B0604020202020204" pitchFamily="34" charset="0"/>
        <a:buChar char="•"/>
        <a:defRPr sz="2079" kern="1200">
          <a:solidFill>
            <a:schemeClr val="tx1"/>
          </a:solidFill>
          <a:latin typeface="+mn-lt"/>
          <a:ea typeface="+mn-ea"/>
          <a:cs typeface="+mn-cs"/>
        </a:defRPr>
      </a:lvl2pPr>
      <a:lvl3pPr marL="989952" indent="-197990" algn="l" defTabSz="791962" rtl="0" eaLnBrk="1" latinLnBrk="0" hangingPunct="1">
        <a:lnSpc>
          <a:spcPct val="90000"/>
        </a:lnSpc>
        <a:spcBef>
          <a:spcPts val="433"/>
        </a:spcBef>
        <a:buFont typeface="Arial" panose="020B0604020202020204" pitchFamily="34" charset="0"/>
        <a:buChar char="•"/>
        <a:defRPr sz="1732" kern="1200">
          <a:solidFill>
            <a:schemeClr val="tx1"/>
          </a:solidFill>
          <a:latin typeface="+mn-lt"/>
          <a:ea typeface="+mn-ea"/>
          <a:cs typeface="+mn-cs"/>
        </a:defRPr>
      </a:lvl3pPr>
      <a:lvl4pPr marL="1385933"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4pPr>
      <a:lvl5pPr marL="1781914"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5pPr>
      <a:lvl6pPr marL="2177895"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6pPr>
      <a:lvl7pPr marL="2573876"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7pPr>
      <a:lvl8pPr marL="2969857"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8pPr>
      <a:lvl9pPr marL="3365838" indent="-197990" algn="l" defTabSz="791962" rtl="0" eaLnBrk="1" latinLnBrk="0" hangingPunct="1">
        <a:lnSpc>
          <a:spcPct val="90000"/>
        </a:lnSpc>
        <a:spcBef>
          <a:spcPts val="433"/>
        </a:spcBef>
        <a:buFont typeface="Arial" panose="020B0604020202020204" pitchFamily="34" charset="0"/>
        <a:buChar char="•"/>
        <a:defRPr sz="1559" kern="1200">
          <a:solidFill>
            <a:schemeClr val="tx1"/>
          </a:solidFill>
          <a:latin typeface="+mn-lt"/>
          <a:ea typeface="+mn-ea"/>
          <a:cs typeface="+mn-cs"/>
        </a:defRPr>
      </a:lvl9pPr>
    </p:bodyStyle>
    <p:otherStyle>
      <a:defPPr>
        <a:defRPr lang="en-US"/>
      </a:defPPr>
      <a:lvl1pPr marL="0" algn="l" defTabSz="791962" rtl="0" eaLnBrk="1" latinLnBrk="0" hangingPunct="1">
        <a:defRPr sz="1559" kern="1200">
          <a:solidFill>
            <a:schemeClr val="tx1"/>
          </a:solidFill>
          <a:latin typeface="+mn-lt"/>
          <a:ea typeface="+mn-ea"/>
          <a:cs typeface="+mn-cs"/>
        </a:defRPr>
      </a:lvl1pPr>
      <a:lvl2pPr marL="395981" algn="l" defTabSz="791962" rtl="0" eaLnBrk="1" latinLnBrk="0" hangingPunct="1">
        <a:defRPr sz="1559" kern="1200">
          <a:solidFill>
            <a:schemeClr val="tx1"/>
          </a:solidFill>
          <a:latin typeface="+mn-lt"/>
          <a:ea typeface="+mn-ea"/>
          <a:cs typeface="+mn-cs"/>
        </a:defRPr>
      </a:lvl2pPr>
      <a:lvl3pPr marL="791962" algn="l" defTabSz="791962" rtl="0" eaLnBrk="1" latinLnBrk="0" hangingPunct="1">
        <a:defRPr sz="1559" kern="1200">
          <a:solidFill>
            <a:schemeClr val="tx1"/>
          </a:solidFill>
          <a:latin typeface="+mn-lt"/>
          <a:ea typeface="+mn-ea"/>
          <a:cs typeface="+mn-cs"/>
        </a:defRPr>
      </a:lvl3pPr>
      <a:lvl4pPr marL="1187943" algn="l" defTabSz="791962" rtl="0" eaLnBrk="1" latinLnBrk="0" hangingPunct="1">
        <a:defRPr sz="1559" kern="1200">
          <a:solidFill>
            <a:schemeClr val="tx1"/>
          </a:solidFill>
          <a:latin typeface="+mn-lt"/>
          <a:ea typeface="+mn-ea"/>
          <a:cs typeface="+mn-cs"/>
        </a:defRPr>
      </a:lvl4pPr>
      <a:lvl5pPr marL="1583924" algn="l" defTabSz="791962" rtl="0" eaLnBrk="1" latinLnBrk="0" hangingPunct="1">
        <a:defRPr sz="1559" kern="1200">
          <a:solidFill>
            <a:schemeClr val="tx1"/>
          </a:solidFill>
          <a:latin typeface="+mn-lt"/>
          <a:ea typeface="+mn-ea"/>
          <a:cs typeface="+mn-cs"/>
        </a:defRPr>
      </a:lvl5pPr>
      <a:lvl6pPr marL="1979905" algn="l" defTabSz="791962" rtl="0" eaLnBrk="1" latinLnBrk="0" hangingPunct="1">
        <a:defRPr sz="1559" kern="1200">
          <a:solidFill>
            <a:schemeClr val="tx1"/>
          </a:solidFill>
          <a:latin typeface="+mn-lt"/>
          <a:ea typeface="+mn-ea"/>
          <a:cs typeface="+mn-cs"/>
        </a:defRPr>
      </a:lvl6pPr>
      <a:lvl7pPr marL="2375886" algn="l" defTabSz="791962" rtl="0" eaLnBrk="1" latinLnBrk="0" hangingPunct="1">
        <a:defRPr sz="1559" kern="1200">
          <a:solidFill>
            <a:schemeClr val="tx1"/>
          </a:solidFill>
          <a:latin typeface="+mn-lt"/>
          <a:ea typeface="+mn-ea"/>
          <a:cs typeface="+mn-cs"/>
        </a:defRPr>
      </a:lvl7pPr>
      <a:lvl8pPr marL="2771866" algn="l" defTabSz="791962" rtl="0" eaLnBrk="1" latinLnBrk="0" hangingPunct="1">
        <a:defRPr sz="1559" kern="1200">
          <a:solidFill>
            <a:schemeClr val="tx1"/>
          </a:solidFill>
          <a:latin typeface="+mn-lt"/>
          <a:ea typeface="+mn-ea"/>
          <a:cs typeface="+mn-cs"/>
        </a:defRPr>
      </a:lvl8pPr>
      <a:lvl9pPr marL="3167847" algn="l" defTabSz="791962" rtl="0" eaLnBrk="1" latinLnBrk="0" hangingPunct="1">
        <a:defRPr sz="15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exte 3">
            <a:extLst>
              <a:ext uri="{FF2B5EF4-FFF2-40B4-BE49-F238E27FC236}">
                <a16:creationId xmlns="" xmlns:a16="http://schemas.microsoft.com/office/drawing/2014/main" id="{F2C70ABF-BC41-7240-80D0-AE2FC7D23F18}"/>
              </a:ext>
            </a:extLst>
          </p:cNvPr>
          <p:cNvSpPr>
            <a:spLocks noGrp="1"/>
          </p:cNvSpPr>
          <p:nvPr>
            <p:ph type="body" sz="quarter" idx="11"/>
          </p:nvPr>
        </p:nvSpPr>
        <p:spPr/>
        <p:txBody>
          <a:bodyPr>
            <a:normAutofit fontScale="92500" lnSpcReduction="10000"/>
          </a:bodyPr>
          <a:lstStyle/>
          <a:p>
            <a:r>
              <a:rPr lang="fr-FR" dirty="0"/>
              <a:t>Droit </a:t>
            </a:r>
            <a:r>
              <a:rPr lang="fr-FR" dirty="0" smtClean="0"/>
              <a:t>Commercial</a:t>
            </a:r>
            <a:endParaRPr lang="fr-FR" dirty="0"/>
          </a:p>
        </p:txBody>
      </p:sp>
      <p:sp>
        <p:nvSpPr>
          <p:cNvPr id="5" name="Espace réservé de la date 4">
            <a:extLst>
              <a:ext uri="{FF2B5EF4-FFF2-40B4-BE49-F238E27FC236}">
                <a16:creationId xmlns="" xmlns:a16="http://schemas.microsoft.com/office/drawing/2014/main" id="{E9BD470E-2EDF-184D-AAA3-E1C52A79B9C7}"/>
              </a:ext>
            </a:extLst>
          </p:cNvPr>
          <p:cNvSpPr>
            <a:spLocks noGrp="1"/>
          </p:cNvSpPr>
          <p:nvPr>
            <p:ph type="dt" sz="half" idx="10"/>
          </p:nvPr>
        </p:nvSpPr>
        <p:spPr>
          <a:xfrm>
            <a:off x="2590800" y="3315843"/>
            <a:ext cx="2552699" cy="498328"/>
          </a:xfrm>
        </p:spPr>
        <p:txBody>
          <a:bodyPr/>
          <a:lstStyle/>
          <a:p>
            <a:r>
              <a:rPr lang="fr-FR" u="none" dirty="0" smtClean="0"/>
              <a:t>Novembre 2019</a:t>
            </a:r>
            <a:endParaRPr lang="fr-FR" u="none" dirty="0"/>
          </a:p>
        </p:txBody>
      </p:sp>
      <p:sp>
        <p:nvSpPr>
          <p:cNvPr id="8" name="Rectangle 7"/>
          <p:cNvSpPr/>
          <p:nvPr/>
        </p:nvSpPr>
        <p:spPr>
          <a:xfrm>
            <a:off x="1416050" y="7808506"/>
            <a:ext cx="4931410" cy="769441"/>
          </a:xfrm>
          <a:prstGeom prst="rect">
            <a:avLst/>
          </a:prstGeom>
        </p:spPr>
        <p:txBody>
          <a:bodyPr wrap="square">
            <a:spAutoFit/>
          </a:bodyPr>
          <a:lstStyle/>
          <a:p>
            <a:pPr algn="ctr"/>
            <a:r>
              <a:rPr lang="fr-FR" sz="1600" b="1" cap="all" spc="150" dirty="0" smtClean="0">
                <a:solidFill>
                  <a:schemeClr val="accent2"/>
                </a:solidFill>
              </a:rPr>
              <a:t>Rupture brutale des relations commerciales établies</a:t>
            </a:r>
          </a:p>
          <a:p>
            <a:pPr algn="ctr"/>
            <a:r>
              <a:rPr lang="fr-FR" sz="1200" b="1" cap="all" spc="150" dirty="0" smtClean="0">
                <a:solidFill>
                  <a:schemeClr val="accent2"/>
                </a:solidFill>
              </a:rPr>
              <a:t>Les nouvelles dispositions depuis le 26 avril 2019</a:t>
            </a:r>
            <a:endParaRPr lang="fr-FR" sz="1200" b="1" cap="all" spc="150" dirty="0">
              <a:solidFill>
                <a:schemeClr val="accent2"/>
              </a:solidFill>
            </a:endParaRPr>
          </a:p>
        </p:txBody>
      </p:sp>
    </p:spTree>
    <p:extLst>
      <p:ext uri="{BB962C8B-B14F-4D97-AF65-F5344CB8AC3E}">
        <p14:creationId xmlns:p14="http://schemas.microsoft.com/office/powerpoint/2010/main" val="4062750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19B037D2-281B-3540-A349-123540CEB45F}"/>
              </a:ext>
            </a:extLst>
          </p:cNvPr>
          <p:cNvSpPr>
            <a:spLocks noGrp="1"/>
          </p:cNvSpPr>
          <p:nvPr>
            <p:ph idx="1"/>
          </p:nvPr>
        </p:nvSpPr>
        <p:spPr>
          <a:xfrm>
            <a:off x="357065" y="1443992"/>
            <a:ext cx="7205908" cy="2061208"/>
          </a:xfrm>
        </p:spPr>
        <p:txBody>
          <a:bodyPr/>
          <a:lstStyle/>
          <a:p>
            <a:pPr algn="just"/>
            <a:endParaRPr lang="fr-FR" dirty="0" smtClean="0"/>
          </a:p>
          <a:p>
            <a:pPr algn="just"/>
            <a:r>
              <a:rPr lang="fr-FR" sz="1300" dirty="0" smtClean="0"/>
              <a:t>Le </a:t>
            </a:r>
            <a:r>
              <a:rPr lang="fr-FR" sz="1300" dirty="0"/>
              <a:t>nouvel article L.442-1 du Code de commerce redéfinit les trois notions </a:t>
            </a:r>
            <a:r>
              <a:rPr lang="fr-FR" sz="1300" dirty="0" smtClean="0"/>
              <a:t>qui concentrent une grande partie du </a:t>
            </a:r>
            <a:r>
              <a:rPr lang="fr-FR" sz="1300" dirty="0"/>
              <a:t>contentieux en matière de pratiques restrictives de </a:t>
            </a:r>
            <a:r>
              <a:rPr lang="fr-FR" sz="1300" dirty="0" smtClean="0"/>
              <a:t>concurrence et limite à 3 la liste des pratiques abusives </a:t>
            </a:r>
            <a:r>
              <a:rPr lang="fr-FR" sz="1300" dirty="0"/>
              <a:t>: </a:t>
            </a:r>
            <a:endParaRPr lang="fr-FR" sz="1300" dirty="0" smtClean="0"/>
          </a:p>
          <a:p>
            <a:pPr marL="342900" indent="-342900" algn="just">
              <a:buFont typeface="+mj-lt"/>
              <a:buAutoNum type="arabicPeriod"/>
            </a:pPr>
            <a:r>
              <a:rPr lang="fr-FR" sz="1300" dirty="0" smtClean="0"/>
              <a:t>l’avantage </a:t>
            </a:r>
            <a:r>
              <a:rPr lang="fr-FR" sz="1300" dirty="0"/>
              <a:t>sans contrepartie ou manifestement </a:t>
            </a:r>
            <a:r>
              <a:rPr lang="fr-FR" sz="1300" dirty="0" smtClean="0"/>
              <a:t>disproportionné (L 442-1 I 1°), </a:t>
            </a:r>
          </a:p>
          <a:p>
            <a:pPr marL="342900" indent="-342900" algn="just">
              <a:buFont typeface="+mj-lt"/>
              <a:buAutoNum type="arabicPeriod"/>
            </a:pPr>
            <a:r>
              <a:rPr lang="fr-FR" sz="1300" dirty="0" smtClean="0"/>
              <a:t>le </a:t>
            </a:r>
            <a:r>
              <a:rPr lang="fr-FR" sz="1300" dirty="0"/>
              <a:t>déséquilibre </a:t>
            </a:r>
            <a:r>
              <a:rPr lang="fr-FR" sz="1300" dirty="0" smtClean="0"/>
              <a:t>significatif (</a:t>
            </a:r>
            <a:r>
              <a:rPr lang="fr-FR" sz="1300" dirty="0"/>
              <a:t>L </a:t>
            </a:r>
            <a:r>
              <a:rPr lang="fr-FR" sz="1300" dirty="0" smtClean="0"/>
              <a:t>442-1 I 2°) , et</a:t>
            </a:r>
          </a:p>
          <a:p>
            <a:pPr marL="342900" indent="-342900" algn="just">
              <a:buFont typeface="+mj-lt"/>
              <a:buAutoNum type="arabicPeriod"/>
            </a:pPr>
            <a:r>
              <a:rPr lang="fr-FR" sz="1300" b="1" dirty="0" smtClean="0"/>
              <a:t>la </a:t>
            </a:r>
            <a:r>
              <a:rPr lang="fr-FR" sz="1300" b="1" dirty="0"/>
              <a:t>rupture brutale des relations commerciales </a:t>
            </a:r>
            <a:r>
              <a:rPr lang="fr-FR" sz="1300" b="1" dirty="0" smtClean="0"/>
              <a:t>établies (</a:t>
            </a:r>
            <a:r>
              <a:rPr lang="fr-FR" sz="1300" b="1" dirty="0"/>
              <a:t>L </a:t>
            </a:r>
            <a:r>
              <a:rPr lang="fr-FR" sz="1300" b="1" dirty="0" smtClean="0"/>
              <a:t>442-1 II), qui n’est désormais plus régi par l’ancien article L 642-6 5° du code de commerce</a:t>
            </a:r>
            <a:r>
              <a:rPr lang="fr-FR" sz="1300" dirty="0" smtClean="0"/>
              <a:t>.</a:t>
            </a:r>
            <a:endParaRPr lang="fr-FR" sz="1300" dirty="0"/>
          </a:p>
        </p:txBody>
      </p:sp>
      <p:sp>
        <p:nvSpPr>
          <p:cNvPr id="3" name="Espace réservé du contenu 2">
            <a:extLst>
              <a:ext uri="{FF2B5EF4-FFF2-40B4-BE49-F238E27FC236}">
                <a16:creationId xmlns="" xmlns:a16="http://schemas.microsoft.com/office/drawing/2014/main" id="{B4FF0F8D-21A5-5343-8240-1EEF34A67764}"/>
              </a:ext>
            </a:extLst>
          </p:cNvPr>
          <p:cNvSpPr>
            <a:spLocks noGrp="1"/>
          </p:cNvSpPr>
          <p:nvPr>
            <p:ph idx="10"/>
          </p:nvPr>
        </p:nvSpPr>
        <p:spPr/>
        <p:txBody>
          <a:bodyPr/>
          <a:lstStyle/>
          <a:p>
            <a:pPr algn="just"/>
            <a:r>
              <a:rPr lang="fr-FR" dirty="0" smtClean="0"/>
              <a:t>Cet nouvel article prévoit notamment :</a:t>
            </a:r>
          </a:p>
          <a:p>
            <a:pPr algn="just"/>
            <a:endParaRPr lang="fr-FR" dirty="0"/>
          </a:p>
          <a:p>
            <a:pPr algn="just"/>
            <a:r>
              <a:rPr lang="fr-FR" dirty="0" smtClean="0"/>
              <a:t>« </a:t>
            </a:r>
            <a:r>
              <a:rPr lang="fr-FR" i="1" dirty="0" smtClean="0"/>
              <a:t>II</a:t>
            </a:r>
            <a:r>
              <a:rPr lang="fr-FR" i="1" dirty="0"/>
              <a:t>. - Engage la responsabilité de son auteur et l'oblige à réparer le préjudice causé le fait, par toute personne exerçant des activités de production, de distribution ou de services de </a:t>
            </a:r>
            <a:r>
              <a:rPr lang="fr-FR" b="1" i="1" dirty="0"/>
              <a:t>rompre brutalement</a:t>
            </a:r>
            <a:r>
              <a:rPr lang="fr-FR" i="1" dirty="0"/>
              <a:t>, même partiellement, une relation commerciale établie, </a:t>
            </a:r>
            <a:r>
              <a:rPr lang="fr-FR" b="1" i="1" dirty="0"/>
              <a:t>en l'absence d'un préavis écrit </a:t>
            </a:r>
            <a:r>
              <a:rPr lang="fr-FR" i="1" dirty="0"/>
              <a:t>qui tienne compte notamment de la durée de la relation commerciale, en référence aux usages du commerce ou aux accords interprofessionnels</a:t>
            </a:r>
            <a:r>
              <a:rPr lang="fr-FR" i="1" dirty="0" smtClean="0"/>
              <a:t>.</a:t>
            </a:r>
          </a:p>
          <a:p>
            <a:pPr algn="just"/>
            <a:r>
              <a:rPr lang="fr-FR" i="1" dirty="0" smtClean="0"/>
              <a:t>En </a:t>
            </a:r>
            <a:r>
              <a:rPr lang="fr-FR" i="1" dirty="0"/>
              <a:t>cas de litige entre les parties sur la </a:t>
            </a:r>
            <a:r>
              <a:rPr lang="fr-FR" b="1" i="1" dirty="0"/>
              <a:t>durée du préavis</a:t>
            </a:r>
            <a:r>
              <a:rPr lang="fr-FR" i="1" dirty="0"/>
              <a:t>, la responsabilité de l'auteur de la rupture ne peut être engagée du chef d'une durée insuffisante dès lors qu'il a respecté un préavis de dix-huit mois</a:t>
            </a:r>
            <a:r>
              <a:rPr lang="fr-FR" i="1" dirty="0" smtClean="0"/>
              <a:t>.</a:t>
            </a:r>
          </a:p>
          <a:p>
            <a:pPr algn="just"/>
            <a:r>
              <a:rPr lang="fr-FR" i="1" dirty="0" smtClean="0"/>
              <a:t>Les </a:t>
            </a:r>
            <a:r>
              <a:rPr lang="fr-FR" i="1" dirty="0"/>
              <a:t>dispositions du présent II ne font pas obstacle à la faculté de résiliation sans préavis, en cas d'inexécution par l'autre partie de ses obligations ou en cas de force majeure</a:t>
            </a:r>
            <a:r>
              <a:rPr lang="fr-FR" i="1" dirty="0" smtClean="0"/>
              <a:t>.</a:t>
            </a:r>
            <a:r>
              <a:rPr lang="fr-FR" dirty="0" smtClean="0"/>
              <a:t> »</a:t>
            </a:r>
          </a:p>
          <a:p>
            <a:pPr algn="just"/>
            <a:endParaRPr lang="fr-FR" dirty="0"/>
          </a:p>
          <a:p>
            <a:pPr algn="just"/>
            <a:r>
              <a:rPr lang="fr-FR" dirty="0" smtClean="0"/>
              <a:t>La limitation à 3 grands types d’infractions, au lieu de 18 antérieurement, ne signifie pas pour autant que les infractions anciennement listées devraient être considérées comme étant licites. </a:t>
            </a:r>
          </a:p>
          <a:p>
            <a:r>
              <a:rPr lang="fr-FR" dirty="0" smtClean="0"/>
              <a:t> </a:t>
            </a:r>
            <a:endParaRPr lang="fr-FR" dirty="0"/>
          </a:p>
        </p:txBody>
      </p:sp>
      <p:sp>
        <p:nvSpPr>
          <p:cNvPr id="4" name="Espace réservé du contenu 3">
            <a:extLst>
              <a:ext uri="{FF2B5EF4-FFF2-40B4-BE49-F238E27FC236}">
                <a16:creationId xmlns="" xmlns:a16="http://schemas.microsoft.com/office/drawing/2014/main" id="{1279823F-C42A-B44C-96C8-5292D8881337}"/>
              </a:ext>
            </a:extLst>
          </p:cNvPr>
          <p:cNvSpPr>
            <a:spLocks noGrp="1"/>
          </p:cNvSpPr>
          <p:nvPr>
            <p:ph idx="12"/>
          </p:nvPr>
        </p:nvSpPr>
        <p:spPr/>
        <p:txBody>
          <a:bodyPr/>
          <a:lstStyle/>
          <a:p>
            <a:r>
              <a:rPr lang="fr-FR" dirty="0"/>
              <a:t>Ordonnance </a:t>
            </a:r>
            <a:r>
              <a:rPr lang="fr-FR" dirty="0" smtClean="0"/>
              <a:t>« </a:t>
            </a:r>
            <a:r>
              <a:rPr lang="fr-FR" dirty="0" err="1" smtClean="0"/>
              <a:t>Egalim</a:t>
            </a:r>
            <a:r>
              <a:rPr lang="fr-FR" dirty="0" smtClean="0"/>
              <a:t> » n</a:t>
            </a:r>
            <a:r>
              <a:rPr lang="fr-FR" dirty="0"/>
              <a:t>° </a:t>
            </a:r>
            <a:r>
              <a:rPr lang="fr-FR" dirty="0" smtClean="0"/>
              <a:t>2019-359 du 24 avril 2019 a notamment modifié </a:t>
            </a:r>
          </a:p>
          <a:p>
            <a:r>
              <a:rPr lang="fr-FR" dirty="0" smtClean="0"/>
              <a:t>les « Pratiques restrictives de concurrence » et parmi elles, celles concernant la rupture brutale de relations commerciales établies</a:t>
            </a:r>
            <a:endParaRPr lang="fr-FR" dirty="0"/>
          </a:p>
        </p:txBody>
      </p:sp>
      <p:sp>
        <p:nvSpPr>
          <p:cNvPr id="5" name="Espace réservé du contenu 4">
            <a:extLst>
              <a:ext uri="{FF2B5EF4-FFF2-40B4-BE49-F238E27FC236}">
                <a16:creationId xmlns="" xmlns:a16="http://schemas.microsoft.com/office/drawing/2014/main" id="{A310E487-A49F-4D46-AB92-300144259978}"/>
              </a:ext>
            </a:extLst>
          </p:cNvPr>
          <p:cNvSpPr>
            <a:spLocks noGrp="1"/>
          </p:cNvSpPr>
          <p:nvPr>
            <p:ph idx="13"/>
          </p:nvPr>
        </p:nvSpPr>
        <p:spPr/>
        <p:txBody>
          <a:bodyPr/>
          <a:lstStyle/>
          <a:p>
            <a:r>
              <a:rPr lang="fr-FR" dirty="0"/>
              <a:t>1.</a:t>
            </a:r>
          </a:p>
          <a:p>
            <a:r>
              <a:rPr lang="fr-FR" dirty="0" smtClean="0"/>
              <a:t>Que dit le nouvel article L 442-1 II du code de commerce .</a:t>
            </a:r>
            <a:endParaRPr lang="fr-FR" dirty="0"/>
          </a:p>
        </p:txBody>
      </p:sp>
    </p:spTree>
    <p:extLst>
      <p:ext uri="{BB962C8B-B14F-4D97-AF65-F5344CB8AC3E}">
        <p14:creationId xmlns:p14="http://schemas.microsoft.com/office/powerpoint/2010/main" val="393238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CD45E518-98D1-EE41-9BFC-39071E1E558F}"/>
              </a:ext>
            </a:extLst>
          </p:cNvPr>
          <p:cNvSpPr>
            <a:spLocks noGrp="1"/>
          </p:cNvSpPr>
          <p:nvPr>
            <p:ph idx="1"/>
          </p:nvPr>
        </p:nvSpPr>
        <p:spPr/>
        <p:txBody>
          <a:bodyPr/>
          <a:lstStyle/>
          <a:p>
            <a:pPr algn="just"/>
            <a:r>
              <a:rPr lang="fr-FR" dirty="0"/>
              <a:t>Le champ d’application a été </a:t>
            </a:r>
            <a:r>
              <a:rPr lang="fr-FR" b="1" dirty="0"/>
              <a:t>élargi</a:t>
            </a:r>
            <a:r>
              <a:rPr lang="fr-FR" dirty="0"/>
              <a:t> puisqu’il concerne « toute personne » et non plus « </a:t>
            </a:r>
            <a:r>
              <a:rPr lang="fr-FR" i="1" dirty="0"/>
              <a:t>toute personne exerçant des activités de production, de distribution ou de services </a:t>
            </a:r>
            <a:r>
              <a:rPr lang="fr-FR" dirty="0"/>
              <a:t>», comme </a:t>
            </a:r>
            <a:r>
              <a:rPr lang="fr-FR" dirty="0" smtClean="0"/>
              <a:t>auparavant.</a:t>
            </a:r>
          </a:p>
          <a:p>
            <a:pPr algn="just"/>
            <a:r>
              <a:rPr lang="fr-FR" dirty="0" smtClean="0"/>
              <a:t>L’Ordonnance </a:t>
            </a:r>
            <a:r>
              <a:rPr lang="fr-FR" dirty="0"/>
              <a:t>n° 2019-359 est d’application </a:t>
            </a:r>
            <a:r>
              <a:rPr lang="fr-FR" b="1" dirty="0"/>
              <a:t>immédiate</a:t>
            </a:r>
            <a:r>
              <a:rPr lang="fr-FR" dirty="0"/>
              <a:t> à tous les contrats ou avenants conclus postérieurement à son entrée en vigueur, le 26 avril 2019, même si l'avenant se rapporte à une convention conclue </a:t>
            </a:r>
            <a:r>
              <a:rPr lang="fr-FR" dirty="0" smtClean="0"/>
              <a:t>antérieurement.</a:t>
            </a:r>
            <a:endParaRPr lang="fr-FR" i="1" dirty="0"/>
          </a:p>
          <a:p>
            <a:pPr algn="just"/>
            <a:r>
              <a:rPr lang="fr-FR" b="1" dirty="0" smtClean="0"/>
              <a:t>Deux exceptions </a:t>
            </a:r>
            <a:r>
              <a:rPr lang="fr-FR" dirty="0" smtClean="0"/>
              <a:t>: les </a:t>
            </a:r>
            <a:r>
              <a:rPr lang="fr-FR" dirty="0"/>
              <a:t>contrats </a:t>
            </a:r>
            <a:r>
              <a:rPr lang="fr-FR" dirty="0" smtClean="0"/>
              <a:t>pluriannuels, </a:t>
            </a:r>
            <a:r>
              <a:rPr lang="fr-FR" dirty="0"/>
              <a:t>qui devront être mis en conformité au 1</a:t>
            </a:r>
            <a:r>
              <a:rPr lang="fr-FR" baseline="30000" dirty="0"/>
              <a:t>er</a:t>
            </a:r>
            <a:r>
              <a:rPr lang="fr-FR" dirty="0"/>
              <a:t> </a:t>
            </a:r>
            <a:r>
              <a:rPr lang="fr-FR" dirty="0" smtClean="0"/>
              <a:t>mars </a:t>
            </a:r>
            <a:r>
              <a:rPr lang="fr-FR" dirty="0"/>
              <a:t>2020 au plus </a:t>
            </a:r>
            <a:r>
              <a:rPr lang="fr-FR" dirty="0" smtClean="0"/>
              <a:t>tard, </a:t>
            </a:r>
            <a:r>
              <a:rPr lang="fr-FR" dirty="0"/>
              <a:t>et les règles relatives à la facturation pour lesquelles les entreprises disposent jusqu’au 1</a:t>
            </a:r>
            <a:r>
              <a:rPr lang="fr-FR" baseline="30000" dirty="0"/>
              <a:t>er </a:t>
            </a:r>
            <a:r>
              <a:rPr lang="fr-FR" dirty="0"/>
              <a:t>octobre </a:t>
            </a:r>
            <a:r>
              <a:rPr lang="fr-FR" dirty="0" smtClean="0"/>
              <a:t>2019.</a:t>
            </a:r>
            <a:endParaRPr lang="fr-FR" i="1" dirty="0"/>
          </a:p>
        </p:txBody>
      </p:sp>
      <p:sp>
        <p:nvSpPr>
          <p:cNvPr id="3" name="Espace réservé du contenu 2">
            <a:extLst>
              <a:ext uri="{FF2B5EF4-FFF2-40B4-BE49-F238E27FC236}">
                <a16:creationId xmlns="" xmlns:a16="http://schemas.microsoft.com/office/drawing/2014/main" id="{4452864D-FE57-2042-B147-E0EB9576C831}"/>
              </a:ext>
            </a:extLst>
          </p:cNvPr>
          <p:cNvSpPr>
            <a:spLocks noGrp="1"/>
          </p:cNvSpPr>
          <p:nvPr>
            <p:ph idx="10"/>
          </p:nvPr>
        </p:nvSpPr>
        <p:spPr/>
        <p:txBody>
          <a:bodyPr/>
          <a:lstStyle/>
          <a:p>
            <a:r>
              <a:rPr lang="fr-FR" dirty="0" smtClean="0"/>
              <a:t>Destiné à limiter l’abondante jurisprudence relative à la rupture des relations commerciales établies et donner plus de visibilité aux  parties prenantes, le texte innove. L’auteur </a:t>
            </a:r>
            <a:r>
              <a:rPr lang="fr-FR" dirty="0"/>
              <a:t>de la rupture </a:t>
            </a:r>
            <a:r>
              <a:rPr lang="fr-FR" dirty="0" smtClean="0"/>
              <a:t>qui accorde </a:t>
            </a:r>
            <a:r>
              <a:rPr lang="fr-FR" dirty="0"/>
              <a:t>un délai </a:t>
            </a:r>
            <a:r>
              <a:rPr lang="fr-FR" dirty="0" smtClean="0"/>
              <a:t>de préavis de </a:t>
            </a:r>
            <a:r>
              <a:rPr lang="fr-FR" b="1" dirty="0"/>
              <a:t>18 mois </a:t>
            </a:r>
            <a:r>
              <a:rPr lang="fr-FR" dirty="0" smtClean="0"/>
              <a:t>écarte </a:t>
            </a:r>
            <a:r>
              <a:rPr lang="fr-FR" dirty="0"/>
              <a:t>toute mise en cause possible de sa </a:t>
            </a:r>
            <a:r>
              <a:rPr lang="fr-FR" dirty="0" smtClean="0"/>
              <a:t>responsabilité. Ces 18 mois deviennent un plafond. </a:t>
            </a:r>
            <a:endParaRPr lang="fr-FR" dirty="0"/>
          </a:p>
          <a:p>
            <a:r>
              <a:rPr lang="fr-FR" dirty="0" smtClean="0"/>
              <a:t>Il était atteint et quelquefois dépassé devant le tribunaux pour des durée de relations  très longues et selon leur nature.</a:t>
            </a:r>
          </a:p>
          <a:p>
            <a:r>
              <a:rPr lang="fr-FR" dirty="0" smtClean="0"/>
              <a:t>Cette bonne intention peut néanmoins conduire à d’autres dérives pour les relations de courte ou de moyenne durée où les mêmes interrogations en fonction du contexte vont perdurer. </a:t>
            </a:r>
            <a:endParaRPr lang="fr-FR" i="1" dirty="0"/>
          </a:p>
        </p:txBody>
      </p:sp>
      <p:sp>
        <p:nvSpPr>
          <p:cNvPr id="4" name="Espace réservé du contenu 3">
            <a:extLst>
              <a:ext uri="{FF2B5EF4-FFF2-40B4-BE49-F238E27FC236}">
                <a16:creationId xmlns="" xmlns:a16="http://schemas.microsoft.com/office/drawing/2014/main" id="{6229438F-A42A-9746-B93F-ECEA0DD34457}"/>
              </a:ext>
            </a:extLst>
          </p:cNvPr>
          <p:cNvSpPr>
            <a:spLocks noGrp="1"/>
          </p:cNvSpPr>
          <p:nvPr>
            <p:ph idx="11"/>
          </p:nvPr>
        </p:nvSpPr>
        <p:spPr>
          <a:xfrm>
            <a:off x="357065" y="4791076"/>
            <a:ext cx="4587076" cy="3998303"/>
          </a:xfrm>
        </p:spPr>
        <p:txBody>
          <a:bodyPr/>
          <a:lstStyle/>
          <a:p>
            <a:pPr marL="171450" indent="-171450" algn="just">
              <a:buFont typeface="Wingdings" panose="05000000000000000000" pitchFamily="2" charset="2"/>
              <a:buChar char="§"/>
            </a:pPr>
            <a:r>
              <a:rPr lang="fr-FR" dirty="0" smtClean="0"/>
              <a:t>La rupture n’a pas à être motivée mais elle doit être annoncée à l’avance, même s’il n’existe pas de </a:t>
            </a:r>
            <a:r>
              <a:rPr lang="fr-FR" dirty="0" smtClean="0"/>
              <a:t>contrat </a:t>
            </a:r>
            <a:r>
              <a:rPr lang="fr-FR" dirty="0" smtClean="0"/>
              <a:t>écrit.</a:t>
            </a:r>
          </a:p>
          <a:p>
            <a:pPr marL="171450" indent="-171450" algn="just">
              <a:buFont typeface="Wingdings" panose="05000000000000000000" pitchFamily="2" charset="2"/>
              <a:buChar char="§"/>
            </a:pPr>
            <a:r>
              <a:rPr lang="fr-FR" dirty="0"/>
              <a:t>La référence aux usages du commerce, même en l’absence d’accords interprofessionnels, est maintenue, notamment via les contrats-types qui peuvent servir de référence </a:t>
            </a:r>
            <a:r>
              <a:rPr lang="fr-FR" dirty="0" smtClean="0"/>
              <a:t>(trois accords </a:t>
            </a:r>
            <a:r>
              <a:rPr lang="fr-FR" dirty="0"/>
              <a:t>interprofessionnels </a:t>
            </a:r>
            <a:r>
              <a:rPr lang="fr-FR" dirty="0" smtClean="0"/>
              <a:t>conclus depuis 2001). </a:t>
            </a:r>
          </a:p>
          <a:p>
            <a:pPr marL="171450" indent="-171450" algn="just">
              <a:buFont typeface="Wingdings" panose="05000000000000000000" pitchFamily="2" charset="2"/>
              <a:buChar char="§"/>
            </a:pPr>
            <a:r>
              <a:rPr lang="fr-FR" dirty="0" smtClean="0"/>
              <a:t>Le </a:t>
            </a:r>
            <a:r>
              <a:rPr lang="fr-FR" dirty="0"/>
              <a:t>délai du préavis suffisant </a:t>
            </a:r>
            <a:r>
              <a:rPr lang="fr-FR" dirty="0" smtClean="0"/>
              <a:t>doit notamment tenir compte du degré </a:t>
            </a:r>
            <a:r>
              <a:rPr lang="fr-FR" dirty="0"/>
              <a:t>de dépendance économique à l’égard de l’auteur de la rupture entendu comme la part de son chiffre d’affaires réalisée avec lui (qui peut par exemple résulter de relations </a:t>
            </a:r>
            <a:r>
              <a:rPr lang="fr-FR" dirty="0" smtClean="0"/>
              <a:t>d’exclusivité), </a:t>
            </a:r>
            <a:r>
              <a:rPr lang="fr-FR" dirty="0" smtClean="0"/>
              <a:t>de la </a:t>
            </a:r>
            <a:r>
              <a:rPr lang="fr-FR" dirty="0"/>
              <a:t>difficulté à trouver un autre partenaire sur le marché de rang équivalent (notoriété du produit échangé, caractère difficilement substituable</a:t>
            </a:r>
            <a:r>
              <a:rPr lang="fr-FR" dirty="0" smtClean="0"/>
              <a:t>), des caractéristiques </a:t>
            </a:r>
            <a:r>
              <a:rPr lang="fr-FR" dirty="0"/>
              <a:t>du marché en </a:t>
            </a:r>
            <a:r>
              <a:rPr lang="fr-FR" dirty="0" smtClean="0"/>
              <a:t>cause, des obstacles </a:t>
            </a:r>
            <a:r>
              <a:rPr lang="fr-FR" dirty="0"/>
              <a:t>à la reconversion (en termes de délais, de bail, de coûts d’entrée dans une nouvelle relation</a:t>
            </a:r>
            <a:r>
              <a:rPr lang="fr-FR" dirty="0" smtClean="0"/>
              <a:t>), de l'importance </a:t>
            </a:r>
            <a:r>
              <a:rPr lang="fr-FR" dirty="0"/>
              <a:t>des investissements déjà effectués pendant la </a:t>
            </a:r>
            <a:r>
              <a:rPr lang="fr-FR" dirty="0" smtClean="0"/>
              <a:t>relation (</a:t>
            </a:r>
            <a:r>
              <a:rPr lang="fr-FR" b="1" dirty="0"/>
              <a:t>CA Paris, 22 nov. 2017, n° 15/18782</a:t>
            </a:r>
            <a:r>
              <a:rPr lang="fr-FR" dirty="0" smtClean="0"/>
              <a:t>).</a:t>
            </a:r>
          </a:p>
          <a:p>
            <a:pPr marL="171450" indent="-171450" algn="just">
              <a:buFont typeface="Wingdings" panose="05000000000000000000" pitchFamily="2" charset="2"/>
              <a:buChar char="§"/>
            </a:pPr>
            <a:r>
              <a:rPr lang="fr-FR" dirty="0"/>
              <a:t>La jurisprudence récente </a:t>
            </a:r>
            <a:r>
              <a:rPr lang="fr-FR" dirty="0" smtClean="0"/>
              <a:t>invite à </a:t>
            </a:r>
            <a:r>
              <a:rPr lang="fr-FR" dirty="0"/>
              <a:t>prendre en considération la marge sur coûts variables (</a:t>
            </a:r>
            <a:r>
              <a:rPr lang="fr-FR" b="1" dirty="0"/>
              <a:t>CA Paris, 28 juin 2017, n° 14/26044</a:t>
            </a:r>
            <a:r>
              <a:rPr lang="fr-FR" dirty="0"/>
              <a:t>), plutôt que la marge </a:t>
            </a:r>
            <a:r>
              <a:rPr lang="fr-FR" dirty="0" smtClean="0"/>
              <a:t>brute.</a:t>
            </a:r>
          </a:p>
          <a:p>
            <a:pPr marL="171450" indent="-171450" algn="just">
              <a:buFont typeface="Wingdings" panose="05000000000000000000" pitchFamily="2" charset="2"/>
              <a:buChar char="§"/>
            </a:pPr>
            <a:r>
              <a:rPr lang="fr-FR" dirty="0" smtClean="0"/>
              <a:t>La brutalité </a:t>
            </a:r>
            <a:r>
              <a:rPr lang="fr-FR" dirty="0"/>
              <a:t>de la rupture s’apprécie à la date de la notification de cette </a:t>
            </a:r>
            <a:r>
              <a:rPr lang="fr-FR" dirty="0" smtClean="0"/>
              <a:t>rupture (</a:t>
            </a:r>
            <a:r>
              <a:rPr lang="fr-FR" b="1" dirty="0" err="1"/>
              <a:t>Cass</a:t>
            </a:r>
            <a:r>
              <a:rPr lang="fr-FR" b="1" dirty="0"/>
              <a:t>. Com., 5 juillet 2017, n°16-14.201</a:t>
            </a:r>
            <a:r>
              <a:rPr lang="fr-FR" dirty="0" smtClean="0"/>
              <a:t>). </a:t>
            </a:r>
          </a:p>
          <a:p>
            <a:pPr marL="171450" indent="-171450" algn="just">
              <a:buFont typeface="Wingdings" panose="05000000000000000000" pitchFamily="2" charset="2"/>
              <a:buChar char="§"/>
            </a:pPr>
            <a:endParaRPr lang="fr-FR" dirty="0" smtClean="0"/>
          </a:p>
          <a:p>
            <a:pPr marL="171450" indent="-171450" algn="just">
              <a:buFont typeface="Wingdings" panose="05000000000000000000" pitchFamily="2" charset="2"/>
              <a:buChar char="§"/>
            </a:pPr>
            <a:endParaRPr lang="fr-FR" dirty="0"/>
          </a:p>
        </p:txBody>
      </p:sp>
      <p:sp>
        <p:nvSpPr>
          <p:cNvPr id="5" name="Espace réservé du contenu 4">
            <a:extLst>
              <a:ext uri="{FF2B5EF4-FFF2-40B4-BE49-F238E27FC236}">
                <a16:creationId xmlns="" xmlns:a16="http://schemas.microsoft.com/office/drawing/2014/main" id="{E9E03AF6-1C3A-9045-A264-93E5BD0EDDC6}"/>
              </a:ext>
            </a:extLst>
          </p:cNvPr>
          <p:cNvSpPr>
            <a:spLocks noGrp="1"/>
          </p:cNvSpPr>
          <p:nvPr>
            <p:ph idx="12"/>
          </p:nvPr>
        </p:nvSpPr>
        <p:spPr>
          <a:xfrm>
            <a:off x="579256" y="361608"/>
            <a:ext cx="3449392" cy="684000"/>
          </a:xfrm>
        </p:spPr>
        <p:txBody>
          <a:bodyPr/>
          <a:lstStyle/>
          <a:p>
            <a:r>
              <a:rPr lang="fr-FR" dirty="0"/>
              <a:t>2.</a:t>
            </a:r>
          </a:p>
          <a:p>
            <a:r>
              <a:rPr lang="fr-FR" dirty="0" smtClean="0"/>
              <a:t>Un champ d’application élargi et effets</a:t>
            </a:r>
            <a:endParaRPr lang="fr-FR" dirty="0"/>
          </a:p>
        </p:txBody>
      </p:sp>
      <p:sp>
        <p:nvSpPr>
          <p:cNvPr id="6" name="Espace réservé du contenu 5">
            <a:extLst>
              <a:ext uri="{FF2B5EF4-FFF2-40B4-BE49-F238E27FC236}">
                <a16:creationId xmlns="" xmlns:a16="http://schemas.microsoft.com/office/drawing/2014/main" id="{BCDFE19A-7291-184E-AF5E-E7F5971FA4D9}"/>
              </a:ext>
            </a:extLst>
          </p:cNvPr>
          <p:cNvSpPr>
            <a:spLocks noGrp="1"/>
          </p:cNvSpPr>
          <p:nvPr>
            <p:ph idx="13"/>
          </p:nvPr>
        </p:nvSpPr>
        <p:spPr/>
        <p:txBody>
          <a:bodyPr/>
          <a:lstStyle/>
          <a:p>
            <a:r>
              <a:rPr lang="fr-FR" dirty="0"/>
              <a:t>3.</a:t>
            </a:r>
          </a:p>
          <a:p>
            <a:r>
              <a:rPr lang="fr-FR" dirty="0" smtClean="0"/>
              <a:t>Un préavis plafonné</a:t>
            </a:r>
            <a:endParaRPr lang="fr-FR" dirty="0"/>
          </a:p>
        </p:txBody>
      </p:sp>
      <p:sp>
        <p:nvSpPr>
          <p:cNvPr id="7" name="Espace réservé du contenu 6">
            <a:extLst>
              <a:ext uri="{FF2B5EF4-FFF2-40B4-BE49-F238E27FC236}">
                <a16:creationId xmlns="" xmlns:a16="http://schemas.microsoft.com/office/drawing/2014/main" id="{FF7EA01C-CBD7-404C-8A86-108F8853EC92}"/>
              </a:ext>
            </a:extLst>
          </p:cNvPr>
          <p:cNvSpPr>
            <a:spLocks noGrp="1"/>
          </p:cNvSpPr>
          <p:nvPr>
            <p:ph idx="14"/>
          </p:nvPr>
        </p:nvSpPr>
        <p:spPr>
          <a:xfrm>
            <a:off x="357063" y="4300124"/>
            <a:ext cx="4681661" cy="414752"/>
          </a:xfrm>
        </p:spPr>
        <p:txBody>
          <a:bodyPr/>
          <a:lstStyle/>
          <a:p>
            <a:r>
              <a:rPr lang="fr-FR" dirty="0" smtClean="0"/>
              <a:t>4. </a:t>
            </a:r>
            <a:r>
              <a:rPr lang="fr-FR" sz="1300" dirty="0" smtClean="0"/>
              <a:t>Ce qui ne devrait pas être modifié</a:t>
            </a:r>
            <a:endParaRPr lang="fr-FR" sz="1300" dirty="0"/>
          </a:p>
        </p:txBody>
      </p:sp>
    </p:spTree>
    <p:extLst>
      <p:ext uri="{BB962C8B-B14F-4D97-AF65-F5344CB8AC3E}">
        <p14:creationId xmlns:p14="http://schemas.microsoft.com/office/powerpoint/2010/main" val="411971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 xmlns:a16="http://schemas.microsoft.com/office/drawing/2014/main" id="{06CC4AEB-7A44-B44E-B81B-89B1D17A88B1}"/>
              </a:ext>
            </a:extLst>
          </p:cNvPr>
          <p:cNvSpPr>
            <a:spLocks noGrp="1"/>
          </p:cNvSpPr>
          <p:nvPr>
            <p:ph idx="1"/>
          </p:nvPr>
        </p:nvSpPr>
        <p:spPr>
          <a:xfrm>
            <a:off x="357065" y="809625"/>
            <a:ext cx="3449392" cy="3000375"/>
          </a:xfrm>
        </p:spPr>
        <p:txBody>
          <a:bodyPr/>
          <a:lstStyle/>
          <a:p>
            <a:pPr marL="171450" indent="-171450" algn="just">
              <a:buFont typeface="Wingdings" panose="05000000000000000000" pitchFamily="2" charset="2"/>
              <a:buChar char="§"/>
            </a:pPr>
            <a:r>
              <a:rPr lang="fr-FR" b="1" dirty="0"/>
              <a:t>Disparition</a:t>
            </a:r>
            <a:r>
              <a:rPr lang="fr-FR" dirty="0"/>
              <a:t> du doublement du préavis dans le cadre de la fourniture de produits sous marque de distributeur et de la mise en concurrence par enchères à distance, lesquelles viennent s’aligner avec le droit commun des pratiques commerciales déloyales</a:t>
            </a:r>
            <a:r>
              <a:rPr lang="fr-FR" dirty="0" smtClean="0"/>
              <a:t>.</a:t>
            </a:r>
          </a:p>
          <a:p>
            <a:pPr algn="just"/>
            <a:endParaRPr lang="fr-FR" dirty="0" smtClean="0"/>
          </a:p>
          <a:p>
            <a:pPr marL="171450" indent="-171450" algn="just">
              <a:buFont typeface="Wingdings" panose="05000000000000000000" pitchFamily="2" charset="2"/>
              <a:buChar char="§"/>
            </a:pPr>
            <a:r>
              <a:rPr lang="fr-FR" dirty="0" smtClean="0"/>
              <a:t>La durée des relations commerciales n’est plus le seul critère légal permettant d’apprécier la durée du préavis en-</a:t>
            </a:r>
            <a:r>
              <a:rPr lang="fr-FR" dirty="0" err="1" smtClean="0"/>
              <a:t>deça</a:t>
            </a:r>
            <a:r>
              <a:rPr lang="fr-FR" dirty="0" smtClean="0"/>
              <a:t> d’un préavis de 18 mois, confirmant ainsi la jurisprudence.</a:t>
            </a:r>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r>
              <a:rPr lang="fr-FR" dirty="0"/>
              <a:t>Réorganisation des dispositions relatives aux </a:t>
            </a:r>
            <a:r>
              <a:rPr lang="fr-FR" b="1" dirty="0"/>
              <a:t>conventions uniques </a:t>
            </a:r>
            <a:r>
              <a:rPr lang="fr-FR" dirty="0"/>
              <a:t>dans une nouvelle architecture afin de simplifier et de préciser les dispositions applicables aux entreprises.</a:t>
            </a:r>
            <a:endParaRPr lang="fr-FR" i="1" dirty="0"/>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endParaRPr lang="fr-FR" dirty="0"/>
          </a:p>
          <a:p>
            <a:pPr algn="just"/>
            <a:endParaRPr lang="fr-FR" dirty="0"/>
          </a:p>
          <a:p>
            <a:endParaRPr lang="fr-FR" dirty="0"/>
          </a:p>
        </p:txBody>
      </p:sp>
      <p:sp>
        <p:nvSpPr>
          <p:cNvPr id="34" name="Espace réservé du contenu 33">
            <a:extLst>
              <a:ext uri="{FF2B5EF4-FFF2-40B4-BE49-F238E27FC236}">
                <a16:creationId xmlns="" xmlns:a16="http://schemas.microsoft.com/office/drawing/2014/main" id="{D2622F49-3E35-DC46-AA81-D1CC06789AF4}"/>
              </a:ext>
            </a:extLst>
          </p:cNvPr>
          <p:cNvSpPr>
            <a:spLocks noGrp="1"/>
          </p:cNvSpPr>
          <p:nvPr>
            <p:ph idx="10"/>
          </p:nvPr>
        </p:nvSpPr>
        <p:spPr>
          <a:xfrm>
            <a:off x="4113581" y="809626"/>
            <a:ext cx="3449392" cy="3000374"/>
          </a:xfrm>
        </p:spPr>
        <p:txBody>
          <a:bodyPr/>
          <a:lstStyle/>
          <a:p>
            <a:pPr marL="171450" indent="-171450" algn="just">
              <a:buFont typeface="Wingdings" panose="05000000000000000000" pitchFamily="2" charset="2"/>
              <a:buChar char="§"/>
            </a:pPr>
            <a:r>
              <a:rPr lang="fr-FR" dirty="0"/>
              <a:t>Création d’une </a:t>
            </a:r>
            <a:r>
              <a:rPr lang="fr-FR" b="1" dirty="0"/>
              <a:t>amende</a:t>
            </a:r>
            <a:r>
              <a:rPr lang="fr-FR" dirty="0"/>
              <a:t> administrative si le  vendeur (production, de distribution ou de services) ne communique pas les conditions générales de vente, qui constituent le socle unique de la négociation commerciale, lorsqu’elles sont demandées (L 441-1 IV).</a:t>
            </a:r>
          </a:p>
          <a:p>
            <a:pPr marL="171450" indent="-171450" algn="just">
              <a:buFont typeface="Wingdings" panose="05000000000000000000" pitchFamily="2" charset="2"/>
              <a:buChar char="§"/>
            </a:pPr>
            <a:endParaRPr lang="fr-FR" dirty="0"/>
          </a:p>
          <a:p>
            <a:pPr marL="171450" indent="-171450" algn="just">
              <a:buFont typeface="Wingdings" panose="05000000000000000000" pitchFamily="2" charset="2"/>
              <a:buChar char="§"/>
            </a:pPr>
            <a:r>
              <a:rPr lang="fr-FR" b="1" dirty="0"/>
              <a:t>Nullité</a:t>
            </a:r>
            <a:r>
              <a:rPr lang="fr-FR" dirty="0"/>
              <a:t> des clauses ou contrats prévoyant pour toute personne exerçant des activités de production, de distribution ou de services, la possibilité de bénéficier (L 442-3) :</a:t>
            </a:r>
          </a:p>
          <a:p>
            <a:pPr marL="228600" indent="-228600" algn="just">
              <a:buFont typeface="+mj-lt"/>
              <a:buAutoNum type="alphaLcParenR"/>
            </a:pPr>
            <a:r>
              <a:rPr lang="fr-FR" dirty="0"/>
              <a:t>Rétroactivement de remises, de ristournes ou d'accords de coopération commerciale ;</a:t>
            </a:r>
          </a:p>
          <a:p>
            <a:pPr marL="228600" indent="-228600" algn="just">
              <a:buFont typeface="+mj-lt"/>
              <a:buAutoNum type="alphaLcParenR"/>
            </a:pPr>
            <a:r>
              <a:rPr lang="fr-FR" dirty="0"/>
              <a:t>Automatiquement des conditions plus favorables consenties aux entreprises concurrentes par le cocontractant</a:t>
            </a:r>
            <a:r>
              <a:rPr lang="fr-FR" dirty="0" smtClean="0"/>
              <a:t>.</a:t>
            </a:r>
            <a:endParaRPr lang="fr-FR" dirty="0"/>
          </a:p>
        </p:txBody>
      </p:sp>
      <p:sp>
        <p:nvSpPr>
          <p:cNvPr id="4" name="Espace réservé du contenu 3">
            <a:extLst>
              <a:ext uri="{FF2B5EF4-FFF2-40B4-BE49-F238E27FC236}">
                <a16:creationId xmlns="" xmlns:a16="http://schemas.microsoft.com/office/drawing/2014/main" id="{B119CC94-60AE-E041-A2E1-A52C17834E6D}"/>
              </a:ext>
            </a:extLst>
          </p:cNvPr>
          <p:cNvSpPr>
            <a:spLocks noGrp="1"/>
          </p:cNvSpPr>
          <p:nvPr>
            <p:ph idx="11"/>
          </p:nvPr>
        </p:nvSpPr>
        <p:spPr/>
        <p:txBody>
          <a:bodyPr/>
          <a:lstStyle/>
          <a:p>
            <a:r>
              <a:rPr lang="fr-FR" dirty="0" smtClean="0"/>
              <a:t>Catherine Ottaway, associée</a:t>
            </a:r>
            <a:endParaRPr lang="pt" dirty="0"/>
          </a:p>
        </p:txBody>
      </p:sp>
      <p:sp>
        <p:nvSpPr>
          <p:cNvPr id="35" name="Espace réservé du contenu 34">
            <a:extLst>
              <a:ext uri="{FF2B5EF4-FFF2-40B4-BE49-F238E27FC236}">
                <a16:creationId xmlns="" xmlns:a16="http://schemas.microsoft.com/office/drawing/2014/main" id="{8C851B3C-74ED-C048-AE53-B52883A82C30}"/>
              </a:ext>
            </a:extLst>
          </p:cNvPr>
          <p:cNvSpPr>
            <a:spLocks noGrp="1"/>
          </p:cNvSpPr>
          <p:nvPr>
            <p:ph idx="12"/>
          </p:nvPr>
        </p:nvSpPr>
        <p:spPr>
          <a:xfrm>
            <a:off x="357068" y="361608"/>
            <a:ext cx="7205905" cy="448017"/>
          </a:xfrm>
        </p:spPr>
        <p:txBody>
          <a:bodyPr/>
          <a:lstStyle/>
          <a:p>
            <a:r>
              <a:rPr lang="fr-FR" dirty="0" smtClean="0"/>
              <a:t>5. D’Autres </a:t>
            </a:r>
            <a:r>
              <a:rPr lang="fr-FR" dirty="0"/>
              <a:t>nouveautés de l’ordonnance</a:t>
            </a:r>
          </a:p>
          <a:p>
            <a:endParaRPr lang="fr-FR" dirty="0"/>
          </a:p>
        </p:txBody>
      </p:sp>
      <p:sp>
        <p:nvSpPr>
          <p:cNvPr id="12" name="Espace réservé du contenu 11">
            <a:extLst>
              <a:ext uri="{FF2B5EF4-FFF2-40B4-BE49-F238E27FC236}">
                <a16:creationId xmlns="" xmlns:a16="http://schemas.microsoft.com/office/drawing/2014/main" id="{7349F548-0C03-E345-89A4-3D123F7D0526}"/>
              </a:ext>
            </a:extLst>
          </p:cNvPr>
          <p:cNvSpPr>
            <a:spLocks noGrp="1"/>
          </p:cNvSpPr>
          <p:nvPr>
            <p:ph idx="14"/>
          </p:nvPr>
        </p:nvSpPr>
        <p:spPr>
          <a:xfrm>
            <a:off x="357065" y="4657719"/>
            <a:ext cx="3449392" cy="609605"/>
          </a:xfrm>
        </p:spPr>
        <p:txBody>
          <a:bodyPr/>
          <a:lstStyle/>
          <a:p>
            <a:r>
              <a:rPr lang="fr-FR" i="1" dirty="0" smtClean="0"/>
              <a:t>Contentieux des Affaires</a:t>
            </a:r>
          </a:p>
          <a:p>
            <a:r>
              <a:rPr lang="fr-FR" i="1" dirty="0" smtClean="0"/>
              <a:t>Droit Commercial</a:t>
            </a:r>
          </a:p>
          <a:p>
            <a:r>
              <a:rPr lang="fr-FR" i="1" dirty="0" smtClean="0"/>
              <a:t>Sociétés en difficultés</a:t>
            </a:r>
          </a:p>
          <a:p>
            <a:r>
              <a:rPr lang="fr-FR" i="1" dirty="0" smtClean="0"/>
              <a:t>Baux commerciaux</a:t>
            </a:r>
            <a:endParaRPr lang="fr-FR" i="1" dirty="0"/>
          </a:p>
          <a:p>
            <a:r>
              <a:rPr lang="fr-FR" dirty="0"/>
              <a:t>Tél. : +33 (0)1 53 93 22 00</a:t>
            </a:r>
          </a:p>
          <a:p>
            <a:r>
              <a:rPr lang="fr-FR" dirty="0" smtClean="0"/>
              <a:t>ottaway@hocheavocats.com</a:t>
            </a:r>
            <a:endParaRPr lang="fr-FR" dirty="0"/>
          </a:p>
        </p:txBody>
      </p:sp>
      <p:sp>
        <p:nvSpPr>
          <p:cNvPr id="37" name="Espace réservé du contenu 36">
            <a:extLst>
              <a:ext uri="{FF2B5EF4-FFF2-40B4-BE49-F238E27FC236}">
                <a16:creationId xmlns="" xmlns:a16="http://schemas.microsoft.com/office/drawing/2014/main" id="{18E915F1-F283-294F-A446-F11B2CA17633}"/>
              </a:ext>
            </a:extLst>
          </p:cNvPr>
          <p:cNvSpPr>
            <a:spLocks noGrp="1"/>
          </p:cNvSpPr>
          <p:nvPr>
            <p:ph idx="15"/>
          </p:nvPr>
        </p:nvSpPr>
        <p:spPr>
          <a:xfrm>
            <a:off x="4113579" y="4415407"/>
            <a:ext cx="3649295" cy="249875"/>
          </a:xfrm>
        </p:spPr>
        <p:txBody>
          <a:bodyPr/>
          <a:lstStyle/>
          <a:p>
            <a:r>
              <a:rPr lang="fr-FR" dirty="0" smtClean="0"/>
              <a:t>Georges-Louis Harang, </a:t>
            </a:r>
            <a:r>
              <a:rPr lang="fr-FR" dirty="0" err="1" smtClean="0"/>
              <a:t>Counsel</a:t>
            </a:r>
            <a:endParaRPr lang="pt" dirty="0"/>
          </a:p>
        </p:txBody>
      </p:sp>
      <p:sp>
        <p:nvSpPr>
          <p:cNvPr id="38" name="Espace réservé du contenu 37">
            <a:extLst>
              <a:ext uri="{FF2B5EF4-FFF2-40B4-BE49-F238E27FC236}">
                <a16:creationId xmlns="" xmlns:a16="http://schemas.microsoft.com/office/drawing/2014/main" id="{213CE7B1-7046-7F44-95A2-690DF7884C0B}"/>
              </a:ext>
            </a:extLst>
          </p:cNvPr>
          <p:cNvSpPr>
            <a:spLocks noGrp="1"/>
          </p:cNvSpPr>
          <p:nvPr>
            <p:ph idx="16"/>
          </p:nvPr>
        </p:nvSpPr>
        <p:spPr>
          <a:xfrm>
            <a:off x="4113579" y="4657720"/>
            <a:ext cx="3449392" cy="609604"/>
          </a:xfrm>
        </p:spPr>
        <p:txBody>
          <a:bodyPr/>
          <a:lstStyle/>
          <a:p>
            <a:r>
              <a:rPr lang="fr-FR" i="1" dirty="0"/>
              <a:t>Contentieux des Affaires</a:t>
            </a:r>
          </a:p>
          <a:p>
            <a:r>
              <a:rPr lang="fr-FR" i="1" dirty="0"/>
              <a:t>Droit Commercial</a:t>
            </a:r>
          </a:p>
          <a:p>
            <a:r>
              <a:rPr lang="fr-FR" i="1" dirty="0"/>
              <a:t>Sociétés en difficultés</a:t>
            </a:r>
          </a:p>
          <a:p>
            <a:r>
              <a:rPr lang="fr-FR" i="1" dirty="0"/>
              <a:t>Baux commerciaux</a:t>
            </a:r>
          </a:p>
          <a:p>
            <a:r>
              <a:rPr lang="fr-FR" dirty="0" smtClean="0"/>
              <a:t>Tél</a:t>
            </a:r>
            <a:r>
              <a:rPr lang="fr-FR" dirty="0"/>
              <a:t>. : +33 (0)1 53 93 22 00</a:t>
            </a:r>
          </a:p>
          <a:p>
            <a:r>
              <a:rPr lang="fr-FR" dirty="0" smtClean="0"/>
              <a:t>Harang@hocheavocats.com</a:t>
            </a:r>
            <a:endParaRPr lang="fr-FR" dirty="0"/>
          </a:p>
        </p:txBody>
      </p:sp>
      <p:sp>
        <p:nvSpPr>
          <p:cNvPr id="40" name="Espace réservé du contenu 39">
            <a:extLst>
              <a:ext uri="{FF2B5EF4-FFF2-40B4-BE49-F238E27FC236}">
                <a16:creationId xmlns="" xmlns:a16="http://schemas.microsoft.com/office/drawing/2014/main" id="{BAE96002-9809-FD4B-AD4D-76F881F39DC7}"/>
              </a:ext>
            </a:extLst>
          </p:cNvPr>
          <p:cNvSpPr>
            <a:spLocks noGrp="1"/>
          </p:cNvSpPr>
          <p:nvPr>
            <p:ph idx="18"/>
          </p:nvPr>
        </p:nvSpPr>
        <p:spPr>
          <a:xfrm>
            <a:off x="357065" y="5385060"/>
            <a:ext cx="3449392" cy="746313"/>
          </a:xfrm>
        </p:spPr>
        <p:txBody>
          <a:bodyPr/>
          <a:lstStyle/>
          <a:p>
            <a:r>
              <a:rPr lang="fr-FR" sz="1200" b="1" dirty="0" smtClean="0"/>
              <a:t>Jessica Dedios, Avocat </a:t>
            </a:r>
          </a:p>
          <a:p>
            <a:r>
              <a:rPr lang="fr-FR" sz="1200" b="1" dirty="0" smtClean="0"/>
              <a:t>Benjamin Gallo, Avocat</a:t>
            </a:r>
          </a:p>
          <a:p>
            <a:r>
              <a:rPr lang="fr-FR" sz="1200" b="1" dirty="0" smtClean="0"/>
              <a:t>Deborah Viaud, Avocat</a:t>
            </a:r>
            <a:endParaRPr lang="fr-FR" sz="1200" b="1" dirty="0"/>
          </a:p>
        </p:txBody>
      </p:sp>
      <p:sp>
        <p:nvSpPr>
          <p:cNvPr id="41" name="Espace réservé du contenu 40">
            <a:extLst>
              <a:ext uri="{FF2B5EF4-FFF2-40B4-BE49-F238E27FC236}">
                <a16:creationId xmlns="" xmlns:a16="http://schemas.microsoft.com/office/drawing/2014/main" id="{7AE86F4D-919E-3748-B00E-F594AE9D3D91}"/>
              </a:ext>
            </a:extLst>
          </p:cNvPr>
          <p:cNvSpPr>
            <a:spLocks noGrp="1"/>
          </p:cNvSpPr>
          <p:nvPr>
            <p:ph idx="19"/>
          </p:nvPr>
        </p:nvSpPr>
        <p:spPr/>
        <p:txBody>
          <a:bodyPr/>
          <a:lstStyle/>
          <a:p>
            <a:endParaRPr lang="pt" dirty="0"/>
          </a:p>
        </p:txBody>
      </p:sp>
      <p:sp>
        <p:nvSpPr>
          <p:cNvPr id="42" name="Espace réservé du contenu 41">
            <a:extLst>
              <a:ext uri="{FF2B5EF4-FFF2-40B4-BE49-F238E27FC236}">
                <a16:creationId xmlns="" xmlns:a16="http://schemas.microsoft.com/office/drawing/2014/main" id="{6E03E4CC-995B-B645-87CD-F1BB9ED643A8}"/>
              </a:ext>
            </a:extLst>
          </p:cNvPr>
          <p:cNvSpPr>
            <a:spLocks noGrp="1"/>
          </p:cNvSpPr>
          <p:nvPr>
            <p:ph idx="20"/>
          </p:nvPr>
        </p:nvSpPr>
        <p:spPr/>
        <p:txBody>
          <a:bodyPr/>
          <a:lstStyle/>
          <a:p>
            <a:endParaRPr lang="fr-FR" dirty="0"/>
          </a:p>
        </p:txBody>
      </p:sp>
    </p:spTree>
    <p:extLst>
      <p:ext uri="{BB962C8B-B14F-4D97-AF65-F5344CB8AC3E}">
        <p14:creationId xmlns:p14="http://schemas.microsoft.com/office/powerpoint/2010/main" val="1851308349"/>
      </p:ext>
    </p:extLst>
  </p:cSld>
  <p:clrMapOvr>
    <a:masterClrMapping/>
  </p:clrMapOvr>
</p:sld>
</file>

<file path=ppt/theme/theme1.xml><?xml version="1.0" encoding="utf-8"?>
<a:theme xmlns:a="http://schemas.openxmlformats.org/drawingml/2006/main" name="Thème Office">
  <a:themeElements>
    <a:clrScheme name="hoche">
      <a:dk1>
        <a:srgbClr val="000000"/>
      </a:dk1>
      <a:lt1>
        <a:srgbClr val="FFFFFF"/>
      </a:lt1>
      <a:dk2>
        <a:srgbClr val="000000"/>
      </a:dk2>
      <a:lt2>
        <a:srgbClr val="919191"/>
      </a:lt2>
      <a:accent1>
        <a:srgbClr val="80676E"/>
      </a:accent1>
      <a:accent2>
        <a:srgbClr val="800054"/>
      </a:accent2>
      <a:accent3>
        <a:srgbClr val="FFFFFF"/>
      </a:accent3>
      <a:accent4>
        <a:srgbClr val="000000"/>
      </a:accent4>
      <a:accent5>
        <a:srgbClr val="F0EAEC"/>
      </a:accent5>
      <a:accent6>
        <a:srgbClr val="736166"/>
      </a:accent6>
      <a:hlink>
        <a:srgbClr val="800054"/>
      </a:hlink>
      <a:folHlink>
        <a:srgbClr val="CECECE"/>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1790</TotalTime>
  <Words>693</Words>
  <Application>Microsoft Office PowerPoint</Application>
  <PresentationFormat>Personnalisé</PresentationFormat>
  <Paragraphs>67</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mathilde mauleon</dc:creator>
  <cp:lastModifiedBy>Isabelle Brenneur Garel</cp:lastModifiedBy>
  <cp:revision>34</cp:revision>
  <cp:lastPrinted>2019-11-18T10:58:07Z</cp:lastPrinted>
  <dcterms:created xsi:type="dcterms:W3CDTF">2018-11-21T15:11:34Z</dcterms:created>
  <dcterms:modified xsi:type="dcterms:W3CDTF">2019-11-20T10:27:48Z</dcterms:modified>
</cp:coreProperties>
</file>