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6858000" cy="9144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B4367"/>
    <a:srgbClr val="B7DDEB"/>
    <a:srgbClr val="D0E9F0"/>
    <a:srgbClr val="B7DEF7"/>
    <a:srgbClr val="93CDDD"/>
    <a:srgbClr val="2B8093"/>
    <a:srgbClr val="5B9BD5"/>
    <a:srgbClr val="767171"/>
    <a:srgbClr val="0F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357" autoAdjust="0"/>
  </p:normalViewPr>
  <p:slideViewPr>
    <p:cSldViewPr>
      <p:cViewPr varScale="1">
        <p:scale>
          <a:sx n="88" d="100"/>
          <a:sy n="88" d="100"/>
        </p:scale>
        <p:origin x="-3162" y="-10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75FA203E-CF5E-472E-97FC-DC133A413B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5B69D96-0B5F-441A-93AC-9D65899CF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B14DDFC9-2EDB-4E73-930A-8AA62D88BB90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6F9537E-4F81-4901-A4FF-FD1FB49A1E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2A808CA-57D8-4A57-BFA6-F2C675DC4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AA7E3244-C618-4308-B95A-D0B340177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31688D40-14EB-431D-9CF6-2B995306BF43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D16BCD19-499E-46C1-9099-65017A34B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01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CD19-499E-46C1-9099-65017A34B4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9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CD19-499E-46C1-9099-65017A34B4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4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0E3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64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8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7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4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0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7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5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04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75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C97D-A719-4DFC-BA86-0586373D99EB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9583-7E2A-415F-BAE8-2B1B1A1D7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26" Type="http://schemas.openxmlformats.org/officeDocument/2006/relationships/image" Target="../media/image8.jpeg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5.svg"/><Relationship Id="rId29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svg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sv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hyperlink" Target="mailto:chamel@advolis.com" TargetMode="Externa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image" Target="../media/image8.jpe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image" Target="../media/image7.jpeg"/><Relationship Id="rId30" Type="http://schemas.openxmlformats.org/officeDocument/2006/relationships/hyperlink" Target="mailto:ottavy@hocheavoca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>
            <p:custDataLst>
              <p:tags r:id="rId1"/>
            </p:custDataLst>
          </p:nvPr>
        </p:nvSpPr>
        <p:spPr>
          <a:xfrm>
            <a:off x="175871" y="1083008"/>
            <a:ext cx="6408097" cy="7125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67" dirty="0">
                <a:solidFill>
                  <a:srgbClr val="2B8093"/>
                </a:solidFill>
              </a:rPr>
              <a:t>MATINALE CONFORMITÉ RÉGLEMENTAIRE</a:t>
            </a:r>
            <a:r>
              <a:rPr lang="fr-FR" sz="2667" b="1" dirty="0">
                <a:solidFill>
                  <a:srgbClr val="2B8093"/>
                </a:solidFill>
              </a:rPr>
              <a:t> </a:t>
            </a:r>
            <a:endParaRPr lang="fr-FR" sz="2667" dirty="0">
              <a:solidFill>
                <a:srgbClr val="2B8093"/>
              </a:solidFill>
            </a:endParaRPr>
          </a:p>
          <a:p>
            <a:pPr algn="ctr"/>
            <a:r>
              <a:rPr lang="fr-FR" sz="1200" i="1" dirty="0">
                <a:solidFill>
                  <a:srgbClr val="2B8093"/>
                </a:solidFill>
              </a:rPr>
              <a:t>Avec la participation de :</a:t>
            </a:r>
            <a:endParaRPr lang="fr-FR" sz="1050" i="1" dirty="0">
              <a:solidFill>
                <a:srgbClr val="2B8093"/>
              </a:solidFill>
            </a:endParaRPr>
          </a:p>
          <a:p>
            <a:pPr algn="ctr"/>
            <a:endParaRPr lang="fr-FR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1867" i="1" dirty="0">
                <a:solidFill>
                  <a:srgbClr val="00B0F0"/>
                </a:solidFill>
              </a:rPr>
              <a:t>L’outillage de la conformité et les indicateurs clés. </a:t>
            </a:r>
          </a:p>
          <a:p>
            <a:pPr algn="ctr"/>
            <a:r>
              <a:rPr lang="fr-FR" sz="1867" i="1" dirty="0">
                <a:solidFill>
                  <a:srgbClr val="00B0F0"/>
                </a:solidFill>
              </a:rPr>
              <a:t>Comment capitaliser sur la démarche RGPD pour aborder ou accélérer sur les autres chantiers de la conformité ?</a:t>
            </a:r>
          </a:p>
          <a:p>
            <a:pPr algn="ctr"/>
            <a:endParaRPr lang="fr-FR" sz="1100" dirty="0"/>
          </a:p>
          <a:p>
            <a:pPr algn="just"/>
            <a:r>
              <a:rPr lang="fr-FR" sz="1400" dirty="0">
                <a:solidFill>
                  <a:srgbClr val="0B4367"/>
                </a:solidFill>
              </a:rPr>
              <a:t>Un an après l’entrée en vigueur du RGPD, les organisations ont largement engagé et bien avancé leur démarche de mise en conformité. Se pose à présent  la question du </a:t>
            </a:r>
            <a:r>
              <a:rPr lang="fr-FR" sz="1400" b="1" dirty="0">
                <a:solidFill>
                  <a:srgbClr val="0B4367"/>
                </a:solidFill>
              </a:rPr>
              <a:t>maintien de cette conformité dans le contexte évolutif et mouvant de la transformation digitale.</a:t>
            </a:r>
          </a:p>
          <a:p>
            <a:pPr algn="just"/>
            <a:endParaRPr lang="fr-FR" sz="700" dirty="0">
              <a:solidFill>
                <a:srgbClr val="0B4367"/>
              </a:solidFill>
            </a:endParaRPr>
          </a:p>
          <a:p>
            <a:pPr algn="just"/>
            <a:r>
              <a:rPr lang="fr-FR" sz="1400" dirty="0">
                <a:solidFill>
                  <a:srgbClr val="0B4367"/>
                </a:solidFill>
              </a:rPr>
              <a:t>Le RGPD a significativement et durablement modifié les pratiques de la place autour de la protection des données à caractère personnel ainsi que la gestion des relations entre les entreprises et leur écosystème. </a:t>
            </a:r>
            <a:r>
              <a:rPr lang="fr-FR" sz="1400" b="1" dirty="0">
                <a:solidFill>
                  <a:srgbClr val="0B4367"/>
                </a:solidFill>
              </a:rPr>
              <a:t>Quels outils pour maintenir cette conformité ?</a:t>
            </a:r>
            <a:r>
              <a:rPr lang="fr-FR" sz="1400" dirty="0">
                <a:solidFill>
                  <a:srgbClr val="0B4367"/>
                </a:solidFill>
              </a:rPr>
              <a:t> Comment </a:t>
            </a:r>
            <a:r>
              <a:rPr lang="fr-FR" sz="1400" b="1" dirty="0">
                <a:solidFill>
                  <a:srgbClr val="0B4367"/>
                </a:solidFill>
              </a:rPr>
              <a:t>capitaliser sur les acquis de la conformité RGPD pour engager ou accélérer sur les autres chantiers de la conformité</a:t>
            </a:r>
            <a:r>
              <a:rPr lang="fr-FR" sz="1400" dirty="0">
                <a:solidFill>
                  <a:srgbClr val="0B4367"/>
                </a:solidFill>
              </a:rPr>
              <a:t> ? </a:t>
            </a:r>
          </a:p>
          <a:p>
            <a:pPr algn="just"/>
            <a:r>
              <a:rPr lang="fr-FR" sz="1400" dirty="0">
                <a:solidFill>
                  <a:srgbClr val="0B4367"/>
                </a:solidFill>
              </a:rPr>
              <a:t> </a:t>
            </a:r>
            <a:endParaRPr lang="fr-FR" sz="700" dirty="0">
              <a:solidFill>
                <a:srgbClr val="0B4367"/>
              </a:solidFill>
            </a:endParaRPr>
          </a:p>
          <a:p>
            <a:pPr algn="just"/>
            <a:r>
              <a:rPr lang="fr-FR" sz="1400" dirty="0">
                <a:solidFill>
                  <a:srgbClr val="0B4367"/>
                </a:solidFill>
              </a:rPr>
              <a:t>Nous proposons de partager un </a:t>
            </a:r>
            <a:r>
              <a:rPr lang="fr-FR" sz="1400" b="1" dirty="0">
                <a:solidFill>
                  <a:srgbClr val="0B4367"/>
                </a:solidFill>
              </a:rPr>
              <a:t>benchmark des outils du marché </a:t>
            </a:r>
            <a:r>
              <a:rPr lang="fr-FR" sz="1400" dirty="0">
                <a:solidFill>
                  <a:srgbClr val="0B4367"/>
                </a:solidFill>
              </a:rPr>
              <a:t>avec une </a:t>
            </a:r>
            <a:r>
              <a:rPr lang="fr-FR" sz="1400" b="1" dirty="0">
                <a:solidFill>
                  <a:srgbClr val="0B4367"/>
                </a:solidFill>
              </a:rPr>
              <a:t>analyse des grandes tendances</a:t>
            </a:r>
            <a:r>
              <a:rPr lang="fr-FR" sz="1400" dirty="0">
                <a:solidFill>
                  <a:srgbClr val="0B4367"/>
                </a:solidFill>
              </a:rPr>
              <a:t>, en gardant pour fil conducteur les </a:t>
            </a:r>
            <a:r>
              <a:rPr lang="fr-FR" sz="1400" b="1" dirty="0">
                <a:solidFill>
                  <a:srgbClr val="0B4367"/>
                </a:solidFill>
              </a:rPr>
              <a:t>indicateurs clés de la fonction Conformité</a:t>
            </a:r>
            <a:r>
              <a:rPr lang="fr-FR" sz="1400" dirty="0">
                <a:solidFill>
                  <a:srgbClr val="0B4367"/>
                </a:solidFill>
              </a:rPr>
              <a:t>. Nous ferons un focus particulier sur les outils liés à la </a:t>
            </a:r>
            <a:r>
              <a:rPr lang="fr-FR" sz="1400" b="1" dirty="0">
                <a:solidFill>
                  <a:srgbClr val="0B4367"/>
                </a:solidFill>
              </a:rPr>
              <a:t>chaîne de contrôle et à la redevabilité;</a:t>
            </a:r>
            <a:r>
              <a:rPr lang="fr-FR" sz="1400" dirty="0">
                <a:solidFill>
                  <a:srgbClr val="0B4367"/>
                </a:solidFill>
              </a:rPr>
              <a:t> nous aborderons également la question de la </a:t>
            </a:r>
            <a:r>
              <a:rPr lang="fr-FR" sz="1400" b="1" dirty="0">
                <a:solidFill>
                  <a:srgbClr val="0B4367"/>
                </a:solidFill>
              </a:rPr>
              <a:t>capitalisation</a:t>
            </a:r>
            <a:r>
              <a:rPr lang="fr-FR" sz="1400" dirty="0">
                <a:solidFill>
                  <a:srgbClr val="0B4367"/>
                </a:solidFill>
              </a:rPr>
              <a:t> sur les travaux de la mise en conformité RGPD </a:t>
            </a:r>
            <a:r>
              <a:rPr lang="fr-FR" sz="1400" b="1" dirty="0">
                <a:solidFill>
                  <a:srgbClr val="0B4367"/>
                </a:solidFill>
              </a:rPr>
              <a:t>pour les autres chantiers de la conformité</a:t>
            </a:r>
            <a:r>
              <a:rPr lang="fr-FR" sz="1400" dirty="0">
                <a:solidFill>
                  <a:srgbClr val="0B4367"/>
                </a:solidFill>
              </a:rPr>
              <a:t>.</a:t>
            </a:r>
          </a:p>
          <a:p>
            <a:pPr algn="just"/>
            <a:endParaRPr lang="fr-FR" sz="700" dirty="0">
              <a:solidFill>
                <a:srgbClr val="0B4367"/>
              </a:solidFill>
            </a:endParaRPr>
          </a:p>
          <a:p>
            <a:pPr algn="just"/>
            <a:r>
              <a:rPr lang="fr-FR" sz="1400" dirty="0">
                <a:solidFill>
                  <a:srgbClr val="0B4367"/>
                </a:solidFill>
              </a:rPr>
              <a:t>Nous illustrerons ces propos avec le </a:t>
            </a:r>
            <a:r>
              <a:rPr lang="fr-FR" sz="1400" b="1" dirty="0">
                <a:solidFill>
                  <a:srgbClr val="0B4367"/>
                </a:solidFill>
              </a:rPr>
              <a:t>retour d’expérience d’acteurs de référence qui partageront leur vision, leurs attentes et aussi leurs interrogations</a:t>
            </a:r>
            <a:r>
              <a:rPr lang="fr-FR" sz="1400" dirty="0">
                <a:solidFill>
                  <a:srgbClr val="0B4367"/>
                </a:solidFill>
              </a:rPr>
              <a:t>. </a:t>
            </a:r>
            <a:br>
              <a:rPr lang="fr-FR" sz="1400" dirty="0">
                <a:solidFill>
                  <a:srgbClr val="0B4367"/>
                </a:solidFill>
              </a:rPr>
            </a:br>
            <a:r>
              <a:rPr lang="fr-FR" sz="1067" dirty="0"/>
              <a:t/>
            </a:r>
            <a:br>
              <a:rPr lang="fr-FR" sz="1067" dirty="0"/>
            </a:br>
            <a:endParaRPr lang="fr-FR" sz="1467" dirty="0"/>
          </a:p>
        </p:txBody>
      </p:sp>
      <p:sp>
        <p:nvSpPr>
          <p:cNvPr id="11" name="ZoneTexte 10"/>
          <p:cNvSpPr txBox="1"/>
          <p:nvPr>
            <p:custDataLst>
              <p:tags r:id="rId2"/>
            </p:custDataLst>
          </p:nvPr>
        </p:nvSpPr>
        <p:spPr>
          <a:xfrm>
            <a:off x="4251802" y="7832656"/>
            <a:ext cx="239473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dirty="0">
                <a:solidFill>
                  <a:srgbClr val="2B8093"/>
                </a:solidFill>
              </a:rPr>
              <a:t>Hoche </a:t>
            </a:r>
            <a:r>
              <a:rPr lang="fr-FR" sz="1467" dirty="0" smtClean="0">
                <a:solidFill>
                  <a:srgbClr val="2B8093"/>
                </a:solidFill>
              </a:rPr>
              <a:t>Avocats – </a:t>
            </a:r>
          </a:p>
          <a:p>
            <a:r>
              <a:rPr lang="fr-FR" sz="1467" dirty="0" smtClean="0">
                <a:solidFill>
                  <a:srgbClr val="2B8093"/>
                </a:solidFill>
              </a:rPr>
              <a:t>106 </a:t>
            </a:r>
            <a:r>
              <a:rPr lang="fr-FR" sz="1467" dirty="0">
                <a:solidFill>
                  <a:srgbClr val="2B8093"/>
                </a:solidFill>
              </a:rPr>
              <a:t>rue L</a:t>
            </a:r>
            <a:r>
              <a:rPr lang="fr-FR" sz="1467" dirty="0" smtClean="0">
                <a:solidFill>
                  <a:srgbClr val="2B8093"/>
                </a:solidFill>
              </a:rPr>
              <a:t>a Boétie </a:t>
            </a:r>
            <a:r>
              <a:rPr lang="fr-FR" sz="1467" dirty="0">
                <a:solidFill>
                  <a:srgbClr val="2B8093"/>
                </a:solidFill>
              </a:rPr>
              <a:t>– Paris 8</a:t>
            </a:r>
          </a:p>
        </p:txBody>
      </p:sp>
      <p:sp>
        <p:nvSpPr>
          <p:cNvPr id="19" name="ZoneTexte 18"/>
          <p:cNvSpPr txBox="1"/>
          <p:nvPr>
            <p:custDataLst>
              <p:tags r:id="rId3"/>
            </p:custDataLst>
          </p:nvPr>
        </p:nvSpPr>
        <p:spPr>
          <a:xfrm>
            <a:off x="817347" y="7847592"/>
            <a:ext cx="110967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dirty="0">
                <a:solidFill>
                  <a:srgbClr val="2B8093"/>
                </a:solidFill>
              </a:rPr>
              <a:t>Jeudi 12 septembre 2019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D8E49CB3-BA9F-4226-9DBF-4C1EA01482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/>
          <a:srcRect t="46753" b="20725"/>
          <a:stretch/>
        </p:blipFill>
        <p:spPr>
          <a:xfrm>
            <a:off x="0" y="-31971"/>
            <a:ext cx="6929455" cy="114758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937E2985-C6F5-4AA8-922A-FA6386A395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725144" y="1959623"/>
            <a:ext cx="538716" cy="38739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D45D7EB1-D33E-47C6-8165-43A6097FAF7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550146" y="7837977"/>
            <a:ext cx="1104756" cy="562483"/>
            <a:chOff x="2540286" y="7837742"/>
            <a:chExt cx="1104756" cy="562483"/>
          </a:xfrm>
        </p:grpSpPr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2B38CBD2-6164-432D-A457-9D7F90DF3032}"/>
                </a:ext>
              </a:extLst>
            </p:cNvPr>
            <p:cNvSpPr txBox="1"/>
            <p:nvPr/>
          </p:nvSpPr>
          <p:spPr>
            <a:xfrm>
              <a:off x="2540286" y="7837742"/>
              <a:ext cx="1104756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dirty="0">
                  <a:solidFill>
                    <a:srgbClr val="2B8093"/>
                  </a:solidFill>
                </a:rPr>
                <a:t>Début 8h00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A416D830-857A-44AB-9EC9-57CF061E3C65}"/>
                </a:ext>
              </a:extLst>
            </p:cNvPr>
            <p:cNvSpPr txBox="1"/>
            <p:nvPr/>
          </p:nvSpPr>
          <p:spPr>
            <a:xfrm>
              <a:off x="2553308" y="8082125"/>
              <a:ext cx="1091732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dirty="0">
                  <a:solidFill>
                    <a:srgbClr val="2B8093"/>
                  </a:solidFill>
                </a:rPr>
                <a:t>Fin 10h00</a:t>
              </a:r>
            </a:p>
          </p:txBody>
        </p:sp>
      </p:grpSp>
      <p:pic>
        <p:nvPicPr>
          <p:cNvPr id="2050" name="Picture 2" descr="RÃ©sultat de recherche d'images pour &quot;les mousquetaires&quot;">
            <a:extLst>
              <a:ext uri="{FF2B5EF4-FFF2-40B4-BE49-F238E27FC236}">
                <a16:creationId xmlns="" xmlns:a16="http://schemas.microsoft.com/office/drawing/2014/main" id="{BFA6D14B-B4C4-494A-887C-AD03F4E099A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1959623"/>
            <a:ext cx="603054" cy="3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que 14" descr="Calendrier mensuel">
            <a:extLst>
              <a:ext uri="{FF2B5EF4-FFF2-40B4-BE49-F238E27FC236}">
                <a16:creationId xmlns="" xmlns:a16="http://schemas.microsoft.com/office/drawing/2014/main" id="{97A69F0C-D153-4661-956A-365C875F4E6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0003" y="7851459"/>
            <a:ext cx="540000" cy="540000"/>
          </a:xfrm>
          <a:prstGeom prst="rect">
            <a:avLst/>
          </a:prstGeom>
        </p:spPr>
      </p:pic>
      <p:pic>
        <p:nvPicPr>
          <p:cNvPr id="17" name="Graphique 16" descr="Horloge">
            <a:extLst>
              <a:ext uri="{FF2B5EF4-FFF2-40B4-BE49-F238E27FC236}">
                <a16:creationId xmlns="" xmlns:a16="http://schemas.microsoft.com/office/drawing/2014/main" id="{6FBA8FF4-5CAC-484D-9639-A21053CFF7D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08150" y="7832656"/>
            <a:ext cx="540000" cy="540000"/>
          </a:xfrm>
          <a:prstGeom prst="rect">
            <a:avLst/>
          </a:prstGeom>
        </p:spPr>
      </p:pic>
      <p:pic>
        <p:nvPicPr>
          <p:cNvPr id="2051" name="Graphique 2050" descr="Repère">
            <a:extLst>
              <a:ext uri="{FF2B5EF4-FFF2-40B4-BE49-F238E27FC236}">
                <a16:creationId xmlns="" xmlns:a16="http://schemas.microsoft.com/office/drawing/2014/main" id="{03BF40E5-9FA1-482D-9847-9436B31ABA9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80040" y="7812360"/>
            <a:ext cx="540000" cy="54000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D3284751-7A9E-42E7-A313-97C8B42049F6}"/>
              </a:ext>
            </a:extLst>
          </p:cNvPr>
          <p:cNvGrpSpPr/>
          <p:nvPr/>
        </p:nvGrpSpPr>
        <p:grpSpPr>
          <a:xfrm>
            <a:off x="1924500" y="8562556"/>
            <a:ext cx="3009001" cy="558137"/>
            <a:chOff x="1916832" y="8562556"/>
            <a:chExt cx="3009001" cy="558137"/>
          </a:xfrm>
        </p:grpSpPr>
        <p:pic>
          <p:nvPicPr>
            <p:cNvPr id="20" name="Image 19">
              <a:extLst>
                <a:ext uri="{FF2B5EF4-FFF2-40B4-BE49-F238E27FC236}">
                  <a16:creationId xmlns="" xmlns:a16="http://schemas.microsoft.com/office/drawing/2014/main" id="{699471AC-A7D5-4CC6-8D33-E96D4DADEBE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078" y="8562556"/>
              <a:ext cx="1618755" cy="55813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="" xmlns:a16="http://schemas.microsoft.com/office/drawing/2014/main" id="{FE32B42F-7201-437C-B859-A510AAFD56B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832" y="8737890"/>
              <a:ext cx="1004856" cy="292699"/>
            </a:xfrm>
            <a:prstGeom prst="rect">
              <a:avLst/>
            </a:prstGeom>
          </p:spPr>
        </p:pic>
      </p:grp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D39AF451-E1E6-479C-88A9-7B6FC67F367E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224644" y="8570143"/>
            <a:ext cx="6408712" cy="0"/>
          </a:xfrm>
          <a:prstGeom prst="line">
            <a:avLst/>
          </a:prstGeom>
          <a:ln>
            <a:solidFill>
              <a:srgbClr val="0F4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Image">
            <a:extLst>
              <a:ext uri="{FF2B5EF4-FFF2-40B4-BE49-F238E27FC236}">
                <a16:creationId xmlns="" xmlns:a16="http://schemas.microsoft.com/office/drawing/2014/main" id="{14F40060-619F-4483-A9B4-FD434406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27811" r="13113" b="20279"/>
          <a:stretch/>
        </p:blipFill>
        <p:spPr bwMode="auto">
          <a:xfrm>
            <a:off x="2204864" y="1977437"/>
            <a:ext cx="828888" cy="3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7608262E-62D6-4CEE-AA08-F0E4FE2AF49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648" y="2016814"/>
            <a:ext cx="1572262" cy="2423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325E6BE-22A2-4EB2-8889-3AD5E813229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05264" y="1907704"/>
            <a:ext cx="603054" cy="4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60F3080C-DA6B-4AEA-8010-295186DDA396}"/>
              </a:ext>
            </a:extLst>
          </p:cNvPr>
          <p:cNvGrpSpPr/>
          <p:nvPr/>
        </p:nvGrpSpPr>
        <p:grpSpPr>
          <a:xfrm>
            <a:off x="1924500" y="8562556"/>
            <a:ext cx="3009001" cy="558137"/>
            <a:chOff x="1916832" y="8562556"/>
            <a:chExt cx="3009001" cy="558137"/>
          </a:xfrm>
        </p:grpSpPr>
        <p:pic>
          <p:nvPicPr>
            <p:cNvPr id="56" name="Image 55">
              <a:extLst>
                <a:ext uri="{FF2B5EF4-FFF2-40B4-BE49-F238E27FC236}">
                  <a16:creationId xmlns="" xmlns:a16="http://schemas.microsoft.com/office/drawing/2014/main" id="{17203A53-1496-489A-B912-B147BE55CA44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078" y="8562556"/>
              <a:ext cx="1618755" cy="558137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="" xmlns:a16="http://schemas.microsoft.com/office/drawing/2014/main" id="{21764F96-CC07-479E-BB56-EA86BBA1E8DB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832" y="8737890"/>
              <a:ext cx="1004856" cy="292699"/>
            </a:xfrm>
            <a:prstGeom prst="rect">
              <a:avLst/>
            </a:prstGeom>
          </p:spPr>
        </p:pic>
      </p:grp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250DDFCF-1CE0-4311-9926-B0CC14771BA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24644" y="8604448"/>
            <a:ext cx="6408712" cy="0"/>
          </a:xfrm>
          <a:prstGeom prst="line">
            <a:avLst/>
          </a:prstGeom>
          <a:ln>
            <a:solidFill>
              <a:srgbClr val="0F4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5A39D412-F97A-4B2A-A972-48D1BAACE79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96752" y="1642439"/>
            <a:ext cx="0" cy="6480000"/>
          </a:xfrm>
          <a:prstGeom prst="line">
            <a:avLst/>
          </a:prstGeom>
          <a:ln w="12700">
            <a:solidFill>
              <a:srgbClr val="2B8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67B6BD65-D0B2-4654-8C29-0A566204E2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24744" y="2475254"/>
            <a:ext cx="144016" cy="144016"/>
          </a:xfrm>
          <a:prstGeom prst="ellipse">
            <a:avLst/>
          </a:prstGeom>
          <a:solidFill>
            <a:srgbClr val="2B8093"/>
          </a:solidFill>
          <a:ln>
            <a:solidFill>
              <a:srgbClr val="2B8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2B8093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A8AA1C81-3853-46C7-A473-4E267F3FCDB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4744" y="3463139"/>
            <a:ext cx="144016" cy="144016"/>
          </a:xfrm>
          <a:prstGeom prst="ellipse">
            <a:avLst/>
          </a:prstGeom>
          <a:solidFill>
            <a:srgbClr val="2B8093"/>
          </a:solidFill>
          <a:ln>
            <a:solidFill>
              <a:srgbClr val="2B8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2B8093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4D6E3FCA-4CDA-420A-8AFB-05FD73D016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24744" y="4505410"/>
            <a:ext cx="144016" cy="144016"/>
          </a:xfrm>
          <a:prstGeom prst="ellipse">
            <a:avLst/>
          </a:prstGeom>
          <a:solidFill>
            <a:srgbClr val="2B8093"/>
          </a:solidFill>
          <a:ln>
            <a:solidFill>
              <a:srgbClr val="2B8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2B8093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4B71BE3A-5E15-4FEC-B2D2-BD4F9C171D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24744" y="7812360"/>
            <a:ext cx="144016" cy="144016"/>
          </a:xfrm>
          <a:prstGeom prst="ellipse">
            <a:avLst/>
          </a:prstGeom>
          <a:solidFill>
            <a:srgbClr val="2B8093"/>
          </a:solidFill>
          <a:ln>
            <a:solidFill>
              <a:srgbClr val="2B8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2B8093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FEF9F9FF-9DE9-4FAE-92BB-50088B08CA2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59028" y="2359500"/>
            <a:ext cx="8640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08h30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98BD3F62-0213-454C-9EE7-2DFB02B975D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9028" y="3395390"/>
            <a:ext cx="8640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08h45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2D1CFC43-5928-4AEE-834E-66877B2CB7D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9028" y="4409400"/>
            <a:ext cx="8640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09h00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1121E2E0-07C2-484B-ADFF-8B8A92718F2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59028" y="7740352"/>
            <a:ext cx="8640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09h45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B062731A-A9D7-4A5C-B8E5-FB9A9962532A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59028" y="1877732"/>
            <a:ext cx="5762260" cy="318004"/>
            <a:chOff x="259028" y="1877732"/>
            <a:chExt cx="5762260" cy="318004"/>
          </a:xfrm>
        </p:grpSpPr>
        <p:sp>
          <p:nvSpPr>
            <p:cNvPr id="25" name="Ellipse 24">
              <a:extLst>
                <a:ext uri="{FF2B5EF4-FFF2-40B4-BE49-F238E27FC236}">
                  <a16:creationId xmlns="" xmlns:a16="http://schemas.microsoft.com/office/drawing/2014/main" id="{9A0CDEF1-B251-4F3D-9D0F-1D26F23E0108}"/>
                </a:ext>
              </a:extLst>
            </p:cNvPr>
            <p:cNvSpPr/>
            <p:nvPr/>
          </p:nvSpPr>
          <p:spPr>
            <a:xfrm>
              <a:off x="1124744" y="1975001"/>
              <a:ext cx="144016" cy="144016"/>
            </a:xfrm>
            <a:prstGeom prst="ellipse">
              <a:avLst/>
            </a:prstGeom>
            <a:solidFill>
              <a:srgbClr val="2B8093"/>
            </a:solidFill>
            <a:ln>
              <a:solidFill>
                <a:srgbClr val="2B8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B4367"/>
                </a:solidFill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A363506A-52E4-4D93-831F-2866035FC0F0}"/>
                </a:ext>
              </a:extLst>
            </p:cNvPr>
            <p:cNvSpPr txBox="1"/>
            <p:nvPr/>
          </p:nvSpPr>
          <p:spPr>
            <a:xfrm>
              <a:off x="259028" y="1898282"/>
              <a:ext cx="864096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r">
                <a:defRPr sz="1333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fr-FR" dirty="0"/>
                <a:t>08h00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7108D7AC-983C-40CE-94D4-C8AB2712D37F}"/>
                </a:ext>
              </a:extLst>
            </p:cNvPr>
            <p:cNvSpPr txBox="1"/>
            <p:nvPr/>
          </p:nvSpPr>
          <p:spPr>
            <a:xfrm>
              <a:off x="1411156" y="1877732"/>
              <a:ext cx="4610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B4367"/>
                  </a:solidFill>
                </a:rPr>
                <a:t>Petit déjeuner d’accueil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B26F28DE-E2E8-4655-A5DF-EFD62264E98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402061" y="2339752"/>
            <a:ext cx="3213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B4367"/>
                </a:solidFill>
              </a:rPr>
              <a:t>Quel bilan, un an après l’entrée en vigueur du règlement ?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Patrick Amouzou – Associé HOCHE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Cyril Bordeaux - Associé ADVOLIS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61159E8F-B0D6-4257-863B-602AF2E63E9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411157" y="3347864"/>
            <a:ext cx="32089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B4367"/>
                </a:solidFill>
              </a:rPr>
              <a:t>Le tableau de bord de la conformité (RGPD, SAPIN II, Audit Interne, …)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Julie Bellesort – Associée </a:t>
            </a:r>
            <a:r>
              <a:rPr lang="fr-FR" sz="1300" i="1" dirty="0" smtClean="0">
                <a:solidFill>
                  <a:srgbClr val="00B0F0"/>
                </a:solidFill>
              </a:rPr>
              <a:t>HOCHE</a:t>
            </a:r>
            <a:endParaRPr lang="fr-FR" sz="1300" i="1" dirty="0">
              <a:solidFill>
                <a:srgbClr val="00B0F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300FBB40-6B12-4136-8645-DC96B84B7A1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411158" y="4409400"/>
            <a:ext cx="314926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B4367"/>
                </a:solidFill>
              </a:rPr>
              <a:t>Benchmark « IMT ADVOLIS » et structuration de la fonction conformité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Cyril Bordeaux – Associé ADVOLIS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Philippe Elbaz – Audit et Contrôle Interne STIME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7D664A79-368F-4FB0-91E3-D7C1E1E8CA5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411157" y="7749774"/>
            <a:ext cx="307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B4367"/>
                </a:solidFill>
              </a:rPr>
              <a:t>Echanges avec la salle</a:t>
            </a:r>
          </a:p>
          <a:p>
            <a:pPr algn="just"/>
            <a:endParaRPr lang="fr-FR" sz="1400" b="1" i="1" dirty="0">
              <a:solidFill>
                <a:srgbClr val="0B4367"/>
              </a:solidFill>
            </a:endParaRPr>
          </a:p>
        </p:txBody>
      </p:sp>
      <p:sp>
        <p:nvSpPr>
          <p:cNvPr id="55" name="Rectangle 29">
            <a:extLst>
              <a:ext uri="{FF2B5EF4-FFF2-40B4-BE49-F238E27FC236}">
                <a16:creationId xmlns="" xmlns:a16="http://schemas.microsoft.com/office/drawing/2014/main" id="{6D04B9D1-55C7-4FB6-AC8D-189EBA39CF0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560425" y="1910276"/>
            <a:ext cx="2180943" cy="1509596"/>
          </a:xfrm>
          <a:prstGeom prst="wedgeRectCallout">
            <a:avLst>
              <a:gd name="adj1" fmla="val -29601"/>
              <a:gd name="adj2" fmla="val 63397"/>
            </a:avLst>
          </a:prstGeom>
          <a:solidFill>
            <a:srgbClr val="4BACC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accent5"/>
                </a:solidFill>
              </a:rPr>
              <a:t>QUI PARTICIPE ?</a:t>
            </a:r>
          </a:p>
          <a:p>
            <a:pPr algn="ctr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DPO, Audit et contrôle interne, Directeurs juridiques, DSI, RSSI, …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2A48D82C-DB8A-4689-96B1-DB100A2647F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537237" y="3923928"/>
            <a:ext cx="2180943" cy="1509596"/>
          </a:xfrm>
          <a:prstGeom prst="wedgeRectCallout">
            <a:avLst>
              <a:gd name="adj1" fmla="val 27573"/>
              <a:gd name="adj2" fmla="val 64816"/>
            </a:avLst>
          </a:prstGeom>
          <a:solidFill>
            <a:srgbClr val="B7DDE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accent5"/>
                </a:solidFill>
              </a:rPr>
              <a:t>PLUS D’INFOS ?</a:t>
            </a:r>
          </a:p>
          <a:p>
            <a:pPr algn="ctr"/>
            <a:endParaRPr lang="fr-FR" sz="1200" b="1" dirty="0">
              <a:solidFill>
                <a:schemeClr val="accent5"/>
              </a:solidFill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Contact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M. Guillaume Ottavy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ottavy@hocheavocats.com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Tel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01 53 93 20 00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58" name="Rectangle 29">
            <a:extLst>
              <a:ext uri="{FF2B5EF4-FFF2-40B4-BE49-F238E27FC236}">
                <a16:creationId xmlns="" xmlns:a16="http://schemas.microsoft.com/office/drawing/2014/main" id="{357FD7FA-3839-4BE7-B7B2-2B39DF74C4A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560425" y="6012160"/>
            <a:ext cx="2180943" cy="1509596"/>
          </a:xfrm>
          <a:prstGeom prst="wedgeRectCallout">
            <a:avLst>
              <a:gd name="adj1" fmla="val -29601"/>
              <a:gd name="adj2" fmla="val 63397"/>
            </a:avLst>
          </a:prstGeom>
          <a:solidFill>
            <a:srgbClr val="B7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accent5"/>
                </a:solidFill>
              </a:rPr>
              <a:t>INSCRIPTION </a:t>
            </a:r>
          </a:p>
          <a:p>
            <a:pPr algn="ctr"/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rgbClr val="0B4367"/>
                </a:solidFill>
              </a:rPr>
              <a:t> </a:t>
            </a:r>
            <a:r>
              <a:rPr lang="fr-FR" sz="1400" i="1" dirty="0">
                <a:solidFill>
                  <a:srgbClr val="0B4367"/>
                </a:solidFill>
                <a:hlinkClick r:id="rId29"/>
              </a:rPr>
              <a:t>chamel@advolis.com</a:t>
            </a:r>
            <a:endParaRPr lang="fr-FR" sz="1400" i="1" dirty="0">
              <a:solidFill>
                <a:srgbClr val="0B4367"/>
              </a:solidFill>
            </a:endParaRPr>
          </a:p>
          <a:p>
            <a:pPr algn="ctr"/>
            <a:r>
              <a:rPr lang="fr-FR" sz="1400" i="1" dirty="0">
                <a:solidFill>
                  <a:srgbClr val="0B4367"/>
                </a:solidFill>
                <a:hlinkClick r:id="rId30"/>
              </a:rPr>
              <a:t>ottavy@hocheavocats.com</a:t>
            </a:r>
            <a:endParaRPr lang="fr-FR" sz="1400" i="1" dirty="0">
              <a:solidFill>
                <a:srgbClr val="0B4367"/>
              </a:solidFill>
            </a:endParaRPr>
          </a:p>
          <a:p>
            <a:pPr algn="ctr"/>
            <a:endParaRPr lang="fr-FR" sz="1400" i="1" dirty="0">
              <a:solidFill>
                <a:srgbClr val="0B4367"/>
              </a:solidFill>
            </a:endParaRPr>
          </a:p>
          <a:p>
            <a:pPr algn="ctr"/>
            <a:endParaRPr lang="fr-FR" sz="1400" i="1" dirty="0">
              <a:solidFill>
                <a:srgbClr val="0B4367"/>
              </a:solidFill>
            </a:endParaRP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59" name="Image 58">
            <a:extLst>
              <a:ext uri="{FF2B5EF4-FFF2-40B4-BE49-F238E27FC236}">
                <a16:creationId xmlns="" xmlns:a16="http://schemas.microsoft.com/office/drawing/2014/main" id="{B6C310B6-662A-4ACF-A76D-3FAEAE538C5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/>
          <a:srcRect t="46753" b="20725"/>
          <a:stretch/>
        </p:blipFill>
        <p:spPr>
          <a:xfrm>
            <a:off x="0" y="-31971"/>
            <a:ext cx="6929455" cy="1147587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="" xmlns:a16="http://schemas.microsoft.com/office/drawing/2014/main" id="{A8B3846E-39A3-4DA4-9787-F6243350294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26364" y="5746389"/>
            <a:ext cx="144016" cy="144016"/>
          </a:xfrm>
          <a:prstGeom prst="ellipse">
            <a:avLst/>
          </a:prstGeom>
          <a:solidFill>
            <a:srgbClr val="2B8093"/>
          </a:solidFill>
          <a:ln>
            <a:solidFill>
              <a:srgbClr val="2B8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2B8093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F046F31F-C3EA-4016-837C-484905C3B52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60648" y="5650379"/>
            <a:ext cx="8640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09h15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C479FBDA-3D5E-44A0-BF0A-5E88C5BE0B4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412778" y="5632956"/>
            <a:ext cx="2978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B4367"/>
                </a:solidFill>
              </a:rPr>
              <a:t>Table ronde sur les chantiers de la conformité, avec la participation de :</a:t>
            </a:r>
          </a:p>
          <a:p>
            <a:endParaRPr lang="fr-FR" sz="500" i="1" dirty="0">
              <a:solidFill>
                <a:srgbClr val="00B0F0"/>
              </a:solidFill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Henri Viguier - IT Security Solutions </a:t>
            </a:r>
            <a:r>
              <a:rPr lang="en-US" sz="1300" i="1" dirty="0">
                <a:solidFill>
                  <a:srgbClr val="00B0F0"/>
                </a:solidFill>
              </a:rPr>
              <a:t>and Compliancy </a:t>
            </a:r>
            <a:r>
              <a:rPr lang="fr-FR" sz="1300" i="1" dirty="0">
                <a:solidFill>
                  <a:srgbClr val="00B0F0"/>
                </a:solidFill>
              </a:rPr>
              <a:t>AIR FRANCE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Xavier </a:t>
            </a:r>
            <a:r>
              <a:rPr lang="fr-FR" sz="1300" i="1" dirty="0" err="1">
                <a:solidFill>
                  <a:srgbClr val="00B0F0"/>
                </a:solidFill>
              </a:rPr>
              <a:t>Vallad</a:t>
            </a:r>
            <a:r>
              <a:rPr lang="fr-FR" sz="1300" i="1" dirty="0">
                <a:solidFill>
                  <a:srgbClr val="00B0F0"/>
                </a:solidFill>
              </a:rPr>
              <a:t> – Directeur Juridique du Groupement </a:t>
            </a:r>
            <a:r>
              <a:rPr lang="fr-FR" sz="1300" i="1" dirty="0" smtClean="0">
                <a:solidFill>
                  <a:srgbClr val="00B0F0"/>
                </a:solidFill>
              </a:rPr>
              <a:t>Les </a:t>
            </a:r>
            <a:r>
              <a:rPr lang="fr-FR" sz="1300" i="1" dirty="0">
                <a:solidFill>
                  <a:srgbClr val="00B0F0"/>
                </a:solidFill>
              </a:rPr>
              <a:t>Mousquetaires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fr-FR" sz="1300" i="1" dirty="0">
                <a:solidFill>
                  <a:srgbClr val="00B0F0"/>
                </a:solidFill>
              </a:rPr>
              <a:t>Guillaume </a:t>
            </a:r>
            <a:r>
              <a:rPr lang="fr-FR" sz="1300" i="1" dirty="0" err="1">
                <a:solidFill>
                  <a:srgbClr val="00B0F0"/>
                </a:solidFill>
              </a:rPr>
              <a:t>Dunis</a:t>
            </a:r>
            <a:r>
              <a:rPr lang="fr-FR" sz="1300" i="1" dirty="0">
                <a:solidFill>
                  <a:srgbClr val="00B0F0"/>
                </a:solidFill>
              </a:rPr>
              <a:t> -  Directeur Audit Interne GROUPE SAUR </a:t>
            </a:r>
          </a:p>
          <a:p>
            <a:endParaRPr lang="fr-FR" sz="5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2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195</Words>
  <Application>Microsoft Office PowerPoint</Application>
  <PresentationFormat>Affichage à l'écran (4:3)</PresentationFormat>
  <Paragraphs>72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Bordeaux</dc:creator>
  <cp:lastModifiedBy>Isabelle Brenneur Garel</cp:lastModifiedBy>
  <cp:revision>65</cp:revision>
  <cp:lastPrinted>2019-08-12T08:09:56Z</cp:lastPrinted>
  <dcterms:created xsi:type="dcterms:W3CDTF">2017-03-23T15:28:02Z</dcterms:created>
  <dcterms:modified xsi:type="dcterms:W3CDTF">2019-08-13T08:08:10Z</dcterms:modified>
</cp:coreProperties>
</file>