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8"/>
  </p:notesMasterIdLst>
  <p:sldIdLst>
    <p:sldId id="257" r:id="rId2"/>
    <p:sldId id="258" r:id="rId3"/>
    <p:sldId id="261" r:id="rId4"/>
    <p:sldId id="259" r:id="rId5"/>
    <p:sldId id="263" r:id="rId6"/>
    <p:sldId id="260" r:id="rId7"/>
  </p:sldIdLst>
  <p:sldSz cx="7920038" cy="93599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948">
          <p15:clr>
            <a:srgbClr val="A4A3A4"/>
          </p15:clr>
        </p15:guide>
        <p15:guide id="2" pos="249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ncent Marty" initials="VM" lastIdx="9" clrIdx="0"/>
  <p:cmAuthor id="2" name="Pierre Lalanne" initials="PL"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372"/>
    <p:restoredTop sz="94628"/>
  </p:normalViewPr>
  <p:slideViewPr>
    <p:cSldViewPr snapToGrid="0" snapToObjects="1">
      <p:cViewPr varScale="1">
        <p:scale>
          <a:sx n="80" d="100"/>
          <a:sy n="80" d="100"/>
        </p:scale>
        <p:origin x="-3186" y="-90"/>
      </p:cViewPr>
      <p:guideLst>
        <p:guide orient="horz" pos="2948"/>
        <p:guide pos="249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BFB1B8-A7BD-EA44-87BC-2F8275F0F310}" type="datetimeFigureOut">
              <a:rPr lang="fr-FR" smtClean="0"/>
              <a:t>10/12/2019</a:t>
            </a:fld>
            <a:endParaRPr lang="fr-FR"/>
          </a:p>
        </p:txBody>
      </p:sp>
      <p:sp>
        <p:nvSpPr>
          <p:cNvPr id="4" name="Espace réservé de l'image des diapositives 3"/>
          <p:cNvSpPr>
            <a:spLocks noGrp="1" noRot="1" noChangeAspect="1"/>
          </p:cNvSpPr>
          <p:nvPr>
            <p:ph type="sldImg" idx="2"/>
          </p:nvPr>
        </p:nvSpPr>
        <p:spPr>
          <a:xfrm>
            <a:off x="2124075" y="1143000"/>
            <a:ext cx="260985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fr-FR"/>
              <a:t>Modifier les styles du texte du masque
Deuxième niveau
Troisième niveau
Quatrième niveau
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FECAF5-7EA3-214F-B69C-1189A5ABCBFD}" type="slidenum">
              <a:rPr lang="fr-FR" smtClean="0"/>
              <a:t>‹N°›</a:t>
            </a:fld>
            <a:endParaRPr lang="fr-FR"/>
          </a:p>
        </p:txBody>
      </p:sp>
    </p:spTree>
    <p:extLst>
      <p:ext uri="{BB962C8B-B14F-4D97-AF65-F5344CB8AC3E}">
        <p14:creationId xmlns:p14="http://schemas.microsoft.com/office/powerpoint/2010/main" val="2941387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Diapositive de titr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C1CA412A-504C-4840-BC72-76A20F74828B}"/>
              </a:ext>
            </a:extLst>
          </p:cNvPr>
          <p:cNvSpPr/>
          <p:nvPr userDrawn="1"/>
        </p:nvSpPr>
        <p:spPr>
          <a:xfrm>
            <a:off x="0" y="2027231"/>
            <a:ext cx="7920039" cy="7332669"/>
          </a:xfrm>
          <a:prstGeom prst="rect">
            <a:avLst/>
          </a:prstGeom>
          <a:solidFill>
            <a:srgbClr val="F7EFF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22860" rIns="45720" bIns="22860" numCol="1" spcCol="0" rtlCol="0" fromWordArt="0" anchor="ctr" anchorCtr="0" forceAA="0" compatLnSpc="1">
            <a:prstTxWarp prst="textNoShape">
              <a:avLst/>
            </a:prstTxWarp>
            <a:noAutofit/>
          </a:bodyPr>
          <a:lstStyle/>
          <a:p>
            <a:pPr algn="ctr"/>
            <a:endParaRPr lang="fr-FR" sz="450" dirty="0"/>
          </a:p>
        </p:txBody>
      </p:sp>
      <p:sp>
        <p:nvSpPr>
          <p:cNvPr id="3" name="Subtitle 2"/>
          <p:cNvSpPr>
            <a:spLocks noGrp="1"/>
          </p:cNvSpPr>
          <p:nvPr>
            <p:ph type="subTitle" idx="1" hasCustomPrompt="1"/>
          </p:nvPr>
        </p:nvSpPr>
        <p:spPr>
          <a:xfrm>
            <a:off x="990005" y="7649936"/>
            <a:ext cx="5940028" cy="1208314"/>
          </a:xfrm>
        </p:spPr>
        <p:txBody>
          <a:bodyPr>
            <a:noAutofit/>
          </a:bodyPr>
          <a:lstStyle>
            <a:lvl1pPr marL="0" indent="0" algn="ctr">
              <a:lnSpc>
                <a:spcPct val="85000"/>
              </a:lnSpc>
              <a:buNone/>
              <a:defRPr sz="1600" b="1" cap="all" spc="150" baseline="0">
                <a:solidFill>
                  <a:schemeClr val="accent2"/>
                </a:solidFill>
              </a:defRPr>
            </a:lvl1pPr>
            <a:lvl2pPr marL="396004" indent="0" algn="ctr">
              <a:buNone/>
              <a:defRPr sz="1733"/>
            </a:lvl2pPr>
            <a:lvl3pPr marL="792008" indent="0" algn="ctr">
              <a:buNone/>
              <a:defRPr sz="1559"/>
            </a:lvl3pPr>
            <a:lvl4pPr marL="1188012" indent="0" algn="ctr">
              <a:buNone/>
              <a:defRPr sz="1386"/>
            </a:lvl4pPr>
            <a:lvl5pPr marL="1584015" indent="0" algn="ctr">
              <a:buNone/>
              <a:defRPr sz="1386"/>
            </a:lvl5pPr>
            <a:lvl6pPr marL="1980019" indent="0" algn="ctr">
              <a:buNone/>
              <a:defRPr sz="1386"/>
            </a:lvl6pPr>
            <a:lvl7pPr marL="2376023" indent="0" algn="ctr">
              <a:buNone/>
              <a:defRPr sz="1386"/>
            </a:lvl7pPr>
            <a:lvl8pPr marL="2772027" indent="0" algn="ctr">
              <a:buNone/>
              <a:defRPr sz="1386"/>
            </a:lvl8pPr>
            <a:lvl9pPr marL="3168030" indent="0" algn="ctr">
              <a:buNone/>
              <a:defRPr sz="1386"/>
            </a:lvl9pPr>
          </a:lstStyle>
          <a:p>
            <a:r>
              <a:rPr lang="fr-FR" dirty="0"/>
              <a:t>MODIFIEZ LE STYLE DES SOUS-TITRES DU MASQUE</a:t>
            </a:r>
            <a:endParaRPr lang="en-US" dirty="0"/>
          </a:p>
        </p:txBody>
      </p:sp>
      <p:sp>
        <p:nvSpPr>
          <p:cNvPr id="4" name="Date Placeholder 3"/>
          <p:cNvSpPr>
            <a:spLocks noGrp="1"/>
          </p:cNvSpPr>
          <p:nvPr>
            <p:ph type="dt" sz="half" idx="10"/>
          </p:nvPr>
        </p:nvSpPr>
        <p:spPr>
          <a:xfrm>
            <a:off x="3069015" y="3315843"/>
            <a:ext cx="1782009" cy="498328"/>
          </a:xfrm>
        </p:spPr>
        <p:txBody>
          <a:bodyPr/>
          <a:lstStyle>
            <a:lvl1pPr algn="ctr">
              <a:defRPr sz="1400" b="1" u="none" spc="300">
                <a:solidFill>
                  <a:schemeClr val="accent2"/>
                </a:solidFill>
              </a:defRPr>
            </a:lvl1pPr>
          </a:lstStyle>
          <a:p>
            <a:fld id="{7694B9AF-8083-CB40-84D6-C1B32CCCBD3D}" type="datetime3">
              <a:rPr lang="fr-FR" smtClean="0"/>
              <a:pPr/>
              <a:t>10.12.19</a:t>
            </a:fld>
            <a:endParaRPr lang="fr-FR" dirty="0"/>
          </a:p>
        </p:txBody>
      </p:sp>
      <p:pic>
        <p:nvPicPr>
          <p:cNvPr id="10" name="Image 9" descr="Une image contenant ciel, extérieur, bâtiment, pont&#10;&#10;&#10;&#10;Description générée automatiquement">
            <a:extLst>
              <a:ext uri="{FF2B5EF4-FFF2-40B4-BE49-F238E27FC236}">
                <a16:creationId xmlns:a16="http://schemas.microsoft.com/office/drawing/2014/main" xmlns="" id="{6520A6F6-6BAC-E549-8FF2-371CF6DFA4BB}"/>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4167079"/>
            <a:ext cx="7917308" cy="3129950"/>
          </a:xfrm>
          <a:prstGeom prst="rect">
            <a:avLst/>
          </a:prstGeom>
        </p:spPr>
      </p:pic>
      <p:pic>
        <p:nvPicPr>
          <p:cNvPr id="12" name="Image 11" descr="Une image contenant clipart&#10;&#10;&#10;&#10;Description générée automatiquement">
            <a:extLst>
              <a:ext uri="{FF2B5EF4-FFF2-40B4-BE49-F238E27FC236}">
                <a16:creationId xmlns:a16="http://schemas.microsoft.com/office/drawing/2014/main" xmlns="" id="{CB0EC6F7-3F39-224A-B283-209E24A1478E}"/>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2932958" y="914401"/>
            <a:ext cx="2054123" cy="598335"/>
          </a:xfrm>
          <a:prstGeom prst="rect">
            <a:avLst/>
          </a:prstGeom>
        </p:spPr>
      </p:pic>
      <p:sp>
        <p:nvSpPr>
          <p:cNvPr id="14" name="Espace réservé du texte 13">
            <a:extLst>
              <a:ext uri="{FF2B5EF4-FFF2-40B4-BE49-F238E27FC236}">
                <a16:creationId xmlns:a16="http://schemas.microsoft.com/office/drawing/2014/main" xmlns="" id="{E702D5FE-7CC2-2A4E-931A-6482AE397A84}"/>
              </a:ext>
            </a:extLst>
          </p:cNvPr>
          <p:cNvSpPr>
            <a:spLocks noGrp="1"/>
          </p:cNvSpPr>
          <p:nvPr>
            <p:ph type="body" sz="quarter" idx="11" hasCustomPrompt="1"/>
          </p:nvPr>
        </p:nvSpPr>
        <p:spPr>
          <a:xfrm>
            <a:off x="1416050" y="2545213"/>
            <a:ext cx="5087938" cy="263305"/>
          </a:xfrm>
        </p:spPr>
        <p:txBody>
          <a:bodyPr anchor="b">
            <a:normAutofit/>
          </a:bodyPr>
          <a:lstStyle>
            <a:lvl1pPr algn="ctr">
              <a:defRPr sz="1400" i="1" spc="300">
                <a:solidFill>
                  <a:schemeClr val="accent2"/>
                </a:solidFill>
              </a:defRPr>
            </a:lvl1pPr>
          </a:lstStyle>
          <a:p>
            <a:r>
              <a:rPr lang="fr-FR" dirty="0"/>
              <a:t>entité</a:t>
            </a:r>
          </a:p>
        </p:txBody>
      </p:sp>
      <p:sp>
        <p:nvSpPr>
          <p:cNvPr id="5" name="ZoneTexte 4"/>
          <p:cNvSpPr txBox="1"/>
          <p:nvPr userDrawn="1"/>
        </p:nvSpPr>
        <p:spPr>
          <a:xfrm>
            <a:off x="2105614" y="2854178"/>
            <a:ext cx="3706079" cy="461665"/>
          </a:xfrm>
          <a:prstGeom prst="rect">
            <a:avLst/>
          </a:prstGeom>
          <a:noFill/>
        </p:spPr>
        <p:txBody>
          <a:bodyPr wrap="none" rtlCol="0">
            <a:spAutoFit/>
          </a:bodyPr>
          <a:lstStyle/>
          <a:p>
            <a:r>
              <a:rPr lang="fr-FR" sz="2400" b="1" spc="150" baseline="0" dirty="0">
                <a:solidFill>
                  <a:schemeClr val="accent2"/>
                </a:solidFill>
                <a:latin typeface="+mn-lt"/>
              </a:rPr>
              <a:t>LETTRE D’INFORMATION</a:t>
            </a:r>
          </a:p>
        </p:txBody>
      </p:sp>
    </p:spTree>
    <p:extLst>
      <p:ext uri="{BB962C8B-B14F-4D97-AF65-F5344CB8AC3E}">
        <p14:creationId xmlns:p14="http://schemas.microsoft.com/office/powerpoint/2010/main" val="543277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re et contenu">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065" y="1443993"/>
            <a:ext cx="7205908" cy="1764874"/>
          </a:xfrm>
        </p:spPr>
        <p:txBody>
          <a:bodyPr>
            <a:noAutofit/>
          </a:bodyPr>
          <a:lstStyle>
            <a:lvl1pPr algn="ctr">
              <a:lnSpc>
                <a:spcPct val="120000"/>
              </a:lnSpc>
              <a:spcBef>
                <a:spcPts val="0"/>
              </a:spcBef>
              <a:defRPr sz="1200" i="1">
                <a:solidFill>
                  <a:schemeClr val="accent1"/>
                </a:solidFill>
              </a:defRPr>
            </a:lvl1pPr>
          </a:lstStyle>
          <a:p>
            <a:pPr lvl="0"/>
            <a:r>
              <a:rPr lang="fr-FR" dirty="0"/>
              <a:t>Modifier les styles du texte du masque</a:t>
            </a:r>
            <a:endParaRPr lang="en-US" dirty="0"/>
          </a:p>
        </p:txBody>
      </p:sp>
      <p:sp>
        <p:nvSpPr>
          <p:cNvPr id="14" name="Content Placeholder 2">
            <a:extLst>
              <a:ext uri="{FF2B5EF4-FFF2-40B4-BE49-F238E27FC236}">
                <a16:creationId xmlns:a16="http://schemas.microsoft.com/office/drawing/2014/main" xmlns="" id="{C709320F-E293-EB4D-8A59-B397D960941C}"/>
              </a:ext>
            </a:extLst>
          </p:cNvPr>
          <p:cNvSpPr>
            <a:spLocks noGrp="1"/>
          </p:cNvSpPr>
          <p:nvPr>
            <p:ph idx="10"/>
          </p:nvPr>
        </p:nvSpPr>
        <p:spPr>
          <a:xfrm>
            <a:off x="3239146" y="4438915"/>
            <a:ext cx="4323828" cy="4337633"/>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7" name="Content Placeholder 2">
            <a:extLst>
              <a:ext uri="{FF2B5EF4-FFF2-40B4-BE49-F238E27FC236}">
                <a16:creationId xmlns:a16="http://schemas.microsoft.com/office/drawing/2014/main" xmlns="" id="{96913E90-08E4-F142-A9F7-997651FDD203}"/>
              </a:ext>
            </a:extLst>
          </p:cNvPr>
          <p:cNvSpPr>
            <a:spLocks noGrp="1"/>
          </p:cNvSpPr>
          <p:nvPr>
            <p:ph idx="12"/>
          </p:nvPr>
        </p:nvSpPr>
        <p:spPr>
          <a:xfrm>
            <a:off x="357065" y="461434"/>
            <a:ext cx="7205909" cy="805886"/>
          </a:xfrm>
        </p:spPr>
        <p:txBody>
          <a:bodyPr vert="horz" lIns="91440" tIns="45720" rIns="91440" bIns="45720" rtlCol="0" anchor="b">
            <a:noAutofit/>
          </a:bodyPr>
          <a:lstStyle>
            <a:lvl1pPr algn="ctr">
              <a:spcBef>
                <a:spcPts val="0"/>
              </a:spcBef>
              <a:defRPr lang="en-US" sz="1400" b="1" i="0" cap="none" spc="0" normalizeH="0" baseline="0" dirty="0">
                <a:solidFill>
                  <a:schemeClr val="accent1"/>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8" name="Content Placeholder 2">
            <a:extLst>
              <a:ext uri="{FF2B5EF4-FFF2-40B4-BE49-F238E27FC236}">
                <a16:creationId xmlns:a16="http://schemas.microsoft.com/office/drawing/2014/main" xmlns="" id="{9493767E-C019-4C4A-BD8F-5FD74548C614}"/>
              </a:ext>
            </a:extLst>
          </p:cNvPr>
          <p:cNvSpPr>
            <a:spLocks noGrp="1"/>
          </p:cNvSpPr>
          <p:nvPr>
            <p:ph idx="13"/>
          </p:nvPr>
        </p:nvSpPr>
        <p:spPr>
          <a:xfrm>
            <a:off x="3239146" y="3663608"/>
            <a:ext cx="4323828"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pic>
        <p:nvPicPr>
          <p:cNvPr id="6" name="Image 5" descr="Une image contenant extérieur, bâtiment, ciel, neige&#10;&#10;&#10;&#10;Description générée automatiquement">
            <a:extLst>
              <a:ext uri="{FF2B5EF4-FFF2-40B4-BE49-F238E27FC236}">
                <a16:creationId xmlns:a16="http://schemas.microsoft.com/office/drawing/2014/main" xmlns="" id="{4D49C0C4-64B9-7F46-8000-8F3C46CECECC}"/>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l="-1"/>
          <a:stretch/>
        </p:blipFill>
        <p:spPr>
          <a:xfrm>
            <a:off x="357065" y="4438914"/>
            <a:ext cx="2753134" cy="4337633"/>
          </a:xfrm>
          <a:prstGeom prst="rect">
            <a:avLst/>
          </a:prstGeom>
        </p:spPr>
      </p:pic>
    </p:spTree>
    <p:extLst>
      <p:ext uri="{BB962C8B-B14F-4D97-AF65-F5344CB8AC3E}">
        <p14:creationId xmlns:p14="http://schemas.microsoft.com/office/powerpoint/2010/main" val="849988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Titre et contenu">
    <p:spTree>
      <p:nvGrpSpPr>
        <p:cNvPr id="1" name=""/>
        <p:cNvGrpSpPr/>
        <p:nvPr/>
      </p:nvGrpSpPr>
      <p:grpSpPr>
        <a:xfrm>
          <a:off x="0" y="0"/>
          <a:ext cx="0" cy="0"/>
          <a:chOff x="0" y="0"/>
          <a:chExt cx="0" cy="0"/>
        </a:xfrm>
      </p:grpSpPr>
      <p:sp>
        <p:nvSpPr>
          <p:cNvPr id="14" name="Content Placeholder 2">
            <a:extLst>
              <a:ext uri="{FF2B5EF4-FFF2-40B4-BE49-F238E27FC236}">
                <a16:creationId xmlns:a16="http://schemas.microsoft.com/office/drawing/2014/main" xmlns="" id="{C709320F-E293-EB4D-8A59-B397D960941C}"/>
              </a:ext>
            </a:extLst>
          </p:cNvPr>
          <p:cNvSpPr>
            <a:spLocks noGrp="1"/>
          </p:cNvSpPr>
          <p:nvPr>
            <p:ph idx="10"/>
          </p:nvPr>
        </p:nvSpPr>
        <p:spPr>
          <a:xfrm>
            <a:off x="357064" y="1385749"/>
            <a:ext cx="7082121" cy="2767797"/>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8" name="Content Placeholder 2">
            <a:extLst>
              <a:ext uri="{FF2B5EF4-FFF2-40B4-BE49-F238E27FC236}">
                <a16:creationId xmlns:a16="http://schemas.microsoft.com/office/drawing/2014/main" xmlns="" id="{9493767E-C019-4C4A-BD8F-5FD74548C614}"/>
              </a:ext>
            </a:extLst>
          </p:cNvPr>
          <p:cNvSpPr>
            <a:spLocks noGrp="1"/>
          </p:cNvSpPr>
          <p:nvPr>
            <p:ph idx="13"/>
          </p:nvPr>
        </p:nvSpPr>
        <p:spPr>
          <a:xfrm>
            <a:off x="357065" y="455459"/>
            <a:ext cx="7082120"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pic>
        <p:nvPicPr>
          <p:cNvPr id="6" name="Image 5" descr="Une image contenant extérieur, bâtiment, ciel, neige&#10;&#10;&#10;&#10;Description générée automatiquement">
            <a:extLst>
              <a:ext uri="{FF2B5EF4-FFF2-40B4-BE49-F238E27FC236}">
                <a16:creationId xmlns:a16="http://schemas.microsoft.com/office/drawing/2014/main" xmlns="" id="{4D49C0C4-64B9-7F46-8000-8F3C46CECECC}"/>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l="-1"/>
          <a:stretch/>
        </p:blipFill>
        <p:spPr>
          <a:xfrm>
            <a:off x="357065" y="4438914"/>
            <a:ext cx="2753134" cy="4337633"/>
          </a:xfrm>
          <a:prstGeom prst="rect">
            <a:avLst/>
          </a:prstGeom>
        </p:spPr>
      </p:pic>
      <p:sp>
        <p:nvSpPr>
          <p:cNvPr id="7" name="Content Placeholder 2">
            <a:extLst>
              <a:ext uri="{FF2B5EF4-FFF2-40B4-BE49-F238E27FC236}">
                <a16:creationId xmlns:a16="http://schemas.microsoft.com/office/drawing/2014/main" xmlns="" id="{C709320F-E293-EB4D-8A59-B397D960941C}"/>
              </a:ext>
            </a:extLst>
          </p:cNvPr>
          <p:cNvSpPr>
            <a:spLocks noGrp="1"/>
          </p:cNvSpPr>
          <p:nvPr>
            <p:ph idx="14"/>
          </p:nvPr>
        </p:nvSpPr>
        <p:spPr>
          <a:xfrm>
            <a:off x="3361152" y="4399836"/>
            <a:ext cx="4078033" cy="4376711"/>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re et contenu">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065" y="1136914"/>
            <a:ext cx="3449392" cy="2766160"/>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pic>
        <p:nvPicPr>
          <p:cNvPr id="12" name="Image 11" descr="Une image contenant bâtiment, fenêtre, extérieur&#10;&#10;&#10;&#10;Description générée automatiquement">
            <a:extLst>
              <a:ext uri="{FF2B5EF4-FFF2-40B4-BE49-F238E27FC236}">
                <a16:creationId xmlns:a16="http://schemas.microsoft.com/office/drawing/2014/main" xmlns="" id="{9AF0D9B8-B61A-4047-AA56-1AA8AD0E1B3A}"/>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5098115" y="4300123"/>
            <a:ext cx="2449966" cy="4698170"/>
          </a:xfrm>
          <a:prstGeom prst="rect">
            <a:avLst/>
          </a:prstGeom>
        </p:spPr>
      </p:pic>
      <p:sp>
        <p:nvSpPr>
          <p:cNvPr id="14" name="Content Placeholder 2">
            <a:extLst>
              <a:ext uri="{FF2B5EF4-FFF2-40B4-BE49-F238E27FC236}">
                <a16:creationId xmlns:a16="http://schemas.microsoft.com/office/drawing/2014/main" xmlns="" id="{C709320F-E293-EB4D-8A59-B397D960941C}"/>
              </a:ext>
            </a:extLst>
          </p:cNvPr>
          <p:cNvSpPr>
            <a:spLocks noGrp="1"/>
          </p:cNvSpPr>
          <p:nvPr>
            <p:ph idx="10"/>
          </p:nvPr>
        </p:nvSpPr>
        <p:spPr>
          <a:xfrm>
            <a:off x="4113581" y="1136914"/>
            <a:ext cx="3449392" cy="2766160"/>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6" name="Content Placeholder 2">
            <a:extLst>
              <a:ext uri="{FF2B5EF4-FFF2-40B4-BE49-F238E27FC236}">
                <a16:creationId xmlns:a16="http://schemas.microsoft.com/office/drawing/2014/main" xmlns="" id="{5B5B0FDA-CD1E-FA4B-AAFE-C9A7A4E8A0CB}"/>
              </a:ext>
            </a:extLst>
          </p:cNvPr>
          <p:cNvSpPr>
            <a:spLocks noGrp="1"/>
          </p:cNvSpPr>
          <p:nvPr>
            <p:ph idx="11"/>
          </p:nvPr>
        </p:nvSpPr>
        <p:spPr>
          <a:xfrm>
            <a:off x="357065" y="5078983"/>
            <a:ext cx="4587076" cy="3777070"/>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7" name="Content Placeholder 2">
            <a:extLst>
              <a:ext uri="{FF2B5EF4-FFF2-40B4-BE49-F238E27FC236}">
                <a16:creationId xmlns:a16="http://schemas.microsoft.com/office/drawing/2014/main" xmlns="" id="{96913E90-08E4-F142-A9F7-997651FDD203}"/>
              </a:ext>
            </a:extLst>
          </p:cNvPr>
          <p:cNvSpPr>
            <a:spLocks noGrp="1"/>
          </p:cNvSpPr>
          <p:nvPr>
            <p:ph idx="12"/>
          </p:nvPr>
        </p:nvSpPr>
        <p:spPr>
          <a:xfrm>
            <a:off x="357065" y="361608"/>
            <a:ext cx="3449392"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8" name="Content Placeholder 2">
            <a:extLst>
              <a:ext uri="{FF2B5EF4-FFF2-40B4-BE49-F238E27FC236}">
                <a16:creationId xmlns:a16="http://schemas.microsoft.com/office/drawing/2014/main" xmlns="" id="{9493767E-C019-4C4A-BD8F-5FD74548C614}"/>
              </a:ext>
            </a:extLst>
          </p:cNvPr>
          <p:cNvSpPr>
            <a:spLocks noGrp="1"/>
          </p:cNvSpPr>
          <p:nvPr>
            <p:ph idx="13"/>
          </p:nvPr>
        </p:nvSpPr>
        <p:spPr>
          <a:xfrm>
            <a:off x="4113581" y="361608"/>
            <a:ext cx="3449392"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9" name="Content Placeholder 2">
            <a:extLst>
              <a:ext uri="{FF2B5EF4-FFF2-40B4-BE49-F238E27FC236}">
                <a16:creationId xmlns:a16="http://schemas.microsoft.com/office/drawing/2014/main" xmlns="" id="{435E09BC-94FE-5B4F-B80E-C99EED793B47}"/>
              </a:ext>
            </a:extLst>
          </p:cNvPr>
          <p:cNvSpPr>
            <a:spLocks noGrp="1"/>
          </p:cNvSpPr>
          <p:nvPr>
            <p:ph idx="14"/>
          </p:nvPr>
        </p:nvSpPr>
        <p:spPr>
          <a:xfrm>
            <a:off x="357064" y="4300123"/>
            <a:ext cx="4587076"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Tree>
    <p:extLst>
      <p:ext uri="{BB962C8B-B14F-4D97-AF65-F5344CB8AC3E}">
        <p14:creationId xmlns:p14="http://schemas.microsoft.com/office/powerpoint/2010/main" val="1212661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re et contenu">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xmlns="" id="{4C317988-2C6A-4E43-8E27-08F13AFB8523}"/>
              </a:ext>
            </a:extLst>
          </p:cNvPr>
          <p:cNvSpPr/>
          <p:nvPr userDrawn="1"/>
        </p:nvSpPr>
        <p:spPr>
          <a:xfrm>
            <a:off x="0" y="3860800"/>
            <a:ext cx="7920039" cy="5504776"/>
          </a:xfrm>
          <a:prstGeom prst="rect">
            <a:avLst/>
          </a:prstGeom>
          <a:solidFill>
            <a:srgbClr val="F7EFF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22860" rIns="45720" bIns="22860" numCol="1" spcCol="0" rtlCol="0" fromWordArt="0" anchor="ctr" anchorCtr="0" forceAA="0" compatLnSpc="1">
            <a:prstTxWarp prst="textNoShape">
              <a:avLst/>
            </a:prstTxWarp>
            <a:noAutofit/>
          </a:bodyPr>
          <a:lstStyle/>
          <a:p>
            <a:pPr algn="ctr"/>
            <a:endParaRPr lang="fr-FR" sz="450" dirty="0"/>
          </a:p>
        </p:txBody>
      </p:sp>
      <p:sp>
        <p:nvSpPr>
          <p:cNvPr id="3" name="Content Placeholder 2"/>
          <p:cNvSpPr>
            <a:spLocks noGrp="1"/>
          </p:cNvSpPr>
          <p:nvPr>
            <p:ph idx="1"/>
          </p:nvPr>
        </p:nvSpPr>
        <p:spPr>
          <a:xfrm>
            <a:off x="357065" y="1136913"/>
            <a:ext cx="3449392" cy="2339499"/>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4" name="Content Placeholder 2">
            <a:extLst>
              <a:ext uri="{FF2B5EF4-FFF2-40B4-BE49-F238E27FC236}">
                <a16:creationId xmlns:a16="http://schemas.microsoft.com/office/drawing/2014/main" xmlns="" id="{C709320F-E293-EB4D-8A59-B397D960941C}"/>
              </a:ext>
            </a:extLst>
          </p:cNvPr>
          <p:cNvSpPr>
            <a:spLocks noGrp="1"/>
          </p:cNvSpPr>
          <p:nvPr>
            <p:ph idx="10"/>
          </p:nvPr>
        </p:nvSpPr>
        <p:spPr>
          <a:xfrm>
            <a:off x="4113581" y="1136913"/>
            <a:ext cx="3449392" cy="2339499"/>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6" name="Content Placeholder 2">
            <a:extLst>
              <a:ext uri="{FF2B5EF4-FFF2-40B4-BE49-F238E27FC236}">
                <a16:creationId xmlns:a16="http://schemas.microsoft.com/office/drawing/2014/main" xmlns="" id="{5B5B0FDA-CD1E-FA4B-AAFE-C9A7A4E8A0CB}"/>
              </a:ext>
            </a:extLst>
          </p:cNvPr>
          <p:cNvSpPr>
            <a:spLocks noGrp="1"/>
          </p:cNvSpPr>
          <p:nvPr>
            <p:ph idx="11" hasCustomPrompt="1"/>
          </p:nvPr>
        </p:nvSpPr>
        <p:spPr>
          <a:xfrm>
            <a:off x="357066" y="4415407"/>
            <a:ext cx="3449392" cy="249875"/>
          </a:xfrm>
        </p:spPr>
        <p:txBody>
          <a:bodyPr numCol="1">
            <a:noAutofit/>
          </a:bodyPr>
          <a:lstStyle>
            <a:lvl1pPr>
              <a:lnSpc>
                <a:spcPct val="85000"/>
              </a:lnSpc>
              <a:spcBef>
                <a:spcPts val="0"/>
              </a:spcBef>
              <a:defRPr sz="1200" b="1" i="0" cap="all" spc="300" baseline="0">
                <a:solidFill>
                  <a:schemeClr val="accent2"/>
                </a:solidFill>
                <a:latin typeface="Calibri" panose="020F0502020204030204" pitchFamily="34" charset="0"/>
                <a:cs typeface="Calibri" panose="020F0502020204030204" pitchFamily="34" charset="0"/>
              </a:defRPr>
            </a:lvl1pPr>
          </a:lstStyle>
          <a:p>
            <a:pPr lvl="0"/>
            <a:r>
              <a:rPr lang="fr-FR" dirty="0"/>
              <a:t>nom</a:t>
            </a:r>
            <a:endParaRPr lang="en-US" dirty="0"/>
          </a:p>
        </p:txBody>
      </p:sp>
      <p:sp>
        <p:nvSpPr>
          <p:cNvPr id="17" name="Content Placeholder 2">
            <a:extLst>
              <a:ext uri="{FF2B5EF4-FFF2-40B4-BE49-F238E27FC236}">
                <a16:creationId xmlns:a16="http://schemas.microsoft.com/office/drawing/2014/main" xmlns="" id="{96913E90-08E4-F142-A9F7-997651FDD203}"/>
              </a:ext>
            </a:extLst>
          </p:cNvPr>
          <p:cNvSpPr>
            <a:spLocks noGrp="1"/>
          </p:cNvSpPr>
          <p:nvPr>
            <p:ph idx="12"/>
          </p:nvPr>
        </p:nvSpPr>
        <p:spPr>
          <a:xfrm>
            <a:off x="357065" y="361608"/>
            <a:ext cx="3449392"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8" name="Content Placeholder 2">
            <a:extLst>
              <a:ext uri="{FF2B5EF4-FFF2-40B4-BE49-F238E27FC236}">
                <a16:creationId xmlns:a16="http://schemas.microsoft.com/office/drawing/2014/main" xmlns="" id="{9493767E-C019-4C4A-BD8F-5FD74548C614}"/>
              </a:ext>
            </a:extLst>
          </p:cNvPr>
          <p:cNvSpPr>
            <a:spLocks noGrp="1"/>
          </p:cNvSpPr>
          <p:nvPr>
            <p:ph idx="13"/>
          </p:nvPr>
        </p:nvSpPr>
        <p:spPr>
          <a:xfrm>
            <a:off x="4113581" y="361608"/>
            <a:ext cx="3449392"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3" name="Rectangle 12">
            <a:extLst>
              <a:ext uri="{FF2B5EF4-FFF2-40B4-BE49-F238E27FC236}">
                <a16:creationId xmlns:a16="http://schemas.microsoft.com/office/drawing/2014/main" xmlns="" id="{E838D716-E074-284E-8C90-577FE2872BFB}"/>
              </a:ext>
            </a:extLst>
          </p:cNvPr>
          <p:cNvSpPr/>
          <p:nvPr userDrawn="1"/>
        </p:nvSpPr>
        <p:spPr>
          <a:xfrm>
            <a:off x="0" y="6451600"/>
            <a:ext cx="7920039" cy="291397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22860" rIns="45720" bIns="22860" numCol="1" spcCol="0" rtlCol="0" fromWordArt="0" anchor="ctr" anchorCtr="0" forceAA="0" compatLnSpc="1">
            <a:prstTxWarp prst="textNoShape">
              <a:avLst/>
            </a:prstTxWarp>
            <a:noAutofit/>
          </a:bodyPr>
          <a:lstStyle/>
          <a:p>
            <a:pPr algn="ctr"/>
            <a:endParaRPr lang="fr-FR" sz="450" dirty="0"/>
          </a:p>
        </p:txBody>
      </p:sp>
      <p:sp>
        <p:nvSpPr>
          <p:cNvPr id="2" name="ZoneTexte 1">
            <a:extLst>
              <a:ext uri="{FF2B5EF4-FFF2-40B4-BE49-F238E27FC236}">
                <a16:creationId xmlns:a16="http://schemas.microsoft.com/office/drawing/2014/main" xmlns="" id="{95647485-9386-A245-B65E-779CB9658E91}"/>
              </a:ext>
            </a:extLst>
          </p:cNvPr>
          <p:cNvSpPr txBox="1"/>
          <p:nvPr userDrawn="1"/>
        </p:nvSpPr>
        <p:spPr>
          <a:xfrm>
            <a:off x="449739" y="6647475"/>
            <a:ext cx="7020560" cy="507831"/>
          </a:xfrm>
          <a:prstGeom prst="rect">
            <a:avLst/>
          </a:prstGeom>
          <a:noFill/>
        </p:spPr>
        <p:txBody>
          <a:bodyPr wrap="square" rtlCol="0">
            <a:spAutoFit/>
          </a:bodyPr>
          <a:lstStyle/>
          <a:p>
            <a:pPr algn="ctr">
              <a:lnSpc>
                <a:spcPct val="90000"/>
              </a:lnSpc>
            </a:pPr>
            <a:r>
              <a:rPr lang="fr-FR" sz="1000" kern="1200" dirty="0">
                <a:solidFill>
                  <a:schemeClr val="bg1"/>
                </a:solidFill>
                <a:effectLst/>
                <a:latin typeface="+mn-lt"/>
                <a:ea typeface="+mn-ea"/>
                <a:cs typeface="+mn-cs"/>
              </a:rPr>
              <a:t>Avec près de 70 avocats et professionnels du droit, dont une quinzaine d’associés, Hoche Avocats</a:t>
            </a:r>
          </a:p>
          <a:p>
            <a:pPr algn="ctr">
              <a:lnSpc>
                <a:spcPct val="90000"/>
              </a:lnSpc>
            </a:pPr>
            <a:r>
              <a:rPr lang="fr-FR" sz="1000" kern="1200" dirty="0">
                <a:solidFill>
                  <a:schemeClr val="bg1"/>
                </a:solidFill>
                <a:effectLst/>
                <a:latin typeface="+mn-lt"/>
                <a:ea typeface="+mn-ea"/>
                <a:cs typeface="+mn-cs"/>
              </a:rPr>
              <a:t>offre à ses clients français et internationaux un accompagnement et un conseil juridique global</a:t>
            </a:r>
          </a:p>
          <a:p>
            <a:pPr algn="ctr">
              <a:lnSpc>
                <a:spcPct val="90000"/>
              </a:lnSpc>
            </a:pPr>
            <a:r>
              <a:rPr lang="fr-FR" sz="1000" kern="1200" dirty="0">
                <a:solidFill>
                  <a:schemeClr val="bg1"/>
                </a:solidFill>
                <a:effectLst/>
                <a:latin typeface="+mn-lt"/>
                <a:ea typeface="+mn-ea"/>
                <a:cs typeface="+mn-cs"/>
              </a:rPr>
              <a:t>dans les grandes pratiques du droit des affaires.</a:t>
            </a:r>
          </a:p>
        </p:txBody>
      </p:sp>
      <p:pic>
        <p:nvPicPr>
          <p:cNvPr id="25" name="Image 24" descr="Une image contenant clipart&#10;&#10;&#10;&#10;Description générée automatiquement">
            <a:extLst>
              <a:ext uri="{FF2B5EF4-FFF2-40B4-BE49-F238E27FC236}">
                <a16:creationId xmlns:a16="http://schemas.microsoft.com/office/drawing/2014/main" xmlns="" id="{25DE4E75-9FFD-1A49-B657-1DD47FA9CF2C}"/>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446923" y="8058071"/>
            <a:ext cx="1026193" cy="298529"/>
          </a:xfrm>
          <a:prstGeom prst="rect">
            <a:avLst/>
          </a:prstGeom>
        </p:spPr>
      </p:pic>
      <p:cxnSp>
        <p:nvCxnSpPr>
          <p:cNvPr id="27" name="Connecteur droit 26">
            <a:extLst>
              <a:ext uri="{FF2B5EF4-FFF2-40B4-BE49-F238E27FC236}">
                <a16:creationId xmlns:a16="http://schemas.microsoft.com/office/drawing/2014/main" xmlns="" id="{7D95EF08-2FC4-224C-92F8-339289BD7B2B}"/>
              </a:ext>
            </a:extLst>
          </p:cNvPr>
          <p:cNvCxnSpPr/>
          <p:nvPr userDrawn="1"/>
        </p:nvCxnSpPr>
        <p:spPr>
          <a:xfrm>
            <a:off x="3015139" y="8463280"/>
            <a:ext cx="188976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ZoneTexte 27">
            <a:extLst>
              <a:ext uri="{FF2B5EF4-FFF2-40B4-BE49-F238E27FC236}">
                <a16:creationId xmlns:a16="http://schemas.microsoft.com/office/drawing/2014/main" xmlns="" id="{3FE2F534-F058-AC47-AB43-25E301D10C8D}"/>
              </a:ext>
            </a:extLst>
          </p:cNvPr>
          <p:cNvSpPr txBox="1"/>
          <p:nvPr userDrawn="1"/>
        </p:nvSpPr>
        <p:spPr>
          <a:xfrm>
            <a:off x="357065" y="4078521"/>
            <a:ext cx="1838719" cy="258532"/>
          </a:xfrm>
          <a:prstGeom prst="rect">
            <a:avLst/>
          </a:prstGeom>
          <a:noFill/>
        </p:spPr>
        <p:txBody>
          <a:bodyPr wrap="square" rtlCol="0">
            <a:spAutoFit/>
          </a:bodyPr>
          <a:lstStyle/>
          <a:p>
            <a:pPr algn="l">
              <a:lnSpc>
                <a:spcPct val="90000"/>
              </a:lnSpc>
            </a:pPr>
            <a:r>
              <a:rPr lang="fr-FR" sz="1200" b="1" kern="1200" cap="all" spc="300" baseline="0" dirty="0">
                <a:solidFill>
                  <a:schemeClr val="accent2"/>
                </a:solidFill>
                <a:effectLst/>
                <a:latin typeface="+mn-lt"/>
                <a:ea typeface="+mn-ea"/>
                <a:cs typeface="+mn-cs"/>
              </a:rPr>
              <a:t>contacts</a:t>
            </a:r>
          </a:p>
        </p:txBody>
      </p:sp>
      <p:grpSp>
        <p:nvGrpSpPr>
          <p:cNvPr id="31" name="Groupe 30">
            <a:extLst>
              <a:ext uri="{FF2B5EF4-FFF2-40B4-BE49-F238E27FC236}">
                <a16:creationId xmlns:a16="http://schemas.microsoft.com/office/drawing/2014/main" xmlns="" id="{02FE2014-ED66-B240-8953-CE79B811C1F9}"/>
              </a:ext>
            </a:extLst>
          </p:cNvPr>
          <p:cNvGrpSpPr/>
          <p:nvPr userDrawn="1"/>
        </p:nvGrpSpPr>
        <p:grpSpPr>
          <a:xfrm>
            <a:off x="2677870" y="8579845"/>
            <a:ext cx="2564298" cy="407163"/>
            <a:chOff x="2844799" y="8579845"/>
            <a:chExt cx="2564298" cy="407163"/>
          </a:xfrm>
        </p:grpSpPr>
        <p:sp>
          <p:nvSpPr>
            <p:cNvPr id="29" name="ZoneTexte 28">
              <a:extLst>
                <a:ext uri="{FF2B5EF4-FFF2-40B4-BE49-F238E27FC236}">
                  <a16:creationId xmlns:a16="http://schemas.microsoft.com/office/drawing/2014/main" xmlns="" id="{F5D800A8-1FC5-C748-BB9E-0AE9812D59DC}"/>
                </a:ext>
              </a:extLst>
            </p:cNvPr>
            <p:cNvSpPr txBox="1"/>
            <p:nvPr userDrawn="1"/>
          </p:nvSpPr>
          <p:spPr>
            <a:xfrm>
              <a:off x="2844799" y="8579845"/>
              <a:ext cx="1317709" cy="407163"/>
            </a:xfrm>
            <a:prstGeom prst="rect">
              <a:avLst/>
            </a:prstGeom>
            <a:noFill/>
          </p:spPr>
          <p:txBody>
            <a:bodyPr wrap="square" rtlCol="0">
              <a:spAutoFit/>
            </a:bodyPr>
            <a:lstStyle/>
            <a:p>
              <a:pPr algn="r">
                <a:lnSpc>
                  <a:spcPct val="85000"/>
                </a:lnSpc>
              </a:pPr>
              <a:r>
                <a:rPr lang="fr-FR" sz="800" cap="all" baseline="0" dirty="0">
                  <a:solidFill>
                    <a:schemeClr val="bg1"/>
                  </a:solidFill>
                </a:rPr>
                <a:t>106, rue la </a:t>
              </a:r>
              <a:r>
                <a:rPr lang="fr-FR" sz="800" cap="all" baseline="0" dirty="0" err="1">
                  <a:solidFill>
                    <a:schemeClr val="bg1"/>
                  </a:solidFill>
                </a:rPr>
                <a:t>boétie</a:t>
              </a:r>
              <a:endParaRPr lang="fr-FR" sz="800" cap="all" baseline="0" dirty="0">
                <a:solidFill>
                  <a:schemeClr val="bg1"/>
                </a:solidFill>
              </a:endParaRPr>
            </a:p>
            <a:p>
              <a:pPr algn="r">
                <a:lnSpc>
                  <a:spcPct val="85000"/>
                </a:lnSpc>
              </a:pPr>
              <a:r>
                <a:rPr lang="fr-FR" sz="800" cap="all" baseline="0" dirty="0">
                  <a:solidFill>
                    <a:schemeClr val="bg1"/>
                  </a:solidFill>
                </a:rPr>
                <a:t>75008 paris</a:t>
              </a:r>
            </a:p>
            <a:p>
              <a:pPr algn="r">
                <a:lnSpc>
                  <a:spcPct val="85000"/>
                </a:lnSpc>
              </a:pPr>
              <a:r>
                <a:rPr lang="fr-FR" sz="800" cap="all" baseline="0" dirty="0" err="1">
                  <a:solidFill>
                    <a:schemeClr val="bg1"/>
                  </a:solidFill>
                </a:rPr>
                <a:t>france</a:t>
              </a:r>
              <a:endParaRPr lang="fr-FR" sz="800" cap="all" baseline="0" dirty="0">
                <a:solidFill>
                  <a:schemeClr val="bg1"/>
                </a:solidFill>
              </a:endParaRPr>
            </a:p>
          </p:txBody>
        </p:sp>
        <p:sp>
          <p:nvSpPr>
            <p:cNvPr id="30" name="ZoneTexte 29">
              <a:extLst>
                <a:ext uri="{FF2B5EF4-FFF2-40B4-BE49-F238E27FC236}">
                  <a16:creationId xmlns:a16="http://schemas.microsoft.com/office/drawing/2014/main" xmlns="" id="{D70C0401-3E13-5E4B-BAB4-FE0B55D0D9B5}"/>
                </a:ext>
              </a:extLst>
            </p:cNvPr>
            <p:cNvSpPr txBox="1"/>
            <p:nvPr userDrawn="1"/>
          </p:nvSpPr>
          <p:spPr>
            <a:xfrm>
              <a:off x="4091388" y="8579845"/>
              <a:ext cx="1317709" cy="407163"/>
            </a:xfrm>
            <a:prstGeom prst="rect">
              <a:avLst/>
            </a:prstGeom>
            <a:noFill/>
          </p:spPr>
          <p:txBody>
            <a:bodyPr wrap="square" rtlCol="0">
              <a:spAutoFit/>
            </a:bodyPr>
            <a:lstStyle/>
            <a:p>
              <a:pPr algn="l">
                <a:lnSpc>
                  <a:spcPct val="85000"/>
                </a:lnSpc>
              </a:pPr>
              <a:r>
                <a:rPr lang="fr-FR" sz="800" b="1" cap="none" baseline="0" dirty="0">
                  <a:solidFill>
                    <a:schemeClr val="bg1"/>
                  </a:solidFill>
                </a:rPr>
                <a:t>Tél. : +33(6)1 53 93 22 00</a:t>
              </a:r>
            </a:p>
            <a:p>
              <a:pPr algn="l">
                <a:lnSpc>
                  <a:spcPct val="85000"/>
                </a:lnSpc>
              </a:pPr>
              <a:r>
                <a:rPr lang="fr-FR" sz="800" b="1" cap="none" baseline="0" dirty="0">
                  <a:solidFill>
                    <a:schemeClr val="bg1"/>
                  </a:solidFill>
                </a:rPr>
                <a:t>Fax. : +33(6)1 53 93 21 00</a:t>
              </a:r>
            </a:p>
            <a:p>
              <a:pPr algn="l">
                <a:lnSpc>
                  <a:spcPct val="85000"/>
                </a:lnSpc>
              </a:pPr>
              <a:r>
                <a:rPr lang="fr-FR" sz="800" b="1" cap="none" baseline="0" dirty="0">
                  <a:solidFill>
                    <a:schemeClr val="bg1"/>
                  </a:solidFill>
                </a:rPr>
                <a:t>hoche-</a:t>
              </a:r>
              <a:r>
                <a:rPr lang="fr-FR" sz="800" b="1" cap="none" baseline="0" dirty="0" err="1">
                  <a:solidFill>
                    <a:schemeClr val="bg1"/>
                  </a:solidFill>
                </a:rPr>
                <a:t>avocats.com</a:t>
              </a:r>
              <a:endParaRPr lang="fr-FR" sz="800" b="1" cap="none" baseline="0" dirty="0">
                <a:solidFill>
                  <a:schemeClr val="bg1"/>
                </a:solidFill>
              </a:endParaRPr>
            </a:p>
          </p:txBody>
        </p:sp>
      </p:grpSp>
      <p:sp>
        <p:nvSpPr>
          <p:cNvPr id="32" name="Content Placeholder 2">
            <a:extLst>
              <a:ext uri="{FF2B5EF4-FFF2-40B4-BE49-F238E27FC236}">
                <a16:creationId xmlns:a16="http://schemas.microsoft.com/office/drawing/2014/main" xmlns="" id="{942B1761-FC9F-524B-A97C-18E0176C949D}"/>
              </a:ext>
            </a:extLst>
          </p:cNvPr>
          <p:cNvSpPr>
            <a:spLocks noGrp="1"/>
          </p:cNvSpPr>
          <p:nvPr>
            <p:ph idx="14"/>
          </p:nvPr>
        </p:nvSpPr>
        <p:spPr>
          <a:xfrm>
            <a:off x="357065" y="4657720"/>
            <a:ext cx="3449392" cy="505512"/>
          </a:xfrm>
        </p:spPr>
        <p:txBody>
          <a:bodyPr numCol="2">
            <a:noAutofit/>
          </a:bodyPr>
          <a:lstStyle>
            <a:lvl1pPr>
              <a:lnSpc>
                <a:spcPct val="85000"/>
              </a:lnSpc>
              <a:spcBef>
                <a:spcPts val="0"/>
              </a:spcBef>
              <a:defRPr sz="1000" b="0">
                <a:solidFill>
                  <a:schemeClr val="accent2"/>
                </a:solidFill>
              </a:defRPr>
            </a:lvl1pPr>
          </a:lstStyle>
          <a:p>
            <a:pPr lvl="0"/>
            <a:r>
              <a:rPr lang="fr-FR" dirty="0"/>
              <a:t>Modifier</a:t>
            </a:r>
          </a:p>
          <a:p>
            <a:pPr lvl="0"/>
            <a:r>
              <a:rPr lang="fr-FR" dirty="0"/>
              <a:t>les styles du texte</a:t>
            </a:r>
          </a:p>
          <a:p>
            <a:pPr lvl="0"/>
            <a:r>
              <a:rPr lang="fr-FR" dirty="0"/>
              <a:t>du masque</a:t>
            </a:r>
          </a:p>
          <a:p>
            <a:pPr lvl="0"/>
            <a:endParaRPr lang="en-US" dirty="0"/>
          </a:p>
        </p:txBody>
      </p:sp>
      <p:sp>
        <p:nvSpPr>
          <p:cNvPr id="33" name="Content Placeholder 2">
            <a:extLst>
              <a:ext uri="{FF2B5EF4-FFF2-40B4-BE49-F238E27FC236}">
                <a16:creationId xmlns:a16="http://schemas.microsoft.com/office/drawing/2014/main" xmlns="" id="{B25D6085-BDC6-F149-AD50-64E544C294AA}"/>
              </a:ext>
            </a:extLst>
          </p:cNvPr>
          <p:cNvSpPr>
            <a:spLocks noGrp="1"/>
          </p:cNvSpPr>
          <p:nvPr>
            <p:ph idx="15" hasCustomPrompt="1"/>
          </p:nvPr>
        </p:nvSpPr>
        <p:spPr>
          <a:xfrm>
            <a:off x="4113580" y="4415407"/>
            <a:ext cx="3449392" cy="249875"/>
          </a:xfrm>
        </p:spPr>
        <p:txBody>
          <a:bodyPr numCol="1">
            <a:noAutofit/>
          </a:bodyPr>
          <a:lstStyle>
            <a:lvl1pPr>
              <a:lnSpc>
                <a:spcPct val="85000"/>
              </a:lnSpc>
              <a:spcBef>
                <a:spcPts val="0"/>
              </a:spcBef>
              <a:defRPr sz="1200" b="1" i="0" cap="all" spc="300" baseline="0">
                <a:solidFill>
                  <a:schemeClr val="accent2"/>
                </a:solidFill>
                <a:latin typeface="Calibri" panose="020F0502020204030204" pitchFamily="34" charset="0"/>
                <a:cs typeface="Calibri" panose="020F0502020204030204" pitchFamily="34" charset="0"/>
              </a:defRPr>
            </a:lvl1pPr>
          </a:lstStyle>
          <a:p>
            <a:pPr lvl="0"/>
            <a:r>
              <a:rPr lang="fr-FR" dirty="0"/>
              <a:t>nom</a:t>
            </a:r>
            <a:endParaRPr lang="en-US" dirty="0"/>
          </a:p>
        </p:txBody>
      </p:sp>
      <p:sp>
        <p:nvSpPr>
          <p:cNvPr id="34" name="Content Placeholder 2">
            <a:extLst>
              <a:ext uri="{FF2B5EF4-FFF2-40B4-BE49-F238E27FC236}">
                <a16:creationId xmlns:a16="http://schemas.microsoft.com/office/drawing/2014/main" xmlns="" id="{728E2DBE-98B6-6A40-A0FA-9738208B1384}"/>
              </a:ext>
            </a:extLst>
          </p:cNvPr>
          <p:cNvSpPr>
            <a:spLocks noGrp="1"/>
          </p:cNvSpPr>
          <p:nvPr>
            <p:ph idx="16"/>
          </p:nvPr>
        </p:nvSpPr>
        <p:spPr>
          <a:xfrm>
            <a:off x="4113579" y="4657720"/>
            <a:ext cx="3449392" cy="505512"/>
          </a:xfrm>
        </p:spPr>
        <p:txBody>
          <a:bodyPr numCol="2">
            <a:noAutofit/>
          </a:bodyPr>
          <a:lstStyle>
            <a:lvl1pPr>
              <a:lnSpc>
                <a:spcPct val="85000"/>
              </a:lnSpc>
              <a:spcBef>
                <a:spcPts val="0"/>
              </a:spcBef>
              <a:defRPr sz="1000" b="0">
                <a:solidFill>
                  <a:schemeClr val="accent2"/>
                </a:solidFill>
              </a:defRPr>
            </a:lvl1pPr>
          </a:lstStyle>
          <a:p>
            <a:pPr lvl="0"/>
            <a:r>
              <a:rPr lang="fr-FR" dirty="0"/>
              <a:t>Modifier les styles du texte du masque</a:t>
            </a:r>
          </a:p>
          <a:p>
            <a:pPr lvl="0"/>
            <a:endParaRPr lang="en-US" dirty="0"/>
          </a:p>
        </p:txBody>
      </p:sp>
      <p:sp>
        <p:nvSpPr>
          <p:cNvPr id="35" name="Content Placeholder 2">
            <a:extLst>
              <a:ext uri="{FF2B5EF4-FFF2-40B4-BE49-F238E27FC236}">
                <a16:creationId xmlns:a16="http://schemas.microsoft.com/office/drawing/2014/main" xmlns="" id="{1C33917D-7898-854A-B1F4-42E2257E900A}"/>
              </a:ext>
            </a:extLst>
          </p:cNvPr>
          <p:cNvSpPr>
            <a:spLocks noGrp="1"/>
          </p:cNvSpPr>
          <p:nvPr>
            <p:ph idx="17" hasCustomPrompt="1"/>
          </p:nvPr>
        </p:nvSpPr>
        <p:spPr>
          <a:xfrm>
            <a:off x="357066" y="5385060"/>
            <a:ext cx="3449392" cy="249875"/>
          </a:xfrm>
        </p:spPr>
        <p:txBody>
          <a:bodyPr numCol="1">
            <a:noAutofit/>
          </a:bodyPr>
          <a:lstStyle>
            <a:lvl1pPr>
              <a:lnSpc>
                <a:spcPct val="85000"/>
              </a:lnSpc>
              <a:spcBef>
                <a:spcPts val="0"/>
              </a:spcBef>
              <a:defRPr sz="1200" b="1" i="0" cap="all" spc="300" baseline="0">
                <a:solidFill>
                  <a:schemeClr val="accent2"/>
                </a:solidFill>
                <a:latin typeface="Calibri" panose="020F0502020204030204" pitchFamily="34" charset="0"/>
                <a:cs typeface="Calibri" panose="020F0502020204030204" pitchFamily="34" charset="0"/>
              </a:defRPr>
            </a:lvl1pPr>
          </a:lstStyle>
          <a:p>
            <a:pPr lvl="0"/>
            <a:r>
              <a:rPr lang="fr-FR" dirty="0"/>
              <a:t>nom</a:t>
            </a:r>
            <a:endParaRPr lang="en-US" dirty="0"/>
          </a:p>
        </p:txBody>
      </p:sp>
      <p:sp>
        <p:nvSpPr>
          <p:cNvPr id="36" name="Content Placeholder 2">
            <a:extLst>
              <a:ext uri="{FF2B5EF4-FFF2-40B4-BE49-F238E27FC236}">
                <a16:creationId xmlns:a16="http://schemas.microsoft.com/office/drawing/2014/main" xmlns="" id="{0829D22E-689B-554D-B316-F4A6115C80E2}"/>
              </a:ext>
            </a:extLst>
          </p:cNvPr>
          <p:cNvSpPr>
            <a:spLocks noGrp="1"/>
          </p:cNvSpPr>
          <p:nvPr>
            <p:ph idx="18"/>
          </p:nvPr>
        </p:nvSpPr>
        <p:spPr>
          <a:xfrm>
            <a:off x="357065" y="5627373"/>
            <a:ext cx="3449392" cy="504000"/>
          </a:xfrm>
        </p:spPr>
        <p:txBody>
          <a:bodyPr numCol="2">
            <a:noAutofit/>
          </a:bodyPr>
          <a:lstStyle>
            <a:lvl1pPr>
              <a:lnSpc>
                <a:spcPct val="85000"/>
              </a:lnSpc>
              <a:spcBef>
                <a:spcPts val="0"/>
              </a:spcBef>
              <a:defRPr sz="1000" b="0">
                <a:solidFill>
                  <a:schemeClr val="accent2"/>
                </a:solidFill>
              </a:defRPr>
            </a:lvl1pPr>
          </a:lstStyle>
          <a:p>
            <a:pPr lvl="0"/>
            <a:r>
              <a:rPr lang="fr-FR" dirty="0"/>
              <a:t>Modifier les styles du texte du masque</a:t>
            </a:r>
          </a:p>
          <a:p>
            <a:pPr lvl="0"/>
            <a:endParaRPr lang="en-US" dirty="0"/>
          </a:p>
        </p:txBody>
      </p:sp>
      <p:sp>
        <p:nvSpPr>
          <p:cNvPr id="37" name="Content Placeholder 2">
            <a:extLst>
              <a:ext uri="{FF2B5EF4-FFF2-40B4-BE49-F238E27FC236}">
                <a16:creationId xmlns:a16="http://schemas.microsoft.com/office/drawing/2014/main" xmlns="" id="{D505998B-2AB1-2C4B-BE92-F34061234EDA}"/>
              </a:ext>
            </a:extLst>
          </p:cNvPr>
          <p:cNvSpPr>
            <a:spLocks noGrp="1"/>
          </p:cNvSpPr>
          <p:nvPr>
            <p:ph idx="19" hasCustomPrompt="1"/>
          </p:nvPr>
        </p:nvSpPr>
        <p:spPr>
          <a:xfrm>
            <a:off x="4113579" y="5385060"/>
            <a:ext cx="3449392" cy="249875"/>
          </a:xfrm>
        </p:spPr>
        <p:txBody>
          <a:bodyPr numCol="1">
            <a:noAutofit/>
          </a:bodyPr>
          <a:lstStyle>
            <a:lvl1pPr>
              <a:lnSpc>
                <a:spcPct val="85000"/>
              </a:lnSpc>
              <a:spcBef>
                <a:spcPts val="0"/>
              </a:spcBef>
              <a:defRPr sz="1200" b="1" i="0" cap="all" spc="300" baseline="0">
                <a:solidFill>
                  <a:schemeClr val="accent2"/>
                </a:solidFill>
                <a:latin typeface="Calibri" panose="020F0502020204030204" pitchFamily="34" charset="0"/>
                <a:cs typeface="Calibri" panose="020F0502020204030204" pitchFamily="34" charset="0"/>
              </a:defRPr>
            </a:lvl1pPr>
          </a:lstStyle>
          <a:p>
            <a:pPr lvl="0"/>
            <a:r>
              <a:rPr lang="fr-FR" dirty="0"/>
              <a:t>nom</a:t>
            </a:r>
            <a:endParaRPr lang="en-US" dirty="0"/>
          </a:p>
        </p:txBody>
      </p:sp>
      <p:sp>
        <p:nvSpPr>
          <p:cNvPr id="38" name="Content Placeholder 2">
            <a:extLst>
              <a:ext uri="{FF2B5EF4-FFF2-40B4-BE49-F238E27FC236}">
                <a16:creationId xmlns:a16="http://schemas.microsoft.com/office/drawing/2014/main" xmlns="" id="{E61BBB80-ED77-9441-A857-37B5CA1C1512}"/>
              </a:ext>
            </a:extLst>
          </p:cNvPr>
          <p:cNvSpPr>
            <a:spLocks noGrp="1"/>
          </p:cNvSpPr>
          <p:nvPr>
            <p:ph idx="20"/>
          </p:nvPr>
        </p:nvSpPr>
        <p:spPr>
          <a:xfrm>
            <a:off x="4113578" y="5627373"/>
            <a:ext cx="3449392" cy="504000"/>
          </a:xfrm>
        </p:spPr>
        <p:txBody>
          <a:bodyPr numCol="2">
            <a:noAutofit/>
          </a:bodyPr>
          <a:lstStyle>
            <a:lvl1pPr>
              <a:lnSpc>
                <a:spcPct val="85000"/>
              </a:lnSpc>
              <a:spcBef>
                <a:spcPts val="0"/>
              </a:spcBef>
              <a:defRPr sz="1000" b="0">
                <a:solidFill>
                  <a:schemeClr val="accent2"/>
                </a:solidFill>
              </a:defRPr>
            </a:lvl1pPr>
          </a:lstStyle>
          <a:p>
            <a:pPr lvl="0"/>
            <a:r>
              <a:rPr lang="fr-FR" dirty="0"/>
              <a:t>Modifier les styles du texte du masque</a:t>
            </a:r>
          </a:p>
          <a:p>
            <a:pPr lvl="0"/>
            <a:endParaRPr lang="en-US" dirty="0"/>
          </a:p>
        </p:txBody>
      </p:sp>
      <p:pic>
        <p:nvPicPr>
          <p:cNvPr id="39" name="Graphique 5">
            <a:extLst>
              <a:ext uri="{FF2B5EF4-FFF2-40B4-BE49-F238E27FC236}">
                <a16:creationId xmlns:a16="http://schemas.microsoft.com/office/drawing/2014/main" xmlns="" id="{3BC4370D-7B88-C446-8D6F-9B154B7982BE}"/>
              </a:ext>
            </a:extLst>
          </p:cNvPr>
          <p:cNvPicPr>
            <a:picLocks noChangeAspect="1"/>
          </p:cNvPicPr>
          <p:nvPr userDrawn="1"/>
        </p:nvPicPr>
        <p:blipFill>
          <a:blip r:embed="rId3"/>
          <a:stretch>
            <a:fillRect/>
          </a:stretch>
        </p:blipFill>
        <p:spPr>
          <a:xfrm>
            <a:off x="2499945" y="7165806"/>
            <a:ext cx="789221" cy="792000"/>
          </a:xfrm>
          <a:prstGeom prst="rect">
            <a:avLst/>
          </a:prstGeom>
        </p:spPr>
      </p:pic>
      <p:pic>
        <p:nvPicPr>
          <p:cNvPr id="40" name="Graphique 7">
            <a:extLst>
              <a:ext uri="{FF2B5EF4-FFF2-40B4-BE49-F238E27FC236}">
                <a16:creationId xmlns:a16="http://schemas.microsoft.com/office/drawing/2014/main" xmlns="" id="{9710C2C1-B7F0-9346-B104-B4A03FD1E669}"/>
              </a:ext>
            </a:extLst>
          </p:cNvPr>
          <p:cNvPicPr>
            <a:picLocks noChangeAspect="1"/>
          </p:cNvPicPr>
          <p:nvPr userDrawn="1"/>
        </p:nvPicPr>
        <p:blipFill>
          <a:blip r:embed="rId4"/>
          <a:stretch>
            <a:fillRect/>
          </a:stretch>
        </p:blipFill>
        <p:spPr>
          <a:xfrm>
            <a:off x="5649111" y="7170072"/>
            <a:ext cx="789225" cy="792000"/>
          </a:xfrm>
          <a:prstGeom prst="rect">
            <a:avLst/>
          </a:prstGeom>
        </p:spPr>
      </p:pic>
      <p:pic>
        <p:nvPicPr>
          <p:cNvPr id="41" name="Graphique 9">
            <a:extLst>
              <a:ext uri="{FF2B5EF4-FFF2-40B4-BE49-F238E27FC236}">
                <a16:creationId xmlns:a16="http://schemas.microsoft.com/office/drawing/2014/main" xmlns="" id="{9A85F2A6-0772-9246-AC0B-381B6FCED277}"/>
              </a:ext>
            </a:extLst>
          </p:cNvPr>
          <p:cNvPicPr>
            <a:picLocks noChangeAspect="1"/>
          </p:cNvPicPr>
          <p:nvPr userDrawn="1"/>
        </p:nvPicPr>
        <p:blipFill>
          <a:blip r:embed="rId5"/>
          <a:stretch>
            <a:fillRect/>
          </a:stretch>
        </p:blipFill>
        <p:spPr>
          <a:xfrm>
            <a:off x="3544777" y="7167232"/>
            <a:ext cx="792000" cy="792000"/>
          </a:xfrm>
          <a:prstGeom prst="rect">
            <a:avLst/>
          </a:prstGeom>
        </p:spPr>
      </p:pic>
      <p:pic>
        <p:nvPicPr>
          <p:cNvPr id="42" name="Graphique 19">
            <a:extLst>
              <a:ext uri="{FF2B5EF4-FFF2-40B4-BE49-F238E27FC236}">
                <a16:creationId xmlns:a16="http://schemas.microsoft.com/office/drawing/2014/main" xmlns="" id="{8978B293-A766-F142-A9A3-68FAC6F9FF4B}"/>
              </a:ext>
            </a:extLst>
          </p:cNvPr>
          <p:cNvPicPr>
            <a:picLocks noChangeAspect="1"/>
          </p:cNvPicPr>
          <p:nvPr userDrawn="1"/>
        </p:nvPicPr>
        <p:blipFill>
          <a:blip r:embed="rId6"/>
          <a:stretch>
            <a:fillRect/>
          </a:stretch>
        </p:blipFill>
        <p:spPr>
          <a:xfrm>
            <a:off x="1449253" y="7172727"/>
            <a:ext cx="792000" cy="792000"/>
          </a:xfrm>
          <a:prstGeom prst="rect">
            <a:avLst/>
          </a:prstGeom>
        </p:spPr>
      </p:pic>
      <p:pic>
        <p:nvPicPr>
          <p:cNvPr id="43" name="Graphique 21">
            <a:extLst>
              <a:ext uri="{FF2B5EF4-FFF2-40B4-BE49-F238E27FC236}">
                <a16:creationId xmlns:a16="http://schemas.microsoft.com/office/drawing/2014/main" xmlns="" id="{C241F5FC-D491-0D4C-8E99-F9785A44DBD4}"/>
              </a:ext>
            </a:extLst>
          </p:cNvPr>
          <p:cNvPicPr>
            <a:picLocks noChangeAspect="1"/>
          </p:cNvPicPr>
          <p:nvPr userDrawn="1"/>
        </p:nvPicPr>
        <p:blipFill>
          <a:blip r:embed="rId7"/>
          <a:stretch>
            <a:fillRect/>
          </a:stretch>
        </p:blipFill>
        <p:spPr>
          <a:xfrm>
            <a:off x="4587429" y="7168707"/>
            <a:ext cx="792000" cy="792000"/>
          </a:xfrm>
          <a:prstGeom prst="rect">
            <a:avLst/>
          </a:prstGeom>
        </p:spPr>
      </p:pic>
    </p:spTree>
    <p:extLst>
      <p:ext uri="{BB962C8B-B14F-4D97-AF65-F5344CB8AC3E}">
        <p14:creationId xmlns:p14="http://schemas.microsoft.com/office/powerpoint/2010/main" val="15284939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4503" y="498330"/>
            <a:ext cx="6831033" cy="1809148"/>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44503" y="2491640"/>
            <a:ext cx="6831033" cy="5938771"/>
          </a:xfrm>
          <a:prstGeom prst="rect">
            <a:avLst/>
          </a:prstGeom>
        </p:spPr>
        <p:txBody>
          <a:bodyPr vert="horz" lIns="91440" tIns="45720" rIns="91440" bIns="45720" rtlCol="0">
            <a:normAutofit/>
          </a:bodyPr>
          <a:lstStyle/>
          <a:p>
            <a:pPr lvl="0"/>
            <a:r>
              <a:rPr lang="fr-FR" dirty="0"/>
              <a:t>Modifier les styles du texte du masque
Deuxième niveau
Troisième niveau
Quatrième niveau
Cinquième niveau</a:t>
            </a:r>
            <a:endParaRPr lang="en-US" dirty="0"/>
          </a:p>
        </p:txBody>
      </p:sp>
      <p:sp>
        <p:nvSpPr>
          <p:cNvPr id="4" name="Date Placeholder 3"/>
          <p:cNvSpPr>
            <a:spLocks noGrp="1"/>
          </p:cNvSpPr>
          <p:nvPr>
            <p:ph type="dt" sz="half" idx="2"/>
          </p:nvPr>
        </p:nvSpPr>
        <p:spPr>
          <a:xfrm>
            <a:off x="544502" y="8675243"/>
            <a:ext cx="1782009" cy="498328"/>
          </a:xfrm>
          <a:prstGeom prst="rect">
            <a:avLst/>
          </a:prstGeom>
        </p:spPr>
        <p:txBody>
          <a:bodyPr vert="horz" lIns="91440" tIns="45720" rIns="91440" bIns="45720" rtlCol="0" anchor="ctr"/>
          <a:lstStyle>
            <a:lvl1pPr algn="l">
              <a:defRPr sz="1039">
                <a:solidFill>
                  <a:schemeClr val="tx1">
                    <a:tint val="75000"/>
                  </a:schemeClr>
                </a:solidFill>
              </a:defRPr>
            </a:lvl1pPr>
          </a:lstStyle>
          <a:p>
            <a:fld id="{76165C07-6FF4-8543-92EE-CA3A65433B44}" type="datetime3">
              <a:rPr lang="fr-FR" smtClean="0"/>
              <a:t>10.12.19</a:t>
            </a:fld>
            <a:endParaRPr lang="fr-FR"/>
          </a:p>
        </p:txBody>
      </p:sp>
      <p:sp>
        <p:nvSpPr>
          <p:cNvPr id="5" name="Footer Placeholder 4"/>
          <p:cNvSpPr>
            <a:spLocks noGrp="1"/>
          </p:cNvSpPr>
          <p:nvPr>
            <p:ph type="ftr" sz="quarter" idx="3"/>
          </p:nvPr>
        </p:nvSpPr>
        <p:spPr>
          <a:xfrm>
            <a:off x="2623513" y="8675243"/>
            <a:ext cx="2673013" cy="498328"/>
          </a:xfrm>
          <a:prstGeom prst="rect">
            <a:avLst/>
          </a:prstGeom>
        </p:spPr>
        <p:txBody>
          <a:bodyPr vert="horz" lIns="91440" tIns="45720" rIns="91440" bIns="45720" rtlCol="0" anchor="ctr"/>
          <a:lstStyle>
            <a:lvl1pPr algn="ctr">
              <a:defRPr sz="1039">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593527" y="8675243"/>
            <a:ext cx="1782009" cy="498328"/>
          </a:xfrm>
          <a:prstGeom prst="rect">
            <a:avLst/>
          </a:prstGeom>
        </p:spPr>
        <p:txBody>
          <a:bodyPr vert="horz" lIns="91440" tIns="45720" rIns="91440" bIns="45720" rtlCol="0" anchor="ctr"/>
          <a:lstStyle>
            <a:lvl1pPr algn="r">
              <a:defRPr sz="1039">
                <a:solidFill>
                  <a:schemeClr val="tx1">
                    <a:tint val="75000"/>
                  </a:schemeClr>
                </a:solidFill>
              </a:defRPr>
            </a:lvl1pPr>
          </a:lstStyle>
          <a:p>
            <a:fld id="{1649BD57-E23F-3E4D-8D4F-1DBAD10005BB}" type="slidenum">
              <a:rPr lang="fr-FR" smtClean="0"/>
              <a:t>‹N°›</a:t>
            </a:fld>
            <a:endParaRPr lang="fr-FR"/>
          </a:p>
        </p:txBody>
      </p:sp>
    </p:spTree>
    <p:extLst>
      <p:ext uri="{BB962C8B-B14F-4D97-AF65-F5344CB8AC3E}">
        <p14:creationId xmlns:p14="http://schemas.microsoft.com/office/powerpoint/2010/main" val="3840683266"/>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6" r:id="rId3"/>
    <p:sldLayoutId id="2147483674" r:id="rId4"/>
    <p:sldLayoutId id="2147483675" r:id="rId5"/>
  </p:sldLayoutIdLst>
  <p:hf sldNum="0" hdr="0" ftr="0"/>
  <p:txStyles>
    <p:titleStyle>
      <a:lvl1pPr algn="l" defTabSz="791962" rtl="0" eaLnBrk="1" latinLnBrk="0" hangingPunct="1">
        <a:lnSpc>
          <a:spcPct val="90000"/>
        </a:lnSpc>
        <a:spcBef>
          <a:spcPct val="0"/>
        </a:spcBef>
        <a:buNone/>
        <a:defRPr sz="3811" kern="1200">
          <a:solidFill>
            <a:schemeClr val="tx1"/>
          </a:solidFill>
          <a:latin typeface="+mj-lt"/>
          <a:ea typeface="+mj-ea"/>
          <a:cs typeface="+mj-cs"/>
        </a:defRPr>
      </a:lvl1pPr>
    </p:titleStyle>
    <p:bodyStyle>
      <a:lvl1pPr marL="0" indent="0" algn="l" defTabSz="791962" rtl="0" eaLnBrk="1" latinLnBrk="0" hangingPunct="1">
        <a:lnSpc>
          <a:spcPct val="90000"/>
        </a:lnSpc>
        <a:spcBef>
          <a:spcPts val="866"/>
        </a:spcBef>
        <a:buFont typeface="Arial" panose="020B0604020202020204" pitchFamily="34" charset="0"/>
        <a:buNone/>
        <a:defRPr sz="2425" kern="1200">
          <a:solidFill>
            <a:schemeClr val="tx1"/>
          </a:solidFill>
          <a:latin typeface="+mn-lt"/>
          <a:ea typeface="+mn-ea"/>
          <a:cs typeface="+mn-cs"/>
        </a:defRPr>
      </a:lvl1pPr>
      <a:lvl2pPr marL="593971" indent="-197990" algn="l" defTabSz="791962" rtl="0" eaLnBrk="1" latinLnBrk="0" hangingPunct="1">
        <a:lnSpc>
          <a:spcPct val="90000"/>
        </a:lnSpc>
        <a:spcBef>
          <a:spcPts val="433"/>
        </a:spcBef>
        <a:buFont typeface="Arial" panose="020B0604020202020204" pitchFamily="34" charset="0"/>
        <a:buChar char="•"/>
        <a:defRPr sz="2079" kern="1200">
          <a:solidFill>
            <a:schemeClr val="tx1"/>
          </a:solidFill>
          <a:latin typeface="+mn-lt"/>
          <a:ea typeface="+mn-ea"/>
          <a:cs typeface="+mn-cs"/>
        </a:defRPr>
      </a:lvl2pPr>
      <a:lvl3pPr marL="989952" indent="-197990" algn="l" defTabSz="791962" rtl="0" eaLnBrk="1" latinLnBrk="0" hangingPunct="1">
        <a:lnSpc>
          <a:spcPct val="90000"/>
        </a:lnSpc>
        <a:spcBef>
          <a:spcPts val="433"/>
        </a:spcBef>
        <a:buFont typeface="Arial" panose="020B0604020202020204" pitchFamily="34" charset="0"/>
        <a:buChar char="•"/>
        <a:defRPr sz="1732" kern="1200">
          <a:solidFill>
            <a:schemeClr val="tx1"/>
          </a:solidFill>
          <a:latin typeface="+mn-lt"/>
          <a:ea typeface="+mn-ea"/>
          <a:cs typeface="+mn-cs"/>
        </a:defRPr>
      </a:lvl3pPr>
      <a:lvl4pPr marL="1385933"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4pPr>
      <a:lvl5pPr marL="1781914"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5pPr>
      <a:lvl6pPr marL="2177895"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6pPr>
      <a:lvl7pPr marL="2573876"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7pPr>
      <a:lvl8pPr marL="2969857"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8pPr>
      <a:lvl9pPr marL="3365838"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9pPr>
    </p:bodyStyle>
    <p:otherStyle>
      <a:defPPr>
        <a:defRPr lang="en-US"/>
      </a:defPPr>
      <a:lvl1pPr marL="0" algn="l" defTabSz="791962" rtl="0" eaLnBrk="1" latinLnBrk="0" hangingPunct="1">
        <a:defRPr sz="1559" kern="1200">
          <a:solidFill>
            <a:schemeClr val="tx1"/>
          </a:solidFill>
          <a:latin typeface="+mn-lt"/>
          <a:ea typeface="+mn-ea"/>
          <a:cs typeface="+mn-cs"/>
        </a:defRPr>
      </a:lvl1pPr>
      <a:lvl2pPr marL="395981" algn="l" defTabSz="791962" rtl="0" eaLnBrk="1" latinLnBrk="0" hangingPunct="1">
        <a:defRPr sz="1559" kern="1200">
          <a:solidFill>
            <a:schemeClr val="tx1"/>
          </a:solidFill>
          <a:latin typeface="+mn-lt"/>
          <a:ea typeface="+mn-ea"/>
          <a:cs typeface="+mn-cs"/>
        </a:defRPr>
      </a:lvl2pPr>
      <a:lvl3pPr marL="791962" algn="l" defTabSz="791962" rtl="0" eaLnBrk="1" latinLnBrk="0" hangingPunct="1">
        <a:defRPr sz="1559" kern="1200">
          <a:solidFill>
            <a:schemeClr val="tx1"/>
          </a:solidFill>
          <a:latin typeface="+mn-lt"/>
          <a:ea typeface="+mn-ea"/>
          <a:cs typeface="+mn-cs"/>
        </a:defRPr>
      </a:lvl3pPr>
      <a:lvl4pPr marL="1187943" algn="l" defTabSz="791962" rtl="0" eaLnBrk="1" latinLnBrk="0" hangingPunct="1">
        <a:defRPr sz="1559" kern="1200">
          <a:solidFill>
            <a:schemeClr val="tx1"/>
          </a:solidFill>
          <a:latin typeface="+mn-lt"/>
          <a:ea typeface="+mn-ea"/>
          <a:cs typeface="+mn-cs"/>
        </a:defRPr>
      </a:lvl4pPr>
      <a:lvl5pPr marL="1583924" algn="l" defTabSz="791962" rtl="0" eaLnBrk="1" latinLnBrk="0" hangingPunct="1">
        <a:defRPr sz="1559" kern="1200">
          <a:solidFill>
            <a:schemeClr val="tx1"/>
          </a:solidFill>
          <a:latin typeface="+mn-lt"/>
          <a:ea typeface="+mn-ea"/>
          <a:cs typeface="+mn-cs"/>
        </a:defRPr>
      </a:lvl5pPr>
      <a:lvl6pPr marL="1979905" algn="l" defTabSz="791962" rtl="0" eaLnBrk="1" latinLnBrk="0" hangingPunct="1">
        <a:defRPr sz="1559" kern="1200">
          <a:solidFill>
            <a:schemeClr val="tx1"/>
          </a:solidFill>
          <a:latin typeface="+mn-lt"/>
          <a:ea typeface="+mn-ea"/>
          <a:cs typeface="+mn-cs"/>
        </a:defRPr>
      </a:lvl6pPr>
      <a:lvl7pPr marL="2375886" algn="l" defTabSz="791962" rtl="0" eaLnBrk="1" latinLnBrk="0" hangingPunct="1">
        <a:defRPr sz="1559" kern="1200">
          <a:solidFill>
            <a:schemeClr val="tx1"/>
          </a:solidFill>
          <a:latin typeface="+mn-lt"/>
          <a:ea typeface="+mn-ea"/>
          <a:cs typeface="+mn-cs"/>
        </a:defRPr>
      </a:lvl7pPr>
      <a:lvl8pPr marL="2771866" algn="l" defTabSz="791962" rtl="0" eaLnBrk="1" latinLnBrk="0" hangingPunct="1">
        <a:defRPr sz="1559" kern="1200">
          <a:solidFill>
            <a:schemeClr val="tx1"/>
          </a:solidFill>
          <a:latin typeface="+mn-lt"/>
          <a:ea typeface="+mn-ea"/>
          <a:cs typeface="+mn-cs"/>
        </a:defRPr>
      </a:lvl8pPr>
      <a:lvl9pPr marL="3167847" algn="l" defTabSz="791962" rtl="0" eaLnBrk="1" latinLnBrk="0" hangingPunct="1">
        <a:defRPr sz="155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xmlns="" id="{F2C70ABF-BC41-7240-80D0-AE2FC7D23F18}"/>
              </a:ext>
            </a:extLst>
          </p:cNvPr>
          <p:cNvSpPr>
            <a:spLocks noGrp="1"/>
          </p:cNvSpPr>
          <p:nvPr>
            <p:ph type="body" sz="quarter" idx="11"/>
          </p:nvPr>
        </p:nvSpPr>
        <p:spPr/>
        <p:txBody>
          <a:bodyPr>
            <a:normAutofit fontScale="92500" lnSpcReduction="10000"/>
          </a:bodyPr>
          <a:lstStyle/>
          <a:p>
            <a:r>
              <a:rPr lang="fr-FR" dirty="0"/>
              <a:t>Droit social</a:t>
            </a:r>
          </a:p>
        </p:txBody>
      </p:sp>
      <p:sp>
        <p:nvSpPr>
          <p:cNvPr id="5" name="Espace réservé de la date 4">
            <a:extLst>
              <a:ext uri="{FF2B5EF4-FFF2-40B4-BE49-F238E27FC236}">
                <a16:creationId xmlns:a16="http://schemas.microsoft.com/office/drawing/2014/main" xmlns="" id="{E9BD470E-2EDF-184D-AAA3-E1C52A79B9C7}"/>
              </a:ext>
            </a:extLst>
          </p:cNvPr>
          <p:cNvSpPr>
            <a:spLocks noGrp="1"/>
          </p:cNvSpPr>
          <p:nvPr>
            <p:ph type="dt" sz="half" idx="10"/>
          </p:nvPr>
        </p:nvSpPr>
        <p:spPr/>
        <p:txBody>
          <a:bodyPr/>
          <a:lstStyle/>
          <a:p>
            <a:r>
              <a:rPr lang="fr-FR" u="none" dirty="0"/>
              <a:t>10.12.2019</a:t>
            </a:r>
          </a:p>
        </p:txBody>
      </p:sp>
      <p:sp>
        <p:nvSpPr>
          <p:cNvPr id="8" name="Rectangle 7"/>
          <p:cNvSpPr/>
          <p:nvPr/>
        </p:nvSpPr>
        <p:spPr>
          <a:xfrm>
            <a:off x="1980406" y="7808506"/>
            <a:ext cx="3959225" cy="1077218"/>
          </a:xfrm>
          <a:prstGeom prst="rect">
            <a:avLst/>
          </a:prstGeom>
        </p:spPr>
        <p:txBody>
          <a:bodyPr>
            <a:spAutoFit/>
          </a:bodyPr>
          <a:lstStyle/>
          <a:p>
            <a:pPr algn="ctr"/>
            <a:r>
              <a:rPr lang="fr-FR" sz="1600" b="1" cap="all" spc="150" dirty="0">
                <a:solidFill>
                  <a:schemeClr val="accent2"/>
                </a:solidFill>
              </a:rPr>
              <a:t>Refonte de la procédure de reconnaissance des Accidents du travail et des maladies professionnelles</a:t>
            </a:r>
          </a:p>
        </p:txBody>
      </p:sp>
    </p:spTree>
    <p:extLst>
      <p:ext uri="{BB962C8B-B14F-4D97-AF65-F5344CB8AC3E}">
        <p14:creationId xmlns:p14="http://schemas.microsoft.com/office/powerpoint/2010/main" val="4062750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B4FF0F8D-21A5-5343-8240-1EEF34A67764}"/>
              </a:ext>
            </a:extLst>
          </p:cNvPr>
          <p:cNvSpPr>
            <a:spLocks noGrp="1"/>
          </p:cNvSpPr>
          <p:nvPr>
            <p:ph idx="10"/>
          </p:nvPr>
        </p:nvSpPr>
        <p:spPr>
          <a:xfrm>
            <a:off x="3507475" y="4354284"/>
            <a:ext cx="3971498" cy="4507092"/>
          </a:xfrm>
        </p:spPr>
        <p:txBody>
          <a:bodyPr/>
          <a:lstStyle/>
          <a:p>
            <a:pPr algn="just"/>
            <a:r>
              <a:rPr lang="fr-FR" dirty="0"/>
              <a:t>Le décret n°2019-356 du 23 avril 2019, publié au Journal officiel du 25 avril 2019, a pour objet d’améliorer la lisibilité du droit applicable pour la victime et l’employeur et de garantir une plus grande transparence de la procédure et des droits de chacun</a:t>
            </a:r>
            <a:r>
              <a:rPr lang="fr-FR" dirty="0">
                <a:solidFill>
                  <a:srgbClr val="FF0000"/>
                </a:solidFill>
              </a:rPr>
              <a:t> </a:t>
            </a:r>
            <a:r>
              <a:rPr lang="fr-FR" dirty="0"/>
              <a:t>par l’amélioration du respect du contradictoire. </a:t>
            </a:r>
          </a:p>
          <a:p>
            <a:pPr algn="just"/>
            <a:endParaRPr lang="fr-FR" dirty="0"/>
          </a:p>
          <a:p>
            <a:pPr algn="just"/>
            <a:r>
              <a:rPr lang="fr-FR" dirty="0"/>
              <a:t>De</a:t>
            </a:r>
            <a:r>
              <a:rPr lang="fr-FR" dirty="0">
                <a:solidFill>
                  <a:srgbClr val="FF0000"/>
                </a:solidFill>
              </a:rPr>
              <a:t> </a:t>
            </a:r>
            <a:r>
              <a:rPr lang="fr-FR" dirty="0"/>
              <a:t>nouveaux délais </a:t>
            </a:r>
            <a:r>
              <a:rPr lang="fr-FR" dirty="0"/>
              <a:t>et de nouvelles </a:t>
            </a:r>
            <a:r>
              <a:rPr lang="fr-FR" dirty="0"/>
              <a:t>règles de décompte </a:t>
            </a:r>
            <a:r>
              <a:rPr lang="fr-FR" dirty="0"/>
              <a:t>relatifs</a:t>
            </a:r>
            <a:r>
              <a:rPr lang="fr-FR" dirty="0">
                <a:solidFill>
                  <a:srgbClr val="FF0000"/>
                </a:solidFill>
              </a:rPr>
              <a:t> </a:t>
            </a:r>
            <a:r>
              <a:rPr lang="fr-FR" dirty="0"/>
              <a:t>à la procédure d’instruction s’imposent ainsi depuis le 1</a:t>
            </a:r>
            <a:r>
              <a:rPr lang="fr-FR" baseline="30000" dirty="0"/>
              <a:t>er</a:t>
            </a:r>
            <a:r>
              <a:rPr lang="fr-FR" dirty="0"/>
              <a:t> décembre 2019 aux caisses primaires d’assurance </a:t>
            </a:r>
            <a:r>
              <a:rPr lang="fr-FR" dirty="0" smtClean="0"/>
              <a:t>maladie (CPAM) </a:t>
            </a:r>
            <a:r>
              <a:rPr lang="fr-FR" dirty="0"/>
              <a:t>ainsi qu’à l’employeur et au salarié. </a:t>
            </a:r>
          </a:p>
          <a:p>
            <a:pPr algn="just"/>
            <a:endParaRPr lang="fr-FR" dirty="0"/>
          </a:p>
          <a:p>
            <a:pPr algn="just"/>
            <a:r>
              <a:rPr lang="fr-FR" b="1" dirty="0"/>
              <a:t>Cette nouvelle procédure s’applique aux accidents du travail et aux maladies professionnelles dont la déclaration est effectuée à compter du 1</a:t>
            </a:r>
            <a:r>
              <a:rPr lang="fr-FR" b="1" baseline="30000" dirty="0"/>
              <a:t>er</a:t>
            </a:r>
            <a:r>
              <a:rPr lang="fr-FR" b="1" dirty="0"/>
              <a:t> décembre 2019. La nouvelle procédure peut donc potentiellement s’appliquer à un événement survenu avant l’entrée en vigueur de cette nouvelle procédure.</a:t>
            </a:r>
          </a:p>
          <a:p>
            <a:pPr algn="just"/>
            <a:endParaRPr lang="fr-FR" dirty="0"/>
          </a:p>
          <a:p>
            <a:endParaRPr lang="fr-FR" strike="sngStrike" dirty="0"/>
          </a:p>
          <a:p>
            <a:endParaRPr lang="fr-FR" dirty="0"/>
          </a:p>
        </p:txBody>
      </p:sp>
      <p:sp>
        <p:nvSpPr>
          <p:cNvPr id="6" name="Espace réservé du contenu 5"/>
          <p:cNvSpPr>
            <a:spLocks noGrp="1"/>
          </p:cNvSpPr>
          <p:nvPr>
            <p:ph idx="1"/>
          </p:nvPr>
        </p:nvSpPr>
        <p:spPr>
          <a:xfrm>
            <a:off x="357065" y="1443992"/>
            <a:ext cx="7305376" cy="1106703"/>
          </a:xfrm>
        </p:spPr>
        <p:txBody>
          <a:bodyPr/>
          <a:lstStyle/>
          <a:p>
            <a:r>
              <a:rPr lang="fr-FR" sz="2400" dirty="0"/>
              <a:t>Entrée en vigueur le 1er décembre 2019 de la nouvelle procédure de reconnaissance des AT-MP issue du décret n°2019-356  </a:t>
            </a:r>
          </a:p>
          <a:p>
            <a:endParaRPr lang="fr-FR" sz="2400" dirty="0"/>
          </a:p>
          <a:p>
            <a:r>
              <a:rPr lang="fr-FR" sz="2000" b="1" i="0" dirty="0"/>
              <a:t>Strict encadrement des délais de procédure et amélioration du principe du contradictoire</a:t>
            </a:r>
          </a:p>
        </p:txBody>
      </p:sp>
    </p:spTree>
    <p:extLst>
      <p:ext uri="{BB962C8B-B14F-4D97-AF65-F5344CB8AC3E}">
        <p14:creationId xmlns:p14="http://schemas.microsoft.com/office/powerpoint/2010/main" val="3932386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xmlns="" id="{CD45E518-98D1-EE41-9BFC-39071E1E558F}"/>
              </a:ext>
            </a:extLst>
          </p:cNvPr>
          <p:cNvSpPr>
            <a:spLocks noGrp="1"/>
          </p:cNvSpPr>
          <p:nvPr>
            <p:ph idx="1"/>
          </p:nvPr>
        </p:nvSpPr>
        <p:spPr>
          <a:xfrm>
            <a:off x="180752" y="570471"/>
            <a:ext cx="4296246" cy="8680407"/>
          </a:xfrm>
        </p:spPr>
        <p:txBody>
          <a:bodyPr/>
          <a:lstStyle/>
          <a:p>
            <a:pPr algn="just"/>
            <a:endParaRPr lang="fr-FR" dirty="0">
              <a:solidFill>
                <a:srgbClr val="00B0F0"/>
              </a:solidFill>
            </a:endParaRPr>
          </a:p>
          <a:p>
            <a:pPr algn="just"/>
            <a:r>
              <a:rPr lang="fr-FR" dirty="0"/>
              <a:t>Le décret n°2019-356 ne modifie ni le délai de 24h laissé au salarié pour déclarer à l’employeur son accident du travail, ni celui de 48h laissé à ce dernier pour effectuer la déclaration auprès de la CPAM. </a:t>
            </a:r>
          </a:p>
          <a:p>
            <a:pPr algn="just"/>
            <a:r>
              <a:rPr lang="fr-FR" dirty="0"/>
              <a:t>Toutefois, ce décret vient notamment assouplir les modalités de cette déclaration.</a:t>
            </a:r>
          </a:p>
          <a:p>
            <a:pPr algn="just"/>
            <a:endParaRPr lang="fr-FR" sz="1400" b="1" dirty="0"/>
          </a:p>
          <a:p>
            <a:pPr marL="285750" indent="-285750" algn="just">
              <a:buFont typeface="Wingdings" panose="05000000000000000000" pitchFamily="2" charset="2"/>
              <a:buChar char="§"/>
            </a:pPr>
            <a:r>
              <a:rPr lang="fr-FR" sz="1400" b="1" dirty="0"/>
              <a:t>Assouplissement des modalités de déclaration et rappel des réflexes à adopter lors de la déclaration</a:t>
            </a:r>
          </a:p>
          <a:p>
            <a:pPr algn="just"/>
            <a:endParaRPr lang="fr-FR" dirty="0"/>
          </a:p>
          <a:p>
            <a:pPr algn="just"/>
            <a:r>
              <a:rPr lang="fr-FR" dirty="0"/>
              <a:t>L’utilisation de la lettre recommandée n’est plus obligatoire, la déclaration pouvant être effectuée par tout moyen conférant </a:t>
            </a:r>
            <a:r>
              <a:rPr lang="fr-FR" dirty="0"/>
              <a:t>date certaine à la bonne réception de la déclaration. </a:t>
            </a:r>
          </a:p>
          <a:p>
            <a:pPr algn="just"/>
            <a:endParaRPr lang="fr-FR" dirty="0"/>
          </a:p>
          <a:p>
            <a:pPr algn="just"/>
            <a:r>
              <a:rPr lang="fr-FR" dirty="0"/>
              <a:t>Afin d’être en mesure d’émettre des réserves motivées, il reste conseillé à l’employeur de demander au salarié d’exprimer précisément les circonstances de son accident et de préciser si d’autres personnes ont été impliquées et si des témoins ont assisté à l’accident. </a:t>
            </a:r>
          </a:p>
          <a:p>
            <a:pPr algn="just"/>
            <a:endParaRPr lang="fr-FR" dirty="0"/>
          </a:p>
          <a:p>
            <a:pPr algn="just"/>
            <a:r>
              <a:rPr lang="fr-FR" dirty="0"/>
              <a:t>L’employeur doit par ailleurs vérifier systématiquement les circonstances de l’accident auprès du responsable de site sur lequel celui-ci est intervenu afin de pouvoir s’assurer de la concordance des informations communiquées. </a:t>
            </a:r>
          </a:p>
          <a:p>
            <a:pPr algn="just"/>
            <a:endParaRPr lang="fr-FR" dirty="0"/>
          </a:p>
          <a:p>
            <a:pPr algn="just"/>
            <a:r>
              <a:rPr lang="fr-FR" dirty="0"/>
              <a:t>Au regard de ces éléments, l’employeur peut alors émettre des réserves motivées*, lesquelles sont désormais encadrées dans des délais stricts. </a:t>
            </a:r>
          </a:p>
          <a:p>
            <a:pPr algn="just"/>
            <a:endParaRPr lang="fr-FR" dirty="0"/>
          </a:p>
          <a:p>
            <a:pPr marL="285750" indent="-285750" algn="just">
              <a:buFont typeface="Wingdings" panose="05000000000000000000" pitchFamily="2" charset="2"/>
              <a:buChar char="§"/>
            </a:pPr>
            <a:r>
              <a:rPr lang="fr-FR" sz="1400" b="1" dirty="0"/>
              <a:t>Nouveaux délais attachés aux réserves formulées par l’employeur</a:t>
            </a:r>
          </a:p>
          <a:p>
            <a:pPr algn="just"/>
            <a:endParaRPr lang="fr-FR" sz="1400" b="1" dirty="0"/>
          </a:p>
          <a:p>
            <a:pPr algn="just"/>
            <a:r>
              <a:rPr lang="fr-FR" dirty="0"/>
              <a:t>Le délai pour émettre des réserves est désormais fixé à 10 jours francs </a:t>
            </a:r>
            <a:r>
              <a:rPr lang="fr-FR" dirty="0"/>
              <a:t>à compter de la date à laquelle l’employeur a effectué la déclaration. </a:t>
            </a:r>
          </a:p>
          <a:p>
            <a:pPr algn="just"/>
            <a:endParaRPr lang="fr-FR" dirty="0"/>
          </a:p>
          <a:p>
            <a:pPr algn="just"/>
            <a:r>
              <a:rPr lang="fr-FR" dirty="0"/>
              <a:t>La circulaire n°28/2019 du 9 août 2019 insiste sur la précision de la date à retenir : il s’agit</a:t>
            </a:r>
            <a:r>
              <a:rPr lang="fr-FR" dirty="0"/>
              <a:t> de la date inscrite sur le formulaire de déclaration d’accident du travail, et non de la date d’envoi de cette dernière. </a:t>
            </a:r>
          </a:p>
          <a:p>
            <a:pPr algn="just"/>
            <a:endParaRPr lang="fr-FR" dirty="0"/>
          </a:p>
          <a:p>
            <a:pPr algn="just"/>
            <a:r>
              <a:rPr lang="fr-FR" dirty="0"/>
              <a:t>Dans l’hypothèse où la déclaration émanerait du salarié victime ou de ses représentants, le délai court à compter du jour où l’employeur reçoit le double de cette déclaration. </a:t>
            </a:r>
          </a:p>
          <a:p>
            <a:pPr algn="just"/>
            <a:endParaRPr lang="fr-FR" dirty="0"/>
          </a:p>
        </p:txBody>
      </p:sp>
      <p:sp>
        <p:nvSpPr>
          <p:cNvPr id="5" name="Espace réservé du contenu 4">
            <a:extLst>
              <a:ext uri="{FF2B5EF4-FFF2-40B4-BE49-F238E27FC236}">
                <a16:creationId xmlns:a16="http://schemas.microsoft.com/office/drawing/2014/main" xmlns="" id="{E9E03AF6-1C3A-9045-A264-93E5BD0EDDC6}"/>
              </a:ext>
            </a:extLst>
          </p:cNvPr>
          <p:cNvSpPr>
            <a:spLocks noGrp="1"/>
          </p:cNvSpPr>
          <p:nvPr>
            <p:ph idx="11"/>
          </p:nvPr>
        </p:nvSpPr>
        <p:spPr>
          <a:xfrm>
            <a:off x="180752" y="108855"/>
            <a:ext cx="3848987" cy="557151"/>
          </a:xfrm>
        </p:spPr>
        <p:txBody>
          <a:bodyPr/>
          <a:lstStyle/>
          <a:p>
            <a:pPr>
              <a:lnSpc>
                <a:spcPct val="90000"/>
              </a:lnSpc>
            </a:pPr>
            <a:r>
              <a:rPr lang="fr-FR" sz="1400" b="1" cap="all" spc="300" dirty="0">
                <a:solidFill>
                  <a:schemeClr val="accent2"/>
                </a:solidFill>
                <a:latin typeface="Calibri" panose="020F0502020204030204" pitchFamily="34" charset="0"/>
                <a:ea typeface="+mj-ea"/>
                <a:cs typeface="Calibri" panose="020F0502020204030204" pitchFamily="34" charset="0"/>
              </a:rPr>
              <a:t>1. La déclaration d’un accident du travail</a:t>
            </a:r>
          </a:p>
        </p:txBody>
      </p:sp>
      <p:sp>
        <p:nvSpPr>
          <p:cNvPr id="9" name="Espace réservé du contenu 3">
            <a:extLst>
              <a:ext uri="{FF2B5EF4-FFF2-40B4-BE49-F238E27FC236}">
                <a16:creationId xmlns:a16="http://schemas.microsoft.com/office/drawing/2014/main" xmlns="" id="{6229438F-A42A-9746-B93F-ECEA0DD34457}"/>
              </a:ext>
            </a:extLst>
          </p:cNvPr>
          <p:cNvSpPr txBox="1">
            <a:spLocks/>
          </p:cNvSpPr>
          <p:nvPr/>
        </p:nvSpPr>
        <p:spPr>
          <a:xfrm>
            <a:off x="261814" y="6386447"/>
            <a:ext cx="4587076" cy="1014478"/>
          </a:xfrm>
          <a:prstGeom prst="rect">
            <a:avLst/>
          </a:prstGeom>
        </p:spPr>
        <p:txBody>
          <a:bodyPr vert="horz" lIns="91440" tIns="45720" rIns="91440" bIns="45720" rtlCol="0">
            <a:noAutofit/>
          </a:bodyPr>
          <a:lstStyle>
            <a:lvl1pPr marL="0" indent="0" algn="l" defTabSz="791962" rtl="0" eaLnBrk="1" latinLnBrk="0" hangingPunct="1">
              <a:lnSpc>
                <a:spcPct val="100000"/>
              </a:lnSpc>
              <a:spcBef>
                <a:spcPts val="0"/>
              </a:spcBef>
              <a:buFont typeface="Arial" panose="020B0604020202020204" pitchFamily="34" charset="0"/>
              <a:buNone/>
              <a:defRPr sz="1200" kern="1200">
                <a:solidFill>
                  <a:schemeClr val="accent1"/>
                </a:solidFill>
                <a:latin typeface="+mn-lt"/>
                <a:ea typeface="+mn-ea"/>
                <a:cs typeface="+mn-cs"/>
              </a:defRPr>
            </a:lvl1pPr>
            <a:lvl2pPr marL="593971" indent="-197990" algn="l" defTabSz="791962" rtl="0" eaLnBrk="1" latinLnBrk="0" hangingPunct="1">
              <a:lnSpc>
                <a:spcPct val="90000"/>
              </a:lnSpc>
              <a:spcBef>
                <a:spcPts val="433"/>
              </a:spcBef>
              <a:buFont typeface="Arial" panose="020B0604020202020204" pitchFamily="34" charset="0"/>
              <a:buChar char="•"/>
              <a:defRPr sz="2079" kern="1200">
                <a:solidFill>
                  <a:schemeClr val="tx1"/>
                </a:solidFill>
                <a:latin typeface="+mn-lt"/>
                <a:ea typeface="+mn-ea"/>
                <a:cs typeface="+mn-cs"/>
              </a:defRPr>
            </a:lvl2pPr>
            <a:lvl3pPr marL="989952" indent="-197990" algn="l" defTabSz="791962" rtl="0" eaLnBrk="1" latinLnBrk="0" hangingPunct="1">
              <a:lnSpc>
                <a:spcPct val="90000"/>
              </a:lnSpc>
              <a:spcBef>
                <a:spcPts val="433"/>
              </a:spcBef>
              <a:buFont typeface="Arial" panose="020B0604020202020204" pitchFamily="34" charset="0"/>
              <a:buChar char="•"/>
              <a:defRPr sz="1732" kern="1200">
                <a:solidFill>
                  <a:schemeClr val="tx1"/>
                </a:solidFill>
                <a:latin typeface="+mn-lt"/>
                <a:ea typeface="+mn-ea"/>
                <a:cs typeface="+mn-cs"/>
              </a:defRPr>
            </a:lvl3pPr>
            <a:lvl4pPr marL="1385933"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4pPr>
            <a:lvl5pPr marL="1781914"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5pPr>
            <a:lvl6pPr marL="2177895"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6pPr>
            <a:lvl7pPr marL="2573876"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7pPr>
            <a:lvl8pPr marL="2969857"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8pPr>
            <a:lvl9pPr marL="3365838"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9pPr>
          </a:lstStyle>
          <a:p>
            <a:endParaRPr lang="fr-FR" dirty="0">
              <a:solidFill>
                <a:srgbClr val="80676E"/>
              </a:solidFill>
            </a:endParaRPr>
          </a:p>
        </p:txBody>
      </p:sp>
      <p:sp>
        <p:nvSpPr>
          <p:cNvPr id="6" name="ZoneTexte 5"/>
          <p:cNvSpPr txBox="1"/>
          <p:nvPr/>
        </p:nvSpPr>
        <p:spPr>
          <a:xfrm>
            <a:off x="5017591" y="1383066"/>
            <a:ext cx="2315158" cy="2123658"/>
          </a:xfrm>
          <a:prstGeom prst="rect">
            <a:avLst/>
          </a:prstGeom>
          <a:noFill/>
        </p:spPr>
        <p:txBody>
          <a:bodyPr wrap="square" rtlCol="0">
            <a:spAutoFit/>
          </a:bodyPr>
          <a:lstStyle/>
          <a:p>
            <a:pPr algn="just" defTabSz="791962"/>
            <a:r>
              <a:rPr lang="fr-FR" sz="1200" i="1" dirty="0">
                <a:solidFill>
                  <a:schemeClr val="accent1"/>
                </a:solidFill>
              </a:rPr>
              <a:t>* Selon la Cour de cassation, constituent des réserves motivées du caractère professionnel de l’accident, les contestations motivées par l’employeur du caractère professionnel qui portent  sur la matérialité de l’accident, les circonstances de temps et de lieu de celui-ci ou sur l’existence d’une cause totalement étrangère au travail.</a:t>
            </a:r>
          </a:p>
        </p:txBody>
      </p:sp>
    </p:spTree>
    <p:extLst>
      <p:ext uri="{BB962C8B-B14F-4D97-AF65-F5344CB8AC3E}">
        <p14:creationId xmlns:p14="http://schemas.microsoft.com/office/powerpoint/2010/main" val="3100066334"/>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a:extLst>
              <a:ext uri="{FF2B5EF4-FFF2-40B4-BE49-F238E27FC236}">
                <a16:creationId xmlns:a16="http://schemas.microsoft.com/office/drawing/2014/main" xmlns="" id="{6229438F-A42A-9746-B93F-ECEA0DD34457}"/>
              </a:ext>
            </a:extLst>
          </p:cNvPr>
          <p:cNvSpPr>
            <a:spLocks noGrp="1"/>
          </p:cNvSpPr>
          <p:nvPr>
            <p:ph idx="11"/>
          </p:nvPr>
        </p:nvSpPr>
        <p:spPr>
          <a:xfrm>
            <a:off x="102791" y="3979077"/>
            <a:ext cx="4111343" cy="5380823"/>
          </a:xfrm>
        </p:spPr>
        <p:txBody>
          <a:bodyPr/>
          <a:lstStyle/>
          <a:p>
            <a:pPr marL="285750" lvl="1" indent="-285750" algn="just">
              <a:lnSpc>
                <a:spcPct val="100000"/>
              </a:lnSpc>
              <a:spcBef>
                <a:spcPts val="0"/>
              </a:spcBef>
              <a:buFont typeface="Wingdings" panose="05000000000000000000" pitchFamily="2" charset="2"/>
              <a:buChar char="§"/>
            </a:pPr>
            <a:r>
              <a:rPr lang="fr-FR" sz="1400" b="1" dirty="0">
                <a:solidFill>
                  <a:schemeClr val="accent1"/>
                </a:solidFill>
              </a:rPr>
              <a:t>Délai porté à 90 jours francs si la CPAM engage des investigations</a:t>
            </a:r>
          </a:p>
          <a:p>
            <a:pPr marL="0" lvl="1" indent="0" algn="just">
              <a:lnSpc>
                <a:spcPct val="100000"/>
              </a:lnSpc>
              <a:spcBef>
                <a:spcPts val="0"/>
              </a:spcBef>
              <a:buNone/>
            </a:pPr>
            <a:endParaRPr lang="fr-FR" sz="1400" b="1" dirty="0">
              <a:solidFill>
                <a:schemeClr val="accent1"/>
              </a:solidFill>
            </a:endParaRPr>
          </a:p>
          <a:p>
            <a:pPr marL="0" lvl="1" indent="0" algn="just">
              <a:lnSpc>
                <a:spcPct val="100000"/>
              </a:lnSpc>
              <a:spcBef>
                <a:spcPts val="0"/>
              </a:spcBef>
              <a:buNone/>
            </a:pPr>
            <a:r>
              <a:rPr lang="fr-FR" sz="1200" dirty="0">
                <a:solidFill>
                  <a:schemeClr val="accent1"/>
                </a:solidFill>
              </a:rPr>
              <a:t>Si la CPAM choisit d’engager des investigations, sa décision de prendre en charge ou non le sinistre doit intervenir dans un délai de 90 jours francs à compter de la réception de la déclaration d’accident du travail et du certificat médical initial. </a:t>
            </a:r>
          </a:p>
          <a:p>
            <a:pPr marL="0" lvl="1" indent="0" algn="just">
              <a:lnSpc>
                <a:spcPct val="100000"/>
              </a:lnSpc>
              <a:spcBef>
                <a:spcPts val="0"/>
              </a:spcBef>
              <a:buNone/>
            </a:pPr>
            <a:endParaRPr lang="fr-FR" sz="1200" dirty="0">
              <a:solidFill>
                <a:schemeClr val="accent1"/>
              </a:solidFill>
            </a:endParaRPr>
          </a:p>
          <a:p>
            <a:pPr marL="0" lvl="1" indent="0" algn="just">
              <a:lnSpc>
                <a:spcPct val="100000"/>
              </a:lnSpc>
              <a:spcBef>
                <a:spcPts val="0"/>
              </a:spcBef>
              <a:buNone/>
            </a:pPr>
            <a:r>
              <a:rPr lang="fr-FR" sz="1200" dirty="0">
                <a:solidFill>
                  <a:schemeClr val="accent1"/>
                </a:solidFill>
              </a:rPr>
              <a:t>Pour mener ses investigations, la CPAM doit envoyer à l’employeur et à la victime un questionnaire portant sur les circonstances de l’accident dans un délai de 30 jours francs suivant la date de réception de l’accident et du certificat médical. A cette occasion, elle informe les parties de la date d’expiration du délai de 90 jours. </a:t>
            </a:r>
          </a:p>
          <a:p>
            <a:pPr marL="0" lvl="1" indent="0" algn="just">
              <a:lnSpc>
                <a:spcPct val="100000"/>
              </a:lnSpc>
              <a:spcBef>
                <a:spcPts val="0"/>
              </a:spcBef>
              <a:buNone/>
            </a:pPr>
            <a:endParaRPr lang="fr-FR" sz="1200" dirty="0">
              <a:solidFill>
                <a:schemeClr val="accent1"/>
              </a:solidFill>
            </a:endParaRPr>
          </a:p>
          <a:p>
            <a:pPr marL="0" lvl="1" indent="0" algn="just">
              <a:lnSpc>
                <a:spcPct val="100000"/>
              </a:lnSpc>
              <a:spcBef>
                <a:spcPts val="0"/>
              </a:spcBef>
              <a:buNone/>
            </a:pPr>
            <a:r>
              <a:rPr lang="fr-FR" sz="1200" dirty="0">
                <a:solidFill>
                  <a:schemeClr val="accent1"/>
                </a:solidFill>
              </a:rPr>
              <a:t>L’employeur et la victime ont alors un délai de 20 jours francs à compter de la date de réception du questionnaire pour retourner ce dernier à la CPAM, à défaut de quoi les réponses apportées ne seront pas prises en compte. </a:t>
            </a:r>
          </a:p>
          <a:p>
            <a:pPr marL="0" lvl="1" indent="0" algn="just">
              <a:lnSpc>
                <a:spcPct val="100000"/>
              </a:lnSpc>
              <a:spcBef>
                <a:spcPts val="0"/>
              </a:spcBef>
              <a:buNone/>
            </a:pPr>
            <a:endParaRPr lang="fr-FR" sz="1200" dirty="0">
              <a:solidFill>
                <a:srgbClr val="80676E"/>
              </a:solidFill>
            </a:endParaRPr>
          </a:p>
          <a:p>
            <a:pPr marL="285750" lvl="1" indent="-285750" algn="just">
              <a:lnSpc>
                <a:spcPct val="100000"/>
              </a:lnSpc>
              <a:spcBef>
                <a:spcPts val="0"/>
              </a:spcBef>
              <a:buFont typeface="Wingdings" panose="05000000000000000000" pitchFamily="2" charset="2"/>
              <a:buChar char="§"/>
            </a:pPr>
            <a:r>
              <a:rPr lang="fr-FR" sz="1400" b="1" dirty="0">
                <a:solidFill>
                  <a:schemeClr val="accent1"/>
                </a:solidFill>
              </a:rPr>
              <a:t>La consultation du dossier désormais possible en ligne</a:t>
            </a:r>
          </a:p>
          <a:p>
            <a:pPr marL="0" lvl="1" indent="0" algn="just">
              <a:lnSpc>
                <a:spcPct val="100000"/>
              </a:lnSpc>
              <a:spcBef>
                <a:spcPts val="0"/>
              </a:spcBef>
              <a:buNone/>
            </a:pPr>
            <a:endParaRPr lang="fr-FR" sz="1400" b="1" dirty="0">
              <a:solidFill>
                <a:schemeClr val="accent1"/>
              </a:solidFill>
            </a:endParaRPr>
          </a:p>
          <a:p>
            <a:pPr marL="0" lvl="1" indent="0" algn="just">
              <a:lnSpc>
                <a:spcPct val="100000"/>
              </a:lnSpc>
              <a:spcBef>
                <a:spcPts val="0"/>
              </a:spcBef>
              <a:buNone/>
            </a:pPr>
            <a:r>
              <a:rPr lang="fr-FR" sz="1200" dirty="0">
                <a:solidFill>
                  <a:srgbClr val="80676E"/>
                </a:solidFill>
              </a:rPr>
              <a:t>A l’issue des investigations, et au plus tard </a:t>
            </a:r>
            <a:r>
              <a:rPr lang="fr-FR" sz="1200" dirty="0">
                <a:solidFill>
                  <a:schemeClr val="accent1"/>
                </a:solidFill>
              </a:rPr>
              <a:t>70 jours francs </a:t>
            </a:r>
            <a:r>
              <a:rPr lang="fr-FR" sz="1200" dirty="0">
                <a:solidFill>
                  <a:srgbClr val="80676E"/>
                </a:solidFill>
              </a:rPr>
              <a:t>à </a:t>
            </a:r>
            <a:r>
              <a:rPr lang="fr-FR" sz="1200" dirty="0">
                <a:solidFill>
                  <a:schemeClr val="accent1"/>
                </a:solidFill>
              </a:rPr>
              <a:t>compter de la date à laquelle elle dispose de la déclaration d’accident et du certificat médical initial, la CPAM met le dossier à la disposition de l’employeur et de la victime et s’assure de la mise en ligne de ce dossier. </a:t>
            </a:r>
          </a:p>
          <a:p>
            <a:pPr marL="0" lvl="1" indent="0" algn="just">
              <a:lnSpc>
                <a:spcPct val="100000"/>
              </a:lnSpc>
              <a:spcBef>
                <a:spcPts val="0"/>
              </a:spcBef>
              <a:buNone/>
            </a:pPr>
            <a:endParaRPr lang="fr-FR" sz="1200" dirty="0">
              <a:solidFill>
                <a:srgbClr val="80676E"/>
              </a:solidFill>
            </a:endParaRPr>
          </a:p>
          <a:p>
            <a:pPr marL="0" lvl="1" indent="0" algn="just">
              <a:lnSpc>
                <a:spcPct val="100000"/>
              </a:lnSpc>
              <a:spcBef>
                <a:spcPts val="0"/>
              </a:spcBef>
              <a:buNone/>
            </a:pPr>
            <a:endParaRPr lang="fr-FR" sz="1200" dirty="0">
              <a:solidFill>
                <a:srgbClr val="80676E"/>
              </a:solidFill>
            </a:endParaRPr>
          </a:p>
        </p:txBody>
      </p:sp>
      <p:sp>
        <p:nvSpPr>
          <p:cNvPr id="9" name="Espace réservé du contenu 3">
            <a:extLst>
              <a:ext uri="{FF2B5EF4-FFF2-40B4-BE49-F238E27FC236}">
                <a16:creationId xmlns:a16="http://schemas.microsoft.com/office/drawing/2014/main" xmlns="" id="{6229438F-A42A-9746-B93F-ECEA0DD34457}"/>
              </a:ext>
            </a:extLst>
          </p:cNvPr>
          <p:cNvSpPr txBox="1">
            <a:spLocks/>
          </p:cNvSpPr>
          <p:nvPr/>
        </p:nvSpPr>
        <p:spPr>
          <a:xfrm>
            <a:off x="261814" y="6386447"/>
            <a:ext cx="4587076" cy="1014478"/>
          </a:xfrm>
          <a:prstGeom prst="rect">
            <a:avLst/>
          </a:prstGeom>
        </p:spPr>
        <p:txBody>
          <a:bodyPr vert="horz" lIns="91440" tIns="45720" rIns="91440" bIns="45720" rtlCol="0">
            <a:noAutofit/>
          </a:bodyPr>
          <a:lstStyle>
            <a:lvl1pPr marL="0" indent="0" algn="l" defTabSz="791962" rtl="0" eaLnBrk="1" latinLnBrk="0" hangingPunct="1">
              <a:lnSpc>
                <a:spcPct val="100000"/>
              </a:lnSpc>
              <a:spcBef>
                <a:spcPts val="0"/>
              </a:spcBef>
              <a:buFont typeface="Arial" panose="020B0604020202020204" pitchFamily="34" charset="0"/>
              <a:buNone/>
              <a:defRPr sz="1200" kern="1200">
                <a:solidFill>
                  <a:schemeClr val="accent1"/>
                </a:solidFill>
                <a:latin typeface="+mn-lt"/>
                <a:ea typeface="+mn-ea"/>
                <a:cs typeface="+mn-cs"/>
              </a:defRPr>
            </a:lvl1pPr>
            <a:lvl2pPr marL="593971" indent="-197990" algn="l" defTabSz="791962" rtl="0" eaLnBrk="1" latinLnBrk="0" hangingPunct="1">
              <a:lnSpc>
                <a:spcPct val="90000"/>
              </a:lnSpc>
              <a:spcBef>
                <a:spcPts val="433"/>
              </a:spcBef>
              <a:buFont typeface="Arial" panose="020B0604020202020204" pitchFamily="34" charset="0"/>
              <a:buChar char="•"/>
              <a:defRPr sz="2079" kern="1200">
                <a:solidFill>
                  <a:schemeClr val="tx1"/>
                </a:solidFill>
                <a:latin typeface="+mn-lt"/>
                <a:ea typeface="+mn-ea"/>
                <a:cs typeface="+mn-cs"/>
              </a:defRPr>
            </a:lvl2pPr>
            <a:lvl3pPr marL="989952" indent="-197990" algn="l" defTabSz="791962" rtl="0" eaLnBrk="1" latinLnBrk="0" hangingPunct="1">
              <a:lnSpc>
                <a:spcPct val="90000"/>
              </a:lnSpc>
              <a:spcBef>
                <a:spcPts val="433"/>
              </a:spcBef>
              <a:buFont typeface="Arial" panose="020B0604020202020204" pitchFamily="34" charset="0"/>
              <a:buChar char="•"/>
              <a:defRPr sz="1732" kern="1200">
                <a:solidFill>
                  <a:schemeClr val="tx1"/>
                </a:solidFill>
                <a:latin typeface="+mn-lt"/>
                <a:ea typeface="+mn-ea"/>
                <a:cs typeface="+mn-cs"/>
              </a:defRPr>
            </a:lvl3pPr>
            <a:lvl4pPr marL="1385933"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4pPr>
            <a:lvl5pPr marL="1781914"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5pPr>
            <a:lvl6pPr marL="2177895"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6pPr>
            <a:lvl7pPr marL="2573876"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7pPr>
            <a:lvl8pPr marL="2969857"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8pPr>
            <a:lvl9pPr marL="3365838"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9pPr>
          </a:lstStyle>
          <a:p>
            <a:endParaRPr lang="fr-FR" dirty="0">
              <a:solidFill>
                <a:srgbClr val="80676E"/>
              </a:solidFill>
            </a:endParaRPr>
          </a:p>
        </p:txBody>
      </p:sp>
      <p:sp>
        <p:nvSpPr>
          <p:cNvPr id="11" name="Espace réservé du contenu 3">
            <a:extLst>
              <a:ext uri="{FF2B5EF4-FFF2-40B4-BE49-F238E27FC236}">
                <a16:creationId xmlns:a16="http://schemas.microsoft.com/office/drawing/2014/main" xmlns="" id="{6229438F-A42A-9746-B93F-ECEA0DD34457}"/>
              </a:ext>
            </a:extLst>
          </p:cNvPr>
          <p:cNvSpPr>
            <a:spLocks noGrp="1"/>
          </p:cNvSpPr>
          <p:nvPr>
            <p:ph idx="11"/>
          </p:nvPr>
        </p:nvSpPr>
        <p:spPr>
          <a:xfrm>
            <a:off x="4370118" y="2631791"/>
            <a:ext cx="3368162" cy="1669005"/>
          </a:xfrm>
        </p:spPr>
        <p:txBody>
          <a:bodyPr/>
          <a:lstStyle/>
          <a:p>
            <a:pPr marL="285750" lvl="1" indent="-285750" algn="just">
              <a:lnSpc>
                <a:spcPct val="100000"/>
              </a:lnSpc>
              <a:spcBef>
                <a:spcPts val="0"/>
              </a:spcBef>
              <a:buFont typeface="Wingdings" panose="05000000000000000000" pitchFamily="2" charset="2"/>
              <a:buChar char="§"/>
            </a:pPr>
            <a:r>
              <a:rPr lang="fr-FR" sz="1400" b="1" dirty="0">
                <a:solidFill>
                  <a:schemeClr val="accent1"/>
                </a:solidFill>
              </a:rPr>
              <a:t>Rechute </a:t>
            </a:r>
          </a:p>
          <a:p>
            <a:pPr marL="0" lvl="1" indent="0" algn="just">
              <a:lnSpc>
                <a:spcPct val="100000"/>
              </a:lnSpc>
              <a:spcBef>
                <a:spcPts val="0"/>
              </a:spcBef>
              <a:buNone/>
            </a:pPr>
            <a:endParaRPr lang="fr-FR" sz="1400" b="1" dirty="0">
              <a:solidFill>
                <a:schemeClr val="accent1"/>
              </a:solidFill>
            </a:endParaRPr>
          </a:p>
          <a:p>
            <a:pPr marL="0" lvl="1" indent="0" algn="just" defTabSz="457200">
              <a:lnSpc>
                <a:spcPct val="100000"/>
              </a:lnSpc>
              <a:spcBef>
                <a:spcPts val="0"/>
              </a:spcBef>
              <a:buNone/>
            </a:pPr>
            <a:r>
              <a:rPr lang="fr-FR" sz="1200" dirty="0">
                <a:solidFill>
                  <a:schemeClr val="accent1"/>
                </a:solidFill>
              </a:rPr>
              <a:t>En cas de rechute ou de nouvelle lésion , la CPAM dispose de 60 jours francs pour se prononcer, à compter de la date de réception du certificat médical ou de la reconnaissance du caractère professionnel de l’accident initial si celui-ci n’a pas été reconnu à cette date. </a:t>
            </a:r>
          </a:p>
          <a:p>
            <a:pPr marL="0" lvl="1" indent="0" algn="just">
              <a:lnSpc>
                <a:spcPct val="100000"/>
              </a:lnSpc>
              <a:spcBef>
                <a:spcPts val="0"/>
              </a:spcBef>
              <a:buNone/>
            </a:pPr>
            <a:endParaRPr lang="fr-FR" sz="1200" dirty="0">
              <a:solidFill>
                <a:srgbClr val="80676E"/>
              </a:solidFill>
            </a:endParaRPr>
          </a:p>
        </p:txBody>
      </p:sp>
      <p:sp>
        <p:nvSpPr>
          <p:cNvPr id="5" name="Espace réservé du contenu 3">
            <a:extLst>
              <a:ext uri="{FF2B5EF4-FFF2-40B4-BE49-F238E27FC236}">
                <a16:creationId xmlns:a16="http://schemas.microsoft.com/office/drawing/2014/main" xmlns="" id="{6229438F-A42A-9746-B93F-ECEA0DD34457}"/>
              </a:ext>
            </a:extLst>
          </p:cNvPr>
          <p:cNvSpPr>
            <a:spLocks noGrp="1"/>
          </p:cNvSpPr>
          <p:nvPr>
            <p:ph idx="11"/>
          </p:nvPr>
        </p:nvSpPr>
        <p:spPr>
          <a:xfrm>
            <a:off x="4370118" y="1019022"/>
            <a:ext cx="3368161" cy="1092529"/>
          </a:xfrm>
        </p:spPr>
        <p:txBody>
          <a:bodyPr/>
          <a:lstStyle/>
          <a:p>
            <a:pPr marL="285750" lvl="1" indent="-285750" algn="just">
              <a:lnSpc>
                <a:spcPct val="100000"/>
              </a:lnSpc>
              <a:spcBef>
                <a:spcPts val="0"/>
              </a:spcBef>
              <a:buFont typeface="Wingdings" panose="05000000000000000000" pitchFamily="2" charset="2"/>
              <a:buChar char="§"/>
            </a:pPr>
            <a:r>
              <a:rPr lang="fr-FR" sz="1400" b="1" dirty="0">
                <a:solidFill>
                  <a:schemeClr val="accent1"/>
                </a:solidFill>
              </a:rPr>
              <a:t>Notification de la décision </a:t>
            </a:r>
          </a:p>
          <a:p>
            <a:pPr marL="0" lvl="1" indent="0" algn="just">
              <a:lnSpc>
                <a:spcPct val="100000"/>
              </a:lnSpc>
              <a:spcBef>
                <a:spcPts val="0"/>
              </a:spcBef>
              <a:buNone/>
            </a:pPr>
            <a:endParaRPr lang="fr-FR" sz="1400" b="1" dirty="0">
              <a:solidFill>
                <a:schemeClr val="accent1"/>
              </a:solidFill>
            </a:endParaRPr>
          </a:p>
          <a:p>
            <a:pPr marL="0" lvl="1" indent="0" algn="just" defTabSz="457200">
              <a:lnSpc>
                <a:spcPct val="100000"/>
              </a:lnSpc>
              <a:spcBef>
                <a:spcPts val="0"/>
              </a:spcBef>
              <a:buNone/>
            </a:pPr>
            <a:r>
              <a:rPr lang="fr-FR" sz="1200" dirty="0">
                <a:solidFill>
                  <a:schemeClr val="accent1"/>
                </a:solidFill>
              </a:rPr>
              <a:t>L’absence de notification dans les 30 jours francs (ou 90 jours francs en cas d’investigations) à compter de la réception de la déclaration d’accident et du certificat médical initial vaudra toujours reconnaissance du caractère professionnel de l’accident.</a:t>
            </a:r>
          </a:p>
          <a:p>
            <a:pPr marL="0" lvl="1" indent="0" algn="just">
              <a:lnSpc>
                <a:spcPct val="100000"/>
              </a:lnSpc>
              <a:spcBef>
                <a:spcPts val="0"/>
              </a:spcBef>
              <a:buNone/>
            </a:pPr>
            <a:endParaRPr lang="fr-FR" sz="1200" dirty="0">
              <a:solidFill>
                <a:srgbClr val="80676E"/>
              </a:solidFill>
            </a:endParaRPr>
          </a:p>
        </p:txBody>
      </p:sp>
      <p:sp>
        <p:nvSpPr>
          <p:cNvPr id="2" name="Rectangle 1"/>
          <p:cNvSpPr/>
          <p:nvPr/>
        </p:nvSpPr>
        <p:spPr>
          <a:xfrm>
            <a:off x="125990" y="2845327"/>
            <a:ext cx="4088144" cy="1015663"/>
          </a:xfrm>
          <a:prstGeom prst="rect">
            <a:avLst/>
          </a:prstGeom>
        </p:spPr>
        <p:txBody>
          <a:bodyPr wrap="square">
            <a:spAutoFit/>
          </a:bodyPr>
          <a:lstStyle/>
          <a:p>
            <a:pPr algn="just"/>
            <a:r>
              <a:rPr lang="fr-FR" sz="1200" dirty="0">
                <a:solidFill>
                  <a:schemeClr val="accent1"/>
                </a:solidFill>
              </a:rPr>
              <a:t>Dans la pratique, la CPAM disposera ainsi d’un délai de 20 jours francs à compter de l’expiration du délai de réserves motivées laissé </a:t>
            </a:r>
            <a:r>
              <a:rPr lang="fr-FR" sz="1200" dirty="0">
                <a:solidFill>
                  <a:srgbClr val="80676E"/>
                </a:solidFill>
              </a:rPr>
              <a:t>à l’employeur pour prononcer une décision de prise en charge d’emblée, en cas de silence de l’employeur ou de réserves qualifiées de non motivées. </a:t>
            </a:r>
          </a:p>
        </p:txBody>
      </p:sp>
      <p:sp>
        <p:nvSpPr>
          <p:cNvPr id="7" name="Espace réservé du contenu 4">
            <a:extLst>
              <a:ext uri="{FF2B5EF4-FFF2-40B4-BE49-F238E27FC236}">
                <a16:creationId xmlns:a16="http://schemas.microsoft.com/office/drawing/2014/main" xmlns="" id="{E9E03AF6-1C3A-9045-A264-93E5BD0EDDC6}"/>
              </a:ext>
            </a:extLst>
          </p:cNvPr>
          <p:cNvSpPr>
            <a:spLocks noGrp="1"/>
          </p:cNvSpPr>
          <p:nvPr>
            <p:ph idx="12"/>
          </p:nvPr>
        </p:nvSpPr>
        <p:spPr>
          <a:xfrm>
            <a:off x="163774" y="135978"/>
            <a:ext cx="3237111" cy="557152"/>
          </a:xfrm>
        </p:spPr>
        <p:txBody>
          <a:bodyPr/>
          <a:lstStyle/>
          <a:p>
            <a:r>
              <a:rPr lang="fr-FR" dirty="0"/>
              <a:t>2. L’instruction de l’accident du travail</a:t>
            </a:r>
          </a:p>
        </p:txBody>
      </p:sp>
      <p:sp>
        <p:nvSpPr>
          <p:cNvPr id="8" name="Espace réservé du contenu 2">
            <a:extLst>
              <a:ext uri="{FF2B5EF4-FFF2-40B4-BE49-F238E27FC236}">
                <a16:creationId xmlns:a16="http://schemas.microsoft.com/office/drawing/2014/main" xmlns="" id="{4452864D-FE57-2042-B147-E0EB9576C831}"/>
              </a:ext>
            </a:extLst>
          </p:cNvPr>
          <p:cNvSpPr>
            <a:spLocks noGrp="1"/>
          </p:cNvSpPr>
          <p:nvPr>
            <p:ph idx="10"/>
          </p:nvPr>
        </p:nvSpPr>
        <p:spPr>
          <a:xfrm>
            <a:off x="102792" y="664226"/>
            <a:ext cx="4088144" cy="2170329"/>
          </a:xfrm>
        </p:spPr>
        <p:txBody>
          <a:bodyPr/>
          <a:lstStyle/>
          <a:p>
            <a:pPr marL="285750" indent="-285750" algn="just">
              <a:buFont typeface="Wingdings" panose="05000000000000000000" pitchFamily="2" charset="2"/>
              <a:buChar char="§"/>
            </a:pPr>
            <a:r>
              <a:rPr lang="fr-FR" sz="1400" b="1" dirty="0"/>
              <a:t>Un délai d’instruction initial de 30 </a:t>
            </a:r>
            <a:r>
              <a:rPr lang="fr-FR" sz="1400" b="1" dirty="0" smtClean="0"/>
              <a:t>jours francs</a:t>
            </a:r>
            <a:endParaRPr lang="fr-FR" sz="1400" b="1" dirty="0"/>
          </a:p>
          <a:p>
            <a:pPr algn="just"/>
            <a:endParaRPr lang="fr-FR" dirty="0"/>
          </a:p>
          <a:p>
            <a:pPr algn="just"/>
            <a:r>
              <a:rPr lang="fr-FR" dirty="0"/>
              <a:t>La CPAM dispose désormais d’un délai </a:t>
            </a:r>
            <a:r>
              <a:rPr lang="fr-FR" dirty="0"/>
              <a:t>de 30 jours francs </a:t>
            </a:r>
            <a:r>
              <a:rPr lang="fr-FR" dirty="0"/>
              <a:t>à </a:t>
            </a:r>
            <a:r>
              <a:rPr lang="fr-FR" dirty="0"/>
              <a:t>compter de la réception de la déclaration d’accident et du certificat médical initial pour, soit statuer sur le caractère professionnel de l’accident, soit engager des investigations. La CPAM engagera obligatoirement ces investigations notamment en cas d’accident mortel, d’accident dont la déclaration a été établie par la victime, d’accident ayant fait l’objet de réserves motivées émises par l’employeur ou comportant un trouble psycho-social. </a:t>
            </a:r>
          </a:p>
          <a:p>
            <a:pPr algn="just"/>
            <a:endParaRPr lang="fr-FR" dirty="0"/>
          </a:p>
        </p:txBody>
      </p:sp>
      <p:sp>
        <p:nvSpPr>
          <p:cNvPr id="3" name="ZoneTexte 2"/>
          <p:cNvSpPr txBox="1"/>
          <p:nvPr/>
        </p:nvSpPr>
        <p:spPr>
          <a:xfrm>
            <a:off x="4370120" y="152400"/>
            <a:ext cx="3368160" cy="830997"/>
          </a:xfrm>
          <a:prstGeom prst="rect">
            <a:avLst/>
          </a:prstGeom>
          <a:noFill/>
        </p:spPr>
        <p:txBody>
          <a:bodyPr wrap="square" rtlCol="0">
            <a:spAutoFit/>
          </a:bodyPr>
          <a:lstStyle/>
          <a:p>
            <a:pPr marL="0" lvl="1" indent="0" algn="just">
              <a:lnSpc>
                <a:spcPct val="100000"/>
              </a:lnSpc>
              <a:spcBef>
                <a:spcPts val="0"/>
              </a:spcBef>
              <a:buNone/>
            </a:pPr>
            <a:r>
              <a:rPr lang="fr-FR" sz="1200" dirty="0">
                <a:solidFill>
                  <a:schemeClr val="accent1"/>
                </a:solidFill>
              </a:rPr>
              <a:t>Elle informe alors l’employeur et le salarié des dates d’ouverture et de clôture de la période au cours de laquelle ils peuvent consulter le dossier et formuler des observations. </a:t>
            </a:r>
          </a:p>
        </p:txBody>
      </p:sp>
    </p:spTree>
    <p:extLst>
      <p:ext uri="{BB962C8B-B14F-4D97-AF65-F5344CB8AC3E}">
        <p14:creationId xmlns:p14="http://schemas.microsoft.com/office/powerpoint/2010/main" val="4119715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4">
            <a:extLst>
              <a:ext uri="{FF2B5EF4-FFF2-40B4-BE49-F238E27FC236}">
                <a16:creationId xmlns:a16="http://schemas.microsoft.com/office/drawing/2014/main" xmlns="" id="{E9E03AF6-1C3A-9045-A264-93E5BD0EDDC6}"/>
              </a:ext>
            </a:extLst>
          </p:cNvPr>
          <p:cNvSpPr>
            <a:spLocks noGrp="1"/>
          </p:cNvSpPr>
          <p:nvPr>
            <p:ph idx="12"/>
          </p:nvPr>
        </p:nvSpPr>
        <p:spPr>
          <a:xfrm>
            <a:off x="206869" y="1156231"/>
            <a:ext cx="3218720" cy="501281"/>
          </a:xfrm>
        </p:spPr>
        <p:txBody>
          <a:bodyPr/>
          <a:lstStyle/>
          <a:p>
            <a:pPr algn="l"/>
            <a:r>
              <a:rPr lang="fr-FR" cap="all" spc="300" dirty="0">
                <a:solidFill>
                  <a:schemeClr val="accent2"/>
                </a:solidFill>
              </a:rPr>
              <a:t>3. La déclaration d’une maladie professionnelle</a:t>
            </a:r>
          </a:p>
        </p:txBody>
      </p:sp>
      <p:sp>
        <p:nvSpPr>
          <p:cNvPr id="11" name="Espace réservé du contenu 3">
            <a:extLst>
              <a:ext uri="{FF2B5EF4-FFF2-40B4-BE49-F238E27FC236}">
                <a16:creationId xmlns:a16="http://schemas.microsoft.com/office/drawing/2014/main" xmlns="" id="{6229438F-A42A-9746-B93F-ECEA0DD34457}"/>
              </a:ext>
            </a:extLst>
          </p:cNvPr>
          <p:cNvSpPr>
            <a:spLocks noGrp="1"/>
          </p:cNvSpPr>
          <p:nvPr>
            <p:ph idx="4294967295"/>
          </p:nvPr>
        </p:nvSpPr>
        <p:spPr>
          <a:xfrm>
            <a:off x="206869" y="1769423"/>
            <a:ext cx="3011346" cy="2814452"/>
          </a:xfrm>
          <a:prstGeom prst="rect">
            <a:avLst/>
          </a:prstGeom>
        </p:spPr>
        <p:txBody>
          <a:bodyPr>
            <a:normAutofit fontScale="92500" lnSpcReduction="10000"/>
          </a:bodyPr>
          <a:lstStyle/>
          <a:p>
            <a:pPr marL="285750" lvl="1" indent="-285750" algn="just">
              <a:lnSpc>
                <a:spcPct val="100000"/>
              </a:lnSpc>
              <a:spcBef>
                <a:spcPts val="0"/>
              </a:spcBef>
              <a:buFont typeface="Wingdings" panose="05000000000000000000" pitchFamily="2" charset="2"/>
              <a:buChar char="§"/>
            </a:pPr>
            <a:r>
              <a:rPr lang="fr-FR" sz="1500" b="1" dirty="0">
                <a:solidFill>
                  <a:schemeClr val="accent1"/>
                </a:solidFill>
              </a:rPr>
              <a:t>Rappel des principales règles à respecter lors d’une déclaration de maladie professionnelle </a:t>
            </a:r>
          </a:p>
          <a:p>
            <a:pPr marL="285750" lvl="1" indent="-285750" algn="just">
              <a:lnSpc>
                <a:spcPct val="100000"/>
              </a:lnSpc>
              <a:spcBef>
                <a:spcPts val="0"/>
              </a:spcBef>
              <a:buFont typeface="Wingdings" panose="05000000000000000000" pitchFamily="2" charset="2"/>
              <a:buChar char="§"/>
            </a:pPr>
            <a:endParaRPr lang="fr-FR" sz="1300" b="1" dirty="0">
              <a:solidFill>
                <a:schemeClr val="accent1"/>
              </a:solidFill>
            </a:endParaRPr>
          </a:p>
          <a:p>
            <a:pPr marL="0" lvl="1" indent="0" algn="just">
              <a:lnSpc>
                <a:spcPct val="100000"/>
              </a:lnSpc>
              <a:spcBef>
                <a:spcPts val="0"/>
              </a:spcBef>
              <a:buNone/>
            </a:pPr>
            <a:r>
              <a:rPr lang="fr-FR" sz="1300" dirty="0">
                <a:solidFill>
                  <a:schemeClr val="accent1"/>
                </a:solidFill>
              </a:rPr>
              <a:t>Le salarié doit effectuer sa déclaration de maladie professionnelle à la CPAM dans les 15 jours suivant la cessation du travail accompagnée d’un certificat médical faisant état de la maladie et du lien possible de celle-ci avec son activité professionnelle. </a:t>
            </a:r>
            <a:endParaRPr lang="fr-FR" sz="1300" dirty="0" smtClean="0">
              <a:solidFill>
                <a:schemeClr val="accent1"/>
              </a:solidFill>
            </a:endParaRPr>
          </a:p>
          <a:p>
            <a:pPr marL="0" lvl="1" indent="0" algn="just">
              <a:lnSpc>
                <a:spcPct val="100000"/>
              </a:lnSpc>
              <a:spcBef>
                <a:spcPts val="0"/>
              </a:spcBef>
              <a:buNone/>
            </a:pPr>
            <a:endParaRPr lang="fr-FR" sz="1300" dirty="0">
              <a:solidFill>
                <a:schemeClr val="accent1"/>
              </a:solidFill>
            </a:endParaRPr>
          </a:p>
          <a:p>
            <a:pPr marL="0" lvl="1" indent="0" algn="just">
              <a:lnSpc>
                <a:spcPct val="100000"/>
              </a:lnSpc>
              <a:spcBef>
                <a:spcPts val="0"/>
              </a:spcBef>
              <a:buNone/>
            </a:pPr>
            <a:r>
              <a:rPr lang="fr-FR" sz="1300" dirty="0">
                <a:solidFill>
                  <a:schemeClr val="accent1"/>
                </a:solidFill>
              </a:rPr>
              <a:t>A l’instar de la procédure de déclaration applicable en cas d’accident du travail, l’utilisation de la lettre recommandée n’est plus obligatoire.</a:t>
            </a:r>
          </a:p>
        </p:txBody>
      </p:sp>
      <p:sp>
        <p:nvSpPr>
          <p:cNvPr id="12" name="Espace réservé du contenu 4">
            <a:extLst>
              <a:ext uri="{FF2B5EF4-FFF2-40B4-BE49-F238E27FC236}">
                <a16:creationId xmlns:a16="http://schemas.microsoft.com/office/drawing/2014/main" xmlns="" id="{E9E03AF6-1C3A-9045-A264-93E5BD0EDDC6}"/>
              </a:ext>
            </a:extLst>
          </p:cNvPr>
          <p:cNvSpPr>
            <a:spLocks noGrp="1"/>
          </p:cNvSpPr>
          <p:nvPr>
            <p:ph idx="12"/>
          </p:nvPr>
        </p:nvSpPr>
        <p:spPr>
          <a:xfrm>
            <a:off x="3425588" y="4910668"/>
            <a:ext cx="4183391" cy="501281"/>
          </a:xfrm>
        </p:spPr>
        <p:txBody>
          <a:bodyPr/>
          <a:lstStyle/>
          <a:p>
            <a:pPr algn="l"/>
            <a:r>
              <a:rPr lang="fr-FR" cap="all" spc="300" dirty="0">
                <a:solidFill>
                  <a:schemeClr val="accent2"/>
                </a:solidFill>
              </a:rPr>
              <a:t>4. L’instruction d’une maladie professionnelle</a:t>
            </a:r>
          </a:p>
        </p:txBody>
      </p:sp>
      <p:sp>
        <p:nvSpPr>
          <p:cNvPr id="13" name="Espace réservé du contenu 3">
            <a:extLst>
              <a:ext uri="{FF2B5EF4-FFF2-40B4-BE49-F238E27FC236}">
                <a16:creationId xmlns:a16="http://schemas.microsoft.com/office/drawing/2014/main" xmlns="" id="{6229438F-A42A-9746-B93F-ECEA0DD34457}"/>
              </a:ext>
            </a:extLst>
          </p:cNvPr>
          <p:cNvSpPr>
            <a:spLocks noGrp="1"/>
          </p:cNvSpPr>
          <p:nvPr>
            <p:ph idx="4294967295"/>
          </p:nvPr>
        </p:nvSpPr>
        <p:spPr>
          <a:xfrm>
            <a:off x="3425589" y="5606442"/>
            <a:ext cx="4079616" cy="2898435"/>
          </a:xfrm>
          <a:prstGeom prst="rect">
            <a:avLst/>
          </a:prstGeom>
        </p:spPr>
        <p:txBody>
          <a:bodyPr>
            <a:normAutofit lnSpcReduction="10000"/>
          </a:bodyPr>
          <a:lstStyle/>
          <a:p>
            <a:pPr marL="285750" lvl="1" indent="-285750" algn="just">
              <a:lnSpc>
                <a:spcPct val="100000"/>
              </a:lnSpc>
              <a:spcBef>
                <a:spcPts val="0"/>
              </a:spcBef>
              <a:buFont typeface="Wingdings" panose="05000000000000000000" pitchFamily="2" charset="2"/>
              <a:buChar char="§"/>
            </a:pPr>
            <a:r>
              <a:rPr lang="fr-FR" sz="1400" b="1" dirty="0">
                <a:solidFill>
                  <a:schemeClr val="accent1"/>
                </a:solidFill>
              </a:rPr>
              <a:t>Délai d’instruction fixé à 120 jours francs en l’absence de saisine du CRRMP</a:t>
            </a:r>
          </a:p>
          <a:p>
            <a:pPr marL="0" lvl="1" indent="0" algn="just">
              <a:lnSpc>
                <a:spcPct val="100000"/>
              </a:lnSpc>
              <a:spcBef>
                <a:spcPts val="0"/>
              </a:spcBef>
              <a:buNone/>
            </a:pPr>
            <a:endParaRPr lang="fr-FR" sz="1200" dirty="0">
              <a:solidFill>
                <a:schemeClr val="accent1"/>
              </a:solidFill>
            </a:endParaRPr>
          </a:p>
          <a:p>
            <a:pPr marL="0" lvl="1" indent="0" algn="just">
              <a:lnSpc>
                <a:spcPct val="100000"/>
              </a:lnSpc>
              <a:spcBef>
                <a:spcPts val="0"/>
              </a:spcBef>
              <a:buNone/>
            </a:pPr>
            <a:r>
              <a:rPr lang="fr-FR" sz="1200" dirty="0">
                <a:solidFill>
                  <a:schemeClr val="accent1"/>
                </a:solidFill>
              </a:rPr>
              <a:t>La caisse dispose désormais d’un délai de 120 jours francs pour statuer sur le caractère professionnel de la maladie ou pour saisir le Comité régional de reconnaissance des maladies professionnelles (CRRMP), ce délai courant à compter de la réception de la déclaration intégrant le certificat médical initial et le résultat des examens médicaux complémentaires exigés, les cas échéant, par les tableaux de maladies professionnelles. </a:t>
            </a:r>
          </a:p>
          <a:p>
            <a:pPr marL="0" lvl="1" indent="0" algn="just">
              <a:lnSpc>
                <a:spcPct val="100000"/>
              </a:lnSpc>
              <a:spcBef>
                <a:spcPts val="0"/>
              </a:spcBef>
              <a:buNone/>
            </a:pPr>
            <a:endParaRPr lang="fr-FR" sz="1200" dirty="0">
              <a:solidFill>
                <a:schemeClr val="accent1"/>
              </a:solidFill>
            </a:endParaRPr>
          </a:p>
          <a:p>
            <a:pPr marL="0" lvl="1" indent="0" algn="just">
              <a:lnSpc>
                <a:spcPct val="100000"/>
              </a:lnSpc>
              <a:spcBef>
                <a:spcPts val="0"/>
              </a:spcBef>
              <a:buNone/>
            </a:pPr>
            <a:r>
              <a:rPr lang="fr-FR" sz="1200" dirty="0">
                <a:solidFill>
                  <a:schemeClr val="accent1"/>
                </a:solidFill>
              </a:rPr>
              <a:t>Durant cette période, la caisse engage des investigations et envoie un questionnaire à l’employeur et à la victime, à charge pour eux de retourner celui-ci dans les 30 jours francs suivant sa réception. Concomitamment, la caisse informe ces derniers de la date d’expiration du délai d’instruction. </a:t>
            </a:r>
          </a:p>
          <a:p>
            <a:pPr marL="0" lvl="1" indent="0" algn="just">
              <a:lnSpc>
                <a:spcPct val="100000"/>
              </a:lnSpc>
              <a:spcBef>
                <a:spcPts val="0"/>
              </a:spcBef>
              <a:buNone/>
            </a:pPr>
            <a:endParaRPr lang="fr-FR" sz="1200" dirty="0">
              <a:solidFill>
                <a:srgbClr val="80676E"/>
              </a:solidFill>
            </a:endParaRPr>
          </a:p>
          <a:p>
            <a:pPr marL="0" lvl="1" indent="0" algn="just">
              <a:lnSpc>
                <a:spcPct val="100000"/>
              </a:lnSpc>
              <a:spcBef>
                <a:spcPts val="0"/>
              </a:spcBef>
              <a:buNone/>
            </a:pPr>
            <a:endParaRPr lang="fr-FR" sz="1200" dirty="0">
              <a:solidFill>
                <a:srgbClr val="80676E"/>
              </a:solidFill>
            </a:endParaRPr>
          </a:p>
          <a:p>
            <a:pPr marL="0" lvl="1" indent="0" algn="just">
              <a:lnSpc>
                <a:spcPct val="100000"/>
              </a:lnSpc>
              <a:spcBef>
                <a:spcPts val="0"/>
              </a:spcBef>
              <a:buNone/>
            </a:pPr>
            <a:endParaRPr lang="fr-FR" sz="1200" dirty="0">
              <a:solidFill>
                <a:srgbClr val="80676E"/>
              </a:solidFill>
            </a:endParaRPr>
          </a:p>
          <a:p>
            <a:pPr marL="0" lvl="1" indent="0" algn="just">
              <a:lnSpc>
                <a:spcPct val="100000"/>
              </a:lnSpc>
              <a:spcBef>
                <a:spcPts val="0"/>
              </a:spcBef>
              <a:buNone/>
            </a:pPr>
            <a:endParaRPr lang="fr-FR" sz="1200" dirty="0">
              <a:solidFill>
                <a:srgbClr val="80676E"/>
              </a:solidFill>
            </a:endParaRPr>
          </a:p>
          <a:p>
            <a:pPr marL="0" lvl="1" indent="0" algn="just">
              <a:lnSpc>
                <a:spcPct val="100000"/>
              </a:lnSpc>
              <a:spcBef>
                <a:spcPts val="0"/>
              </a:spcBef>
              <a:buNone/>
            </a:pPr>
            <a:endParaRPr lang="fr-FR" sz="1200" dirty="0">
              <a:solidFill>
                <a:srgbClr val="80676E"/>
              </a:solidFill>
            </a:endParaRPr>
          </a:p>
        </p:txBody>
      </p:sp>
      <p:sp>
        <p:nvSpPr>
          <p:cNvPr id="7" name="Espace réservé du contenu 3">
            <a:extLst>
              <a:ext uri="{FF2B5EF4-FFF2-40B4-BE49-F238E27FC236}">
                <a16:creationId xmlns:a16="http://schemas.microsoft.com/office/drawing/2014/main" xmlns="" id="{6229438F-A42A-9746-B93F-ECEA0DD34457}"/>
              </a:ext>
            </a:extLst>
          </p:cNvPr>
          <p:cNvSpPr>
            <a:spLocks noGrp="1"/>
          </p:cNvSpPr>
          <p:nvPr>
            <p:ph idx="4294967295"/>
          </p:nvPr>
        </p:nvSpPr>
        <p:spPr>
          <a:xfrm>
            <a:off x="3425588" y="2023761"/>
            <a:ext cx="4079617" cy="2745161"/>
          </a:xfrm>
          <a:prstGeom prst="rect">
            <a:avLst/>
          </a:prstGeom>
        </p:spPr>
        <p:txBody>
          <a:bodyPr>
            <a:normAutofit/>
          </a:bodyPr>
          <a:lstStyle/>
          <a:p>
            <a:pPr marL="285750" lvl="1" indent="-285750" algn="just">
              <a:lnSpc>
                <a:spcPct val="100000"/>
              </a:lnSpc>
              <a:spcBef>
                <a:spcPts val="0"/>
              </a:spcBef>
              <a:buFont typeface="Wingdings" panose="05000000000000000000" pitchFamily="2" charset="2"/>
              <a:buChar char="§"/>
            </a:pPr>
            <a:r>
              <a:rPr lang="fr-FR" sz="1400" b="1" dirty="0">
                <a:solidFill>
                  <a:schemeClr val="accent1"/>
                </a:solidFill>
              </a:rPr>
              <a:t>Rappel de l’attitude à adopter en cas de  déclaration </a:t>
            </a:r>
            <a:r>
              <a:rPr lang="fr-FR" sz="1400" b="1" dirty="0">
                <a:solidFill>
                  <a:schemeClr val="accent1"/>
                </a:solidFill>
              </a:rPr>
              <a:t>d’une maladie professionnelle</a:t>
            </a:r>
          </a:p>
          <a:p>
            <a:pPr marL="0" lvl="1" indent="0" algn="just">
              <a:lnSpc>
                <a:spcPct val="100000"/>
              </a:lnSpc>
              <a:spcBef>
                <a:spcPts val="0"/>
              </a:spcBef>
              <a:buNone/>
            </a:pPr>
            <a:endParaRPr lang="fr-FR" sz="1200" dirty="0">
              <a:solidFill>
                <a:srgbClr val="80676E"/>
              </a:solidFill>
            </a:endParaRPr>
          </a:p>
          <a:p>
            <a:pPr marL="0" lvl="1" indent="0" algn="just">
              <a:lnSpc>
                <a:spcPct val="100000"/>
              </a:lnSpc>
              <a:spcBef>
                <a:spcPts val="0"/>
              </a:spcBef>
              <a:buNone/>
            </a:pPr>
            <a:r>
              <a:rPr lang="fr-FR" sz="1200" dirty="0">
                <a:solidFill>
                  <a:srgbClr val="80676E"/>
                </a:solidFill>
              </a:rPr>
              <a:t>Il </a:t>
            </a:r>
            <a:r>
              <a:rPr lang="fr-FR" sz="1200" dirty="0">
                <a:solidFill>
                  <a:schemeClr val="accent1"/>
                </a:solidFill>
              </a:rPr>
              <a:t>est recommandé à l’entreprise de procéder à une enquête interne afin notamment : </a:t>
            </a:r>
          </a:p>
          <a:p>
            <a:pPr marL="0" lvl="1" indent="0" algn="just">
              <a:lnSpc>
                <a:spcPct val="100000"/>
              </a:lnSpc>
              <a:spcBef>
                <a:spcPts val="0"/>
              </a:spcBef>
              <a:buNone/>
            </a:pPr>
            <a:endParaRPr lang="fr-FR" sz="1200" dirty="0">
              <a:solidFill>
                <a:schemeClr val="accent1"/>
              </a:solidFill>
            </a:endParaRPr>
          </a:p>
          <a:p>
            <a:pPr marL="171450" lvl="1" indent="-171450" algn="just">
              <a:lnSpc>
                <a:spcPct val="100000"/>
              </a:lnSpc>
              <a:spcBef>
                <a:spcPts val="0"/>
              </a:spcBef>
              <a:buFontTx/>
              <a:buChar char="-"/>
            </a:pPr>
            <a:r>
              <a:rPr lang="fr-FR" sz="1200" dirty="0">
                <a:solidFill>
                  <a:schemeClr val="accent1"/>
                </a:solidFill>
              </a:rPr>
              <a:t>de consulter le dossier du salarié concerné ; </a:t>
            </a:r>
          </a:p>
          <a:p>
            <a:pPr marL="171450" lvl="1" indent="-171450" algn="just">
              <a:lnSpc>
                <a:spcPct val="100000"/>
              </a:lnSpc>
              <a:spcBef>
                <a:spcPts val="0"/>
              </a:spcBef>
              <a:buFontTx/>
              <a:buChar char="-"/>
            </a:pPr>
            <a:r>
              <a:rPr lang="fr-FR" sz="1200" dirty="0">
                <a:solidFill>
                  <a:schemeClr val="accent1"/>
                </a:solidFill>
              </a:rPr>
              <a:t>de reprendre sa fiche de poste ; </a:t>
            </a:r>
          </a:p>
          <a:p>
            <a:pPr marL="171450" lvl="1" indent="-171450" algn="just">
              <a:lnSpc>
                <a:spcPct val="100000"/>
              </a:lnSpc>
              <a:spcBef>
                <a:spcPts val="0"/>
              </a:spcBef>
              <a:buFontTx/>
              <a:buChar char="-"/>
            </a:pPr>
            <a:r>
              <a:rPr lang="fr-FR" sz="1200" dirty="0">
                <a:solidFill>
                  <a:schemeClr val="accent1"/>
                </a:solidFill>
              </a:rPr>
              <a:t>de solliciter des précisions de la part d’opérationnels sur les conditions de travail de celui-ci ; </a:t>
            </a:r>
          </a:p>
          <a:p>
            <a:pPr marL="171450" lvl="1" indent="-171450" algn="just">
              <a:lnSpc>
                <a:spcPct val="100000"/>
              </a:lnSpc>
              <a:spcBef>
                <a:spcPts val="0"/>
              </a:spcBef>
              <a:buFontTx/>
              <a:buChar char="-"/>
            </a:pPr>
            <a:r>
              <a:rPr lang="fr-FR" sz="1200" dirty="0">
                <a:solidFill>
                  <a:schemeClr val="accent1"/>
                </a:solidFill>
              </a:rPr>
              <a:t>de lister les mesures de prévention mise en place ; </a:t>
            </a:r>
          </a:p>
          <a:p>
            <a:pPr marL="171450" lvl="1" indent="-171450" algn="just">
              <a:lnSpc>
                <a:spcPct val="100000"/>
              </a:lnSpc>
              <a:spcBef>
                <a:spcPts val="0"/>
              </a:spcBef>
              <a:buFontTx/>
              <a:buChar char="-"/>
            </a:pPr>
            <a:r>
              <a:rPr lang="fr-FR" sz="1200" dirty="0">
                <a:solidFill>
                  <a:schemeClr val="accent1"/>
                </a:solidFill>
              </a:rPr>
              <a:t>d’obtenir des informations sur les activités extra-professionnelles du salarié ; </a:t>
            </a:r>
          </a:p>
          <a:p>
            <a:pPr marL="171450" lvl="1" indent="-171450" algn="just">
              <a:lnSpc>
                <a:spcPct val="100000"/>
              </a:lnSpc>
              <a:spcBef>
                <a:spcPts val="0"/>
              </a:spcBef>
              <a:buFontTx/>
              <a:buChar char="-"/>
            </a:pPr>
            <a:r>
              <a:rPr lang="fr-FR" sz="1200" dirty="0">
                <a:solidFill>
                  <a:schemeClr val="accent1"/>
                </a:solidFill>
              </a:rPr>
              <a:t>de vérifier les conditions d’exposition.</a:t>
            </a:r>
          </a:p>
        </p:txBody>
      </p:sp>
      <p:sp>
        <p:nvSpPr>
          <p:cNvPr id="8" name="Espace réservé du contenu 3">
            <a:extLst>
              <a:ext uri="{FF2B5EF4-FFF2-40B4-BE49-F238E27FC236}">
                <a16:creationId xmlns:a16="http://schemas.microsoft.com/office/drawing/2014/main" xmlns="" id="{6229438F-A42A-9746-B93F-ECEA0DD34457}"/>
              </a:ext>
            </a:extLst>
          </p:cNvPr>
          <p:cNvSpPr>
            <a:spLocks noGrp="1"/>
          </p:cNvSpPr>
          <p:nvPr>
            <p:ph idx="4294967295"/>
          </p:nvPr>
        </p:nvSpPr>
        <p:spPr>
          <a:xfrm>
            <a:off x="3425588" y="171574"/>
            <a:ext cx="4079617" cy="2239117"/>
          </a:xfrm>
          <a:prstGeom prst="rect">
            <a:avLst/>
          </a:prstGeom>
        </p:spPr>
        <p:txBody>
          <a:bodyPr>
            <a:noAutofit/>
          </a:bodyPr>
          <a:lstStyle/>
          <a:p>
            <a:pPr marL="0" lvl="1" indent="0" algn="just">
              <a:lnSpc>
                <a:spcPct val="100000"/>
              </a:lnSpc>
              <a:spcBef>
                <a:spcPts val="0"/>
              </a:spcBef>
              <a:buNone/>
            </a:pPr>
            <a:r>
              <a:rPr lang="fr-FR" sz="1200" dirty="0" smtClean="0">
                <a:solidFill>
                  <a:schemeClr val="accent1"/>
                </a:solidFill>
              </a:rPr>
              <a:t>Ainsi</a:t>
            </a:r>
            <a:r>
              <a:rPr lang="fr-FR" sz="1200" dirty="0">
                <a:solidFill>
                  <a:schemeClr val="accent1"/>
                </a:solidFill>
              </a:rPr>
              <a:t>, la CPAM peut, par tout moyen conférant date certaine à sa réception, </a:t>
            </a:r>
            <a:r>
              <a:rPr lang="fr-FR" sz="1200" dirty="0" smtClean="0">
                <a:solidFill>
                  <a:schemeClr val="accent1"/>
                </a:solidFill>
              </a:rPr>
              <a:t>adresser à l’employeur un double de la déclaration de </a:t>
            </a:r>
            <a:r>
              <a:rPr lang="fr-FR" sz="1200" dirty="0">
                <a:solidFill>
                  <a:schemeClr val="accent1"/>
                </a:solidFill>
              </a:rPr>
              <a:t>maladie professionnelle intégrant le certificat médical</a:t>
            </a:r>
            <a:r>
              <a:rPr lang="fr-FR" sz="1300" dirty="0" smtClean="0">
                <a:solidFill>
                  <a:schemeClr val="accent1"/>
                </a:solidFill>
              </a:rPr>
              <a:t>.</a:t>
            </a:r>
          </a:p>
          <a:p>
            <a:pPr marL="0" lvl="1" indent="0" algn="just">
              <a:lnSpc>
                <a:spcPct val="100000"/>
              </a:lnSpc>
              <a:spcBef>
                <a:spcPts val="0"/>
              </a:spcBef>
              <a:buNone/>
            </a:pPr>
            <a:endParaRPr lang="fr-FR" sz="1300" dirty="0">
              <a:solidFill>
                <a:schemeClr val="accent1"/>
              </a:solidFill>
            </a:endParaRPr>
          </a:p>
          <a:p>
            <a:pPr marL="0" lvl="1" indent="0" algn="just">
              <a:lnSpc>
                <a:spcPct val="100000"/>
              </a:lnSpc>
              <a:spcBef>
                <a:spcPts val="0"/>
              </a:spcBef>
              <a:buNone/>
            </a:pPr>
            <a:r>
              <a:rPr lang="fr-FR" sz="1200" dirty="0" smtClean="0">
                <a:solidFill>
                  <a:schemeClr val="accent1"/>
                </a:solidFill>
              </a:rPr>
              <a:t>Après </a:t>
            </a:r>
            <a:r>
              <a:rPr lang="fr-FR" sz="1200" dirty="0">
                <a:solidFill>
                  <a:schemeClr val="accent1"/>
                </a:solidFill>
              </a:rPr>
              <a:t>la déclaration de la maladie, la victime ou les ayants droit et l’employeur peuvent faire connaître à la CPAM leurs observations et toutes informations complémentaires ou en faire part directement à l’enquêteur de la caisse</a:t>
            </a:r>
            <a:r>
              <a:rPr lang="fr-FR" sz="1200" dirty="0" smtClean="0">
                <a:solidFill>
                  <a:schemeClr val="accent1"/>
                </a:solidFill>
              </a:rPr>
              <a:t>.</a:t>
            </a:r>
          </a:p>
          <a:p>
            <a:pPr marL="0" lvl="1" indent="0" algn="just">
              <a:lnSpc>
                <a:spcPct val="100000"/>
              </a:lnSpc>
              <a:spcBef>
                <a:spcPts val="0"/>
              </a:spcBef>
              <a:buNone/>
            </a:pPr>
            <a:endParaRPr lang="fr-FR" sz="1200" dirty="0">
              <a:solidFill>
                <a:schemeClr val="accent1"/>
              </a:solidFill>
            </a:endParaRPr>
          </a:p>
          <a:p>
            <a:pPr marL="0" lvl="1" indent="0" algn="just">
              <a:lnSpc>
                <a:spcPct val="100000"/>
              </a:lnSpc>
              <a:spcBef>
                <a:spcPts val="0"/>
              </a:spcBef>
              <a:buNone/>
            </a:pPr>
            <a:endParaRPr lang="fr-FR" sz="1200" dirty="0">
              <a:solidFill>
                <a:schemeClr val="accent1"/>
              </a:solidFill>
            </a:endParaRPr>
          </a:p>
          <a:p>
            <a:pPr marL="0" lvl="1" indent="0" algn="just">
              <a:lnSpc>
                <a:spcPct val="100000"/>
              </a:lnSpc>
              <a:spcBef>
                <a:spcPts val="0"/>
              </a:spcBef>
              <a:buNone/>
            </a:pPr>
            <a:endParaRPr lang="fr-FR" sz="1200" dirty="0" smtClean="0">
              <a:solidFill>
                <a:schemeClr val="accent1"/>
              </a:solidFill>
            </a:endParaRPr>
          </a:p>
          <a:p>
            <a:pPr marL="0" lvl="1" indent="0" algn="just">
              <a:lnSpc>
                <a:spcPct val="100000"/>
              </a:lnSpc>
              <a:spcBef>
                <a:spcPts val="0"/>
              </a:spcBef>
              <a:buNone/>
            </a:pPr>
            <a:endParaRPr lang="fr-FR" sz="1200" dirty="0">
              <a:solidFill>
                <a:schemeClr val="accent1"/>
              </a:solidFill>
            </a:endParaRPr>
          </a:p>
        </p:txBody>
      </p:sp>
      <p:sp>
        <p:nvSpPr>
          <p:cNvPr id="2" name="ZoneTexte 1"/>
          <p:cNvSpPr txBox="1"/>
          <p:nvPr/>
        </p:nvSpPr>
        <p:spPr>
          <a:xfrm>
            <a:off x="206869" y="171574"/>
            <a:ext cx="3011346" cy="830997"/>
          </a:xfrm>
          <a:prstGeom prst="rect">
            <a:avLst/>
          </a:prstGeom>
          <a:noFill/>
        </p:spPr>
        <p:txBody>
          <a:bodyPr wrap="square" rtlCol="0">
            <a:spAutoFit/>
          </a:bodyPr>
          <a:lstStyle/>
          <a:p>
            <a:pPr marL="0" lvl="1" indent="0" algn="just">
              <a:lnSpc>
                <a:spcPct val="100000"/>
              </a:lnSpc>
              <a:spcBef>
                <a:spcPts val="0"/>
              </a:spcBef>
              <a:buNone/>
            </a:pPr>
            <a:r>
              <a:rPr lang="fr-FR" sz="1200" dirty="0">
                <a:solidFill>
                  <a:schemeClr val="accent1"/>
                </a:solidFill>
              </a:rPr>
              <a:t>L’employeur peut alors formuler des réserves motivées dans un délai de 10 jours francs à compter de la réception d’un double du certificat médical.</a:t>
            </a:r>
          </a:p>
        </p:txBody>
      </p:sp>
    </p:spTree>
    <p:extLst>
      <p:ext uri="{BB962C8B-B14F-4D97-AF65-F5344CB8AC3E}">
        <p14:creationId xmlns:p14="http://schemas.microsoft.com/office/powerpoint/2010/main" val="35537184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a:extLst>
              <a:ext uri="{FF2B5EF4-FFF2-40B4-BE49-F238E27FC236}">
                <a16:creationId xmlns:a16="http://schemas.microsoft.com/office/drawing/2014/main" xmlns="" id="{B119CC94-60AE-E041-A2E1-A52C17834E6D}"/>
              </a:ext>
            </a:extLst>
          </p:cNvPr>
          <p:cNvSpPr>
            <a:spLocks noGrp="1"/>
          </p:cNvSpPr>
          <p:nvPr>
            <p:ph idx="11"/>
          </p:nvPr>
        </p:nvSpPr>
        <p:spPr>
          <a:xfrm>
            <a:off x="357065" y="4402539"/>
            <a:ext cx="3449392" cy="249875"/>
          </a:xfrm>
        </p:spPr>
        <p:txBody>
          <a:bodyPr/>
          <a:lstStyle/>
          <a:p>
            <a:r>
              <a:rPr lang="fr-FR" dirty="0"/>
              <a:t>Frédérique cassereau</a:t>
            </a:r>
            <a:endParaRPr lang="pt" dirty="0"/>
          </a:p>
        </p:txBody>
      </p:sp>
      <p:sp>
        <p:nvSpPr>
          <p:cNvPr id="12" name="Espace réservé du contenu 11">
            <a:extLst>
              <a:ext uri="{FF2B5EF4-FFF2-40B4-BE49-F238E27FC236}">
                <a16:creationId xmlns:a16="http://schemas.microsoft.com/office/drawing/2014/main" xmlns="" id="{7349F548-0C03-E345-89A4-3D123F7D0526}"/>
              </a:ext>
            </a:extLst>
          </p:cNvPr>
          <p:cNvSpPr>
            <a:spLocks noGrp="1"/>
          </p:cNvSpPr>
          <p:nvPr>
            <p:ph idx="14"/>
          </p:nvPr>
        </p:nvSpPr>
        <p:spPr/>
        <p:txBody>
          <a:bodyPr/>
          <a:lstStyle/>
          <a:p>
            <a:r>
              <a:rPr lang="fr-FR" i="1" dirty="0"/>
              <a:t>Avocat associé</a:t>
            </a:r>
          </a:p>
          <a:p>
            <a:r>
              <a:rPr lang="fr-FR" i="1" dirty="0"/>
              <a:t>Droit social</a:t>
            </a:r>
          </a:p>
          <a:p>
            <a:r>
              <a:rPr lang="fr-FR" dirty="0"/>
              <a:t>Tél. : +33 (0)1 53 93 22 00 cassereau@hocheavocats.com</a:t>
            </a:r>
          </a:p>
        </p:txBody>
      </p:sp>
      <p:sp>
        <p:nvSpPr>
          <p:cNvPr id="37" name="Espace réservé du contenu 36">
            <a:extLst>
              <a:ext uri="{FF2B5EF4-FFF2-40B4-BE49-F238E27FC236}">
                <a16:creationId xmlns:a16="http://schemas.microsoft.com/office/drawing/2014/main" xmlns="" id="{18E915F1-F283-294F-A446-F11B2CA17633}"/>
              </a:ext>
            </a:extLst>
          </p:cNvPr>
          <p:cNvSpPr>
            <a:spLocks noGrp="1"/>
          </p:cNvSpPr>
          <p:nvPr>
            <p:ph idx="15"/>
          </p:nvPr>
        </p:nvSpPr>
        <p:spPr>
          <a:xfrm>
            <a:off x="4113578" y="4407845"/>
            <a:ext cx="3449392" cy="249875"/>
          </a:xfrm>
        </p:spPr>
        <p:txBody>
          <a:bodyPr/>
          <a:lstStyle/>
          <a:p>
            <a:r>
              <a:rPr lang="pt" dirty="0"/>
              <a:t>VINCENT MARTY</a:t>
            </a:r>
          </a:p>
        </p:txBody>
      </p:sp>
      <p:sp>
        <p:nvSpPr>
          <p:cNvPr id="38" name="Espace réservé du contenu 37">
            <a:extLst>
              <a:ext uri="{FF2B5EF4-FFF2-40B4-BE49-F238E27FC236}">
                <a16:creationId xmlns:a16="http://schemas.microsoft.com/office/drawing/2014/main" xmlns="" id="{213CE7B1-7046-7F44-95A2-690DF7884C0B}"/>
              </a:ext>
            </a:extLst>
          </p:cNvPr>
          <p:cNvSpPr>
            <a:spLocks noGrp="1"/>
          </p:cNvSpPr>
          <p:nvPr>
            <p:ph idx="16"/>
          </p:nvPr>
        </p:nvSpPr>
        <p:spPr>
          <a:xfrm>
            <a:off x="4113578" y="4657720"/>
            <a:ext cx="3449392" cy="323855"/>
          </a:xfrm>
        </p:spPr>
        <p:txBody>
          <a:bodyPr/>
          <a:lstStyle/>
          <a:p>
            <a:r>
              <a:rPr lang="fr-FR" i="1" dirty="0"/>
              <a:t>Avocat</a:t>
            </a:r>
          </a:p>
          <a:p>
            <a:r>
              <a:rPr lang="fr-FR" i="1" dirty="0"/>
              <a:t>Droit social</a:t>
            </a:r>
          </a:p>
          <a:p>
            <a:endParaRPr lang="fr-FR" i="1" dirty="0"/>
          </a:p>
          <a:p>
            <a:r>
              <a:rPr lang="fr-FR" dirty="0"/>
              <a:t>Tél. : +33 (0)1 53 93 22 00 marty@hocheavocats.com</a:t>
            </a:r>
          </a:p>
        </p:txBody>
      </p:sp>
      <p:sp>
        <p:nvSpPr>
          <p:cNvPr id="39" name="Espace réservé du contenu 38">
            <a:extLst>
              <a:ext uri="{FF2B5EF4-FFF2-40B4-BE49-F238E27FC236}">
                <a16:creationId xmlns:a16="http://schemas.microsoft.com/office/drawing/2014/main" xmlns="" id="{AD7229F4-3FB6-1844-A92A-C156FA7671A9}"/>
              </a:ext>
            </a:extLst>
          </p:cNvPr>
          <p:cNvSpPr>
            <a:spLocks noGrp="1"/>
          </p:cNvSpPr>
          <p:nvPr>
            <p:ph idx="17"/>
          </p:nvPr>
        </p:nvSpPr>
        <p:spPr/>
        <p:txBody>
          <a:bodyPr/>
          <a:lstStyle/>
          <a:p>
            <a:r>
              <a:rPr lang="pt" dirty="0"/>
              <a:t>Marie-SOPHIE SCHLUPP</a:t>
            </a:r>
          </a:p>
        </p:txBody>
      </p:sp>
      <p:sp>
        <p:nvSpPr>
          <p:cNvPr id="40" name="Espace réservé du contenu 39">
            <a:extLst>
              <a:ext uri="{FF2B5EF4-FFF2-40B4-BE49-F238E27FC236}">
                <a16:creationId xmlns:a16="http://schemas.microsoft.com/office/drawing/2014/main" xmlns="" id="{BAE96002-9809-FD4B-AD4D-76F881F39DC7}"/>
              </a:ext>
            </a:extLst>
          </p:cNvPr>
          <p:cNvSpPr>
            <a:spLocks noGrp="1"/>
          </p:cNvSpPr>
          <p:nvPr>
            <p:ph idx="18"/>
          </p:nvPr>
        </p:nvSpPr>
        <p:spPr>
          <a:xfrm>
            <a:off x="357065" y="5627373"/>
            <a:ext cx="3449392" cy="504000"/>
          </a:xfrm>
        </p:spPr>
        <p:txBody>
          <a:bodyPr/>
          <a:lstStyle/>
          <a:p>
            <a:r>
              <a:rPr lang="fr-FR" i="1" dirty="0"/>
              <a:t>Avocat</a:t>
            </a:r>
          </a:p>
          <a:p>
            <a:r>
              <a:rPr lang="fr-FR" i="1" dirty="0"/>
              <a:t>Droit social</a:t>
            </a:r>
          </a:p>
          <a:p>
            <a:r>
              <a:rPr lang="fr-FR" dirty="0"/>
              <a:t>Tél. : +33 (0)1 53 93 22 00 schlupp@hocheavocats.com</a:t>
            </a:r>
          </a:p>
        </p:txBody>
      </p:sp>
      <p:sp>
        <p:nvSpPr>
          <p:cNvPr id="41" name="Espace réservé du contenu 40">
            <a:extLst>
              <a:ext uri="{FF2B5EF4-FFF2-40B4-BE49-F238E27FC236}">
                <a16:creationId xmlns:a16="http://schemas.microsoft.com/office/drawing/2014/main" xmlns="" id="{7AE86F4D-919E-3748-B00E-F594AE9D3D91}"/>
              </a:ext>
            </a:extLst>
          </p:cNvPr>
          <p:cNvSpPr>
            <a:spLocks noGrp="1"/>
          </p:cNvSpPr>
          <p:nvPr>
            <p:ph idx="19"/>
          </p:nvPr>
        </p:nvSpPr>
        <p:spPr>
          <a:xfrm>
            <a:off x="4113581" y="5088670"/>
            <a:ext cx="3449392" cy="249875"/>
          </a:xfrm>
        </p:spPr>
        <p:txBody>
          <a:bodyPr/>
          <a:lstStyle/>
          <a:p>
            <a:r>
              <a:rPr lang="pt" dirty="0"/>
              <a:t>Cécile pays</a:t>
            </a:r>
          </a:p>
        </p:txBody>
      </p:sp>
      <p:sp>
        <p:nvSpPr>
          <p:cNvPr id="42" name="Espace réservé du contenu 41">
            <a:extLst>
              <a:ext uri="{FF2B5EF4-FFF2-40B4-BE49-F238E27FC236}">
                <a16:creationId xmlns:a16="http://schemas.microsoft.com/office/drawing/2014/main" xmlns="" id="{6E03E4CC-995B-B645-87CD-F1BB9ED643A8}"/>
              </a:ext>
            </a:extLst>
          </p:cNvPr>
          <p:cNvSpPr>
            <a:spLocks noGrp="1"/>
          </p:cNvSpPr>
          <p:nvPr>
            <p:ph idx="20"/>
          </p:nvPr>
        </p:nvSpPr>
        <p:spPr>
          <a:xfrm>
            <a:off x="4113578" y="5338545"/>
            <a:ext cx="3449392" cy="381162"/>
          </a:xfrm>
        </p:spPr>
        <p:txBody>
          <a:bodyPr/>
          <a:lstStyle/>
          <a:p>
            <a:r>
              <a:rPr lang="fr-FR" i="1" dirty="0"/>
              <a:t>Avocat</a:t>
            </a:r>
          </a:p>
          <a:p>
            <a:r>
              <a:rPr lang="fr-FR" i="1" dirty="0"/>
              <a:t>Droit social</a:t>
            </a:r>
          </a:p>
          <a:p>
            <a:endParaRPr lang="fr-FR" i="1" dirty="0"/>
          </a:p>
          <a:p>
            <a:r>
              <a:rPr lang="fr-FR" dirty="0"/>
              <a:t>Tél. : +33 (0)1 53 93 22 00 pays@hocheavocats.com</a:t>
            </a:r>
          </a:p>
        </p:txBody>
      </p:sp>
      <p:sp>
        <p:nvSpPr>
          <p:cNvPr id="14" name="Espace réservé du contenu 40">
            <a:extLst>
              <a:ext uri="{FF2B5EF4-FFF2-40B4-BE49-F238E27FC236}">
                <a16:creationId xmlns:a16="http://schemas.microsoft.com/office/drawing/2014/main" xmlns="" id="{7AE86F4D-919E-3748-B00E-F594AE9D3D91}"/>
              </a:ext>
            </a:extLst>
          </p:cNvPr>
          <p:cNvSpPr txBox="1">
            <a:spLocks/>
          </p:cNvSpPr>
          <p:nvPr/>
        </p:nvSpPr>
        <p:spPr>
          <a:xfrm>
            <a:off x="4113578" y="5769495"/>
            <a:ext cx="3449392" cy="249875"/>
          </a:xfrm>
          <a:prstGeom prst="rect">
            <a:avLst/>
          </a:prstGeom>
        </p:spPr>
        <p:txBody>
          <a:bodyPr vert="horz" lIns="91440" tIns="45720" rIns="91440" bIns="45720" numCol="1" rtlCol="0">
            <a:noAutofit/>
          </a:bodyPr>
          <a:lstStyle>
            <a:lvl1pPr marL="0" indent="0" algn="l" defTabSz="791962" rtl="0" eaLnBrk="1" latinLnBrk="0" hangingPunct="1">
              <a:lnSpc>
                <a:spcPct val="85000"/>
              </a:lnSpc>
              <a:spcBef>
                <a:spcPts val="0"/>
              </a:spcBef>
              <a:buFont typeface="Arial" panose="020B0604020202020204" pitchFamily="34" charset="0"/>
              <a:buNone/>
              <a:defRPr sz="1200" b="1" i="0" kern="1200" cap="all" spc="300" baseline="0">
                <a:solidFill>
                  <a:schemeClr val="accent2"/>
                </a:solidFill>
                <a:latin typeface="Calibri" panose="020F0502020204030204" pitchFamily="34" charset="0"/>
                <a:ea typeface="+mn-ea"/>
                <a:cs typeface="Calibri" panose="020F0502020204030204" pitchFamily="34" charset="0"/>
              </a:defRPr>
            </a:lvl1pPr>
            <a:lvl2pPr marL="593971" indent="-197990" algn="l" defTabSz="791962" rtl="0" eaLnBrk="1" latinLnBrk="0" hangingPunct="1">
              <a:lnSpc>
                <a:spcPct val="90000"/>
              </a:lnSpc>
              <a:spcBef>
                <a:spcPts val="433"/>
              </a:spcBef>
              <a:buFont typeface="Arial" panose="020B0604020202020204" pitchFamily="34" charset="0"/>
              <a:buChar char="•"/>
              <a:defRPr sz="2079" kern="1200">
                <a:solidFill>
                  <a:schemeClr val="tx1"/>
                </a:solidFill>
                <a:latin typeface="+mn-lt"/>
                <a:ea typeface="+mn-ea"/>
                <a:cs typeface="+mn-cs"/>
              </a:defRPr>
            </a:lvl2pPr>
            <a:lvl3pPr marL="989952" indent="-197990" algn="l" defTabSz="791962" rtl="0" eaLnBrk="1" latinLnBrk="0" hangingPunct="1">
              <a:lnSpc>
                <a:spcPct val="90000"/>
              </a:lnSpc>
              <a:spcBef>
                <a:spcPts val="433"/>
              </a:spcBef>
              <a:buFont typeface="Arial" panose="020B0604020202020204" pitchFamily="34" charset="0"/>
              <a:buChar char="•"/>
              <a:defRPr sz="1732" kern="1200">
                <a:solidFill>
                  <a:schemeClr val="tx1"/>
                </a:solidFill>
                <a:latin typeface="+mn-lt"/>
                <a:ea typeface="+mn-ea"/>
                <a:cs typeface="+mn-cs"/>
              </a:defRPr>
            </a:lvl3pPr>
            <a:lvl4pPr marL="1385933"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4pPr>
            <a:lvl5pPr marL="1781914"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5pPr>
            <a:lvl6pPr marL="2177895"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6pPr>
            <a:lvl7pPr marL="2573876"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7pPr>
            <a:lvl8pPr marL="2969857"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8pPr>
            <a:lvl9pPr marL="3365838"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9pPr>
          </a:lstStyle>
          <a:p>
            <a:r>
              <a:rPr lang="pt" dirty="0"/>
              <a:t>Pierre lalannE ROUGIER </a:t>
            </a:r>
          </a:p>
        </p:txBody>
      </p:sp>
      <p:sp>
        <p:nvSpPr>
          <p:cNvPr id="17" name="Espace réservé du contenu 41">
            <a:extLst>
              <a:ext uri="{FF2B5EF4-FFF2-40B4-BE49-F238E27FC236}">
                <a16:creationId xmlns:a16="http://schemas.microsoft.com/office/drawing/2014/main" xmlns="" id="{6E03E4CC-995B-B645-87CD-F1BB9ED643A8}"/>
              </a:ext>
            </a:extLst>
          </p:cNvPr>
          <p:cNvSpPr txBox="1">
            <a:spLocks/>
          </p:cNvSpPr>
          <p:nvPr/>
        </p:nvSpPr>
        <p:spPr>
          <a:xfrm>
            <a:off x="4113581" y="6019370"/>
            <a:ext cx="3449392" cy="381162"/>
          </a:xfrm>
          <a:prstGeom prst="rect">
            <a:avLst/>
          </a:prstGeom>
        </p:spPr>
        <p:txBody>
          <a:bodyPr vert="horz" lIns="91440" tIns="45720" rIns="91440" bIns="45720" numCol="2" rtlCol="0">
            <a:noAutofit/>
          </a:bodyPr>
          <a:lstStyle>
            <a:lvl1pPr marL="0" indent="0" algn="l" defTabSz="791962" rtl="0" eaLnBrk="1" latinLnBrk="0" hangingPunct="1">
              <a:lnSpc>
                <a:spcPct val="85000"/>
              </a:lnSpc>
              <a:spcBef>
                <a:spcPts val="0"/>
              </a:spcBef>
              <a:buFont typeface="Arial" panose="020B0604020202020204" pitchFamily="34" charset="0"/>
              <a:buNone/>
              <a:defRPr sz="1000" b="0" kern="1200">
                <a:solidFill>
                  <a:schemeClr val="accent2"/>
                </a:solidFill>
                <a:latin typeface="+mn-lt"/>
                <a:ea typeface="+mn-ea"/>
                <a:cs typeface="+mn-cs"/>
              </a:defRPr>
            </a:lvl1pPr>
            <a:lvl2pPr marL="593971" indent="-197990" algn="l" defTabSz="791962" rtl="0" eaLnBrk="1" latinLnBrk="0" hangingPunct="1">
              <a:lnSpc>
                <a:spcPct val="90000"/>
              </a:lnSpc>
              <a:spcBef>
                <a:spcPts val="433"/>
              </a:spcBef>
              <a:buFont typeface="Arial" panose="020B0604020202020204" pitchFamily="34" charset="0"/>
              <a:buChar char="•"/>
              <a:defRPr sz="2079" kern="1200">
                <a:solidFill>
                  <a:schemeClr val="tx1"/>
                </a:solidFill>
                <a:latin typeface="+mn-lt"/>
                <a:ea typeface="+mn-ea"/>
                <a:cs typeface="+mn-cs"/>
              </a:defRPr>
            </a:lvl2pPr>
            <a:lvl3pPr marL="989952" indent="-197990" algn="l" defTabSz="791962" rtl="0" eaLnBrk="1" latinLnBrk="0" hangingPunct="1">
              <a:lnSpc>
                <a:spcPct val="90000"/>
              </a:lnSpc>
              <a:spcBef>
                <a:spcPts val="433"/>
              </a:spcBef>
              <a:buFont typeface="Arial" panose="020B0604020202020204" pitchFamily="34" charset="0"/>
              <a:buChar char="•"/>
              <a:defRPr sz="1732" kern="1200">
                <a:solidFill>
                  <a:schemeClr val="tx1"/>
                </a:solidFill>
                <a:latin typeface="+mn-lt"/>
                <a:ea typeface="+mn-ea"/>
                <a:cs typeface="+mn-cs"/>
              </a:defRPr>
            </a:lvl3pPr>
            <a:lvl4pPr marL="1385933"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4pPr>
            <a:lvl5pPr marL="1781914"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5pPr>
            <a:lvl6pPr marL="2177895"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6pPr>
            <a:lvl7pPr marL="2573876"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7pPr>
            <a:lvl8pPr marL="2969857"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8pPr>
            <a:lvl9pPr marL="3365838"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9pPr>
          </a:lstStyle>
          <a:p>
            <a:r>
              <a:rPr lang="fr-FR" i="1" dirty="0"/>
              <a:t>Avocat</a:t>
            </a:r>
          </a:p>
          <a:p>
            <a:r>
              <a:rPr lang="fr-FR" i="1" dirty="0"/>
              <a:t>Droit social</a:t>
            </a:r>
          </a:p>
          <a:p>
            <a:endParaRPr lang="fr-FR" i="1" dirty="0"/>
          </a:p>
          <a:p>
            <a:r>
              <a:rPr lang="fr-FR" dirty="0"/>
              <a:t>Tél. : +33 (0)1 53 93 22 00 lalanne@hocheavocats.com</a:t>
            </a:r>
          </a:p>
        </p:txBody>
      </p:sp>
      <p:sp>
        <p:nvSpPr>
          <p:cNvPr id="20" name="Espace réservé du contenu 3">
            <a:extLst>
              <a:ext uri="{FF2B5EF4-FFF2-40B4-BE49-F238E27FC236}">
                <a16:creationId xmlns:a16="http://schemas.microsoft.com/office/drawing/2014/main" xmlns="" id="{6229438F-A42A-9746-B93F-ECEA0DD34457}"/>
              </a:ext>
            </a:extLst>
          </p:cNvPr>
          <p:cNvSpPr>
            <a:spLocks noGrp="1"/>
          </p:cNvSpPr>
          <p:nvPr>
            <p:ph idx="4294967295"/>
          </p:nvPr>
        </p:nvSpPr>
        <p:spPr>
          <a:xfrm>
            <a:off x="232012" y="2826237"/>
            <a:ext cx="3725839" cy="923330"/>
          </a:xfrm>
          <a:prstGeom prst="rect">
            <a:avLst/>
          </a:prstGeom>
        </p:spPr>
        <p:txBody>
          <a:bodyPr/>
          <a:lstStyle/>
          <a:p>
            <a:pPr marL="285750" lvl="1" indent="-285750" algn="just">
              <a:lnSpc>
                <a:spcPct val="100000"/>
              </a:lnSpc>
              <a:spcBef>
                <a:spcPts val="0"/>
              </a:spcBef>
              <a:buFont typeface="Wingdings" panose="05000000000000000000" pitchFamily="2" charset="2"/>
              <a:buChar char="§"/>
            </a:pPr>
            <a:r>
              <a:rPr lang="fr-FR" sz="1400" b="1" dirty="0">
                <a:solidFill>
                  <a:schemeClr val="accent1"/>
                </a:solidFill>
              </a:rPr>
              <a:t>Délai de 120 jours francs renouvelé en cas de saisine </a:t>
            </a:r>
            <a:r>
              <a:rPr lang="fr-FR" sz="1200" b="1" dirty="0">
                <a:solidFill>
                  <a:srgbClr val="80676E"/>
                </a:solidFill>
              </a:rPr>
              <a:t>du</a:t>
            </a:r>
            <a:r>
              <a:rPr lang="fr-FR" sz="1400" b="1" dirty="0">
                <a:solidFill>
                  <a:schemeClr val="accent1"/>
                </a:solidFill>
              </a:rPr>
              <a:t> CRRMP  </a:t>
            </a:r>
          </a:p>
          <a:p>
            <a:pPr marL="0" lvl="1" indent="0" algn="just">
              <a:lnSpc>
                <a:spcPct val="100000"/>
              </a:lnSpc>
              <a:spcBef>
                <a:spcPts val="0"/>
              </a:spcBef>
              <a:buNone/>
            </a:pPr>
            <a:endParaRPr lang="fr-FR" sz="1400" b="1" dirty="0">
              <a:solidFill>
                <a:schemeClr val="accent1"/>
              </a:solidFill>
            </a:endParaRPr>
          </a:p>
          <a:p>
            <a:pPr marL="0" lvl="1" indent="0" algn="just">
              <a:lnSpc>
                <a:spcPct val="100000"/>
              </a:lnSpc>
              <a:spcBef>
                <a:spcPts val="0"/>
              </a:spcBef>
              <a:buNone/>
            </a:pPr>
            <a:r>
              <a:rPr lang="fr-FR" sz="1200" dirty="0" smtClean="0">
                <a:solidFill>
                  <a:srgbClr val="80676E"/>
                </a:solidFill>
              </a:rPr>
              <a:t>Lorsque la CPAM saisie le CRRMP, elle dispose désormais </a:t>
            </a:r>
          </a:p>
          <a:p>
            <a:pPr marL="0" lvl="1" indent="0" algn="just">
              <a:lnSpc>
                <a:spcPct val="100000"/>
              </a:lnSpc>
              <a:spcBef>
                <a:spcPts val="0"/>
              </a:spcBef>
              <a:buNone/>
            </a:pPr>
            <a:endParaRPr lang="fr-FR" sz="1200" dirty="0">
              <a:solidFill>
                <a:srgbClr val="80676E"/>
              </a:solidFill>
            </a:endParaRPr>
          </a:p>
          <a:p>
            <a:pPr marL="0" lvl="1" indent="0" algn="just">
              <a:lnSpc>
                <a:spcPct val="100000"/>
              </a:lnSpc>
              <a:spcBef>
                <a:spcPts val="0"/>
              </a:spcBef>
              <a:buNone/>
            </a:pPr>
            <a:endParaRPr lang="fr-FR" sz="1400" b="1" dirty="0">
              <a:solidFill>
                <a:schemeClr val="accent1"/>
              </a:solidFill>
            </a:endParaRPr>
          </a:p>
        </p:txBody>
      </p:sp>
      <p:sp>
        <p:nvSpPr>
          <p:cNvPr id="21" name="Espace réservé du contenu 3">
            <a:extLst>
              <a:ext uri="{FF2B5EF4-FFF2-40B4-BE49-F238E27FC236}">
                <a16:creationId xmlns:a16="http://schemas.microsoft.com/office/drawing/2014/main" xmlns="" id="{6229438F-A42A-9746-B93F-ECEA0DD34457}"/>
              </a:ext>
            </a:extLst>
          </p:cNvPr>
          <p:cNvSpPr>
            <a:spLocks noGrp="1"/>
          </p:cNvSpPr>
          <p:nvPr>
            <p:ph idx="4294967295"/>
          </p:nvPr>
        </p:nvSpPr>
        <p:spPr>
          <a:xfrm>
            <a:off x="4113582" y="2095389"/>
            <a:ext cx="3487431" cy="1778914"/>
          </a:xfrm>
          <a:prstGeom prst="rect">
            <a:avLst/>
          </a:prstGeom>
        </p:spPr>
        <p:txBody>
          <a:bodyPr>
            <a:normAutofit lnSpcReduction="10000"/>
          </a:bodyPr>
          <a:lstStyle/>
          <a:p>
            <a:pPr marL="285750" lvl="1" indent="-285750" algn="just">
              <a:lnSpc>
                <a:spcPct val="100000"/>
              </a:lnSpc>
              <a:spcBef>
                <a:spcPts val="0"/>
              </a:spcBef>
              <a:buFont typeface="Wingdings" panose="05000000000000000000" pitchFamily="2" charset="2"/>
              <a:buChar char="§"/>
            </a:pPr>
            <a:r>
              <a:rPr lang="fr-FR" sz="1400" b="1" dirty="0">
                <a:solidFill>
                  <a:schemeClr val="accent1"/>
                </a:solidFill>
              </a:rPr>
              <a:t>Notification de la décision du CRRMP  </a:t>
            </a:r>
          </a:p>
          <a:p>
            <a:pPr marL="0" lvl="1" indent="0" algn="just">
              <a:lnSpc>
                <a:spcPct val="100000"/>
              </a:lnSpc>
              <a:spcBef>
                <a:spcPts val="0"/>
              </a:spcBef>
              <a:buNone/>
            </a:pPr>
            <a:endParaRPr lang="fr-FR" sz="1400" b="1" dirty="0">
              <a:solidFill>
                <a:schemeClr val="accent1"/>
              </a:solidFill>
            </a:endParaRPr>
          </a:p>
          <a:p>
            <a:pPr marL="0" lvl="1" indent="0" algn="just" defTabSz="457200">
              <a:lnSpc>
                <a:spcPct val="100000"/>
              </a:lnSpc>
              <a:spcBef>
                <a:spcPts val="0"/>
              </a:spcBef>
              <a:buNone/>
            </a:pPr>
            <a:r>
              <a:rPr lang="fr-FR" sz="1200" dirty="0">
                <a:solidFill>
                  <a:srgbClr val="80676E"/>
                </a:solidFill>
              </a:rPr>
              <a:t>Le CRRMP examine le dossier et rend son avis motivé à la CPAM dans un délai de 110 jours francs à compter de sa saisine, laquelle notifie alors immédiatement aux parties sa décision de reconnaissance ou de refus de l’origine professionnelle de la maladie, conformément à cet avis. </a:t>
            </a:r>
          </a:p>
        </p:txBody>
      </p:sp>
      <p:sp>
        <p:nvSpPr>
          <p:cNvPr id="2" name="ZoneTexte 1"/>
          <p:cNvSpPr txBox="1"/>
          <p:nvPr/>
        </p:nvSpPr>
        <p:spPr>
          <a:xfrm>
            <a:off x="4113582" y="232395"/>
            <a:ext cx="3487431" cy="1754326"/>
          </a:xfrm>
          <a:prstGeom prst="rect">
            <a:avLst/>
          </a:prstGeom>
          <a:noFill/>
        </p:spPr>
        <p:txBody>
          <a:bodyPr wrap="square" rtlCol="0">
            <a:spAutoFit/>
          </a:bodyPr>
          <a:lstStyle/>
          <a:p>
            <a:pPr marL="0" lvl="1" algn="just"/>
            <a:r>
              <a:rPr lang="fr-FR" sz="1200" dirty="0" smtClean="0">
                <a:solidFill>
                  <a:srgbClr val="80676E"/>
                </a:solidFill>
              </a:rPr>
              <a:t>d’un nouveau délai de 120 jours francs à compter de cette saisine pour statuer sur le caractère professionnel de la maladie. </a:t>
            </a:r>
          </a:p>
          <a:p>
            <a:pPr marL="0" lvl="1" indent="0" algn="just">
              <a:lnSpc>
                <a:spcPct val="100000"/>
              </a:lnSpc>
              <a:spcBef>
                <a:spcPts val="0"/>
              </a:spcBef>
              <a:buNone/>
            </a:pPr>
            <a:r>
              <a:rPr lang="fr-FR" sz="1200" dirty="0" smtClean="0">
                <a:solidFill>
                  <a:srgbClr val="80676E"/>
                </a:solidFill>
              </a:rPr>
              <a:t>En </a:t>
            </a:r>
            <a:r>
              <a:rPr lang="fr-FR" sz="1200" dirty="0">
                <a:solidFill>
                  <a:srgbClr val="80676E"/>
                </a:solidFill>
              </a:rPr>
              <a:t>pareille hypothèse, la caisse devra mettre le dossier à la disposition des parties pendant 40 jours francs à compter de cette saisine, lesquelles pourront alors le consulter, le compléter, et faire connaitre leurs observations au cours des 30 premiers jours. </a:t>
            </a:r>
          </a:p>
        </p:txBody>
      </p:sp>
      <p:sp>
        <p:nvSpPr>
          <p:cNvPr id="16" name="ZoneTexte 15"/>
          <p:cNvSpPr txBox="1"/>
          <p:nvPr/>
        </p:nvSpPr>
        <p:spPr>
          <a:xfrm>
            <a:off x="1256805" y="1299562"/>
            <a:ext cx="2066307" cy="369332"/>
          </a:xfrm>
          <a:prstGeom prst="rect">
            <a:avLst/>
          </a:prstGeom>
          <a:noFill/>
        </p:spPr>
        <p:txBody>
          <a:bodyPr wrap="square" rtlCol="0">
            <a:spAutoFit/>
          </a:bodyPr>
          <a:lstStyle/>
          <a:p>
            <a:endParaRPr lang="fr-FR" dirty="0"/>
          </a:p>
        </p:txBody>
      </p:sp>
      <p:sp>
        <p:nvSpPr>
          <p:cNvPr id="5" name="ZoneTexte 4"/>
          <p:cNvSpPr txBox="1"/>
          <p:nvPr/>
        </p:nvSpPr>
        <p:spPr>
          <a:xfrm>
            <a:off x="232012" y="1386556"/>
            <a:ext cx="3725839" cy="1200329"/>
          </a:xfrm>
          <a:prstGeom prst="rect">
            <a:avLst/>
          </a:prstGeom>
          <a:noFill/>
        </p:spPr>
        <p:txBody>
          <a:bodyPr wrap="square" rtlCol="0">
            <a:spAutoFit/>
          </a:bodyPr>
          <a:lstStyle/>
          <a:p>
            <a:pPr marL="0" lvl="1" indent="0" algn="just">
              <a:lnSpc>
                <a:spcPct val="100000"/>
              </a:lnSpc>
              <a:spcBef>
                <a:spcPts val="0"/>
              </a:spcBef>
              <a:buNone/>
            </a:pPr>
            <a:r>
              <a:rPr lang="fr-FR" sz="1200" dirty="0">
                <a:solidFill>
                  <a:srgbClr val="80676E"/>
                </a:solidFill>
              </a:rPr>
              <a:t>A l’instar de la procédure attachée aux accidents du travail, la caisse informe les parties des dates d’ouverture et de clôture de la période de consultation et de celle au cours de laquelle elles peuvent formuler des observations au plus tard 10 jours francs avant le début de la période de consultation. </a:t>
            </a:r>
          </a:p>
        </p:txBody>
      </p:sp>
      <p:sp>
        <p:nvSpPr>
          <p:cNvPr id="6" name="ZoneTexte 5"/>
          <p:cNvSpPr txBox="1"/>
          <p:nvPr/>
        </p:nvSpPr>
        <p:spPr>
          <a:xfrm>
            <a:off x="232012" y="237507"/>
            <a:ext cx="3725838" cy="1015663"/>
          </a:xfrm>
          <a:prstGeom prst="rect">
            <a:avLst/>
          </a:prstGeom>
          <a:noFill/>
        </p:spPr>
        <p:txBody>
          <a:bodyPr wrap="square" rtlCol="0">
            <a:spAutoFit/>
          </a:bodyPr>
          <a:lstStyle/>
          <a:p>
            <a:pPr marL="0" lvl="1" algn="just"/>
            <a:r>
              <a:rPr lang="fr-FR" sz="1200" dirty="0">
                <a:solidFill>
                  <a:srgbClr val="80676E"/>
                </a:solidFill>
              </a:rPr>
              <a:t>A l’issue de ses investigations, et au plus tard 100 jours francs à compter de la période d’investigation de 120 jours, la caisse met le dossier à la disposition des parties qui disposent alors de 10 jours francs pour le consulter et émettre des observations. </a:t>
            </a:r>
          </a:p>
        </p:txBody>
      </p:sp>
    </p:spTree>
    <p:extLst>
      <p:ext uri="{BB962C8B-B14F-4D97-AF65-F5344CB8AC3E}">
        <p14:creationId xmlns:p14="http://schemas.microsoft.com/office/powerpoint/2010/main" val="1851308349"/>
      </p:ext>
    </p:extLst>
  </p:cSld>
  <p:clrMapOvr>
    <a:masterClrMapping/>
  </p:clrMapOvr>
</p:sld>
</file>

<file path=ppt/theme/theme1.xml><?xml version="1.0" encoding="utf-8"?>
<a:theme xmlns:a="http://schemas.openxmlformats.org/drawingml/2006/main" name="Thème Office">
  <a:themeElements>
    <a:clrScheme name="hoche">
      <a:dk1>
        <a:srgbClr val="000000"/>
      </a:dk1>
      <a:lt1>
        <a:srgbClr val="FFFFFF"/>
      </a:lt1>
      <a:dk2>
        <a:srgbClr val="000000"/>
      </a:dk2>
      <a:lt2>
        <a:srgbClr val="919191"/>
      </a:lt2>
      <a:accent1>
        <a:srgbClr val="80676E"/>
      </a:accent1>
      <a:accent2>
        <a:srgbClr val="800054"/>
      </a:accent2>
      <a:accent3>
        <a:srgbClr val="FFFFFF"/>
      </a:accent3>
      <a:accent4>
        <a:srgbClr val="000000"/>
      </a:accent4>
      <a:accent5>
        <a:srgbClr val="F0EAEC"/>
      </a:accent5>
      <a:accent6>
        <a:srgbClr val="736166"/>
      </a:accent6>
      <a:hlink>
        <a:srgbClr val="800054"/>
      </a:hlink>
      <a:folHlink>
        <a:srgbClr val="CECECE"/>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hoche">
    <a:dk1>
      <a:srgbClr val="000000"/>
    </a:dk1>
    <a:lt1>
      <a:srgbClr val="FFFFFF"/>
    </a:lt1>
    <a:dk2>
      <a:srgbClr val="000000"/>
    </a:dk2>
    <a:lt2>
      <a:srgbClr val="919191"/>
    </a:lt2>
    <a:accent1>
      <a:srgbClr val="80676E"/>
    </a:accent1>
    <a:accent2>
      <a:srgbClr val="800054"/>
    </a:accent2>
    <a:accent3>
      <a:srgbClr val="FFFFFF"/>
    </a:accent3>
    <a:accent4>
      <a:srgbClr val="000000"/>
    </a:accent4>
    <a:accent5>
      <a:srgbClr val="F0EAEC"/>
    </a:accent5>
    <a:accent6>
      <a:srgbClr val="736166"/>
    </a:accent6>
    <a:hlink>
      <a:srgbClr val="800054"/>
    </a:hlink>
    <a:folHlink>
      <a:srgbClr val="CECECE"/>
    </a:folHlink>
  </a:clrScheme>
</a:themeOverride>
</file>

<file path=docProps/app.xml><?xml version="1.0" encoding="utf-8"?>
<Properties xmlns="http://schemas.openxmlformats.org/officeDocument/2006/extended-properties" xmlns:vt="http://schemas.openxmlformats.org/officeDocument/2006/docPropsVTypes">
  <Template/>
  <TotalTime>2537</TotalTime>
  <Words>1767</Words>
  <Application>Microsoft Office PowerPoint</Application>
  <PresentationFormat>Personnalisé</PresentationFormat>
  <Paragraphs>122</Paragraphs>
  <Slides>6</Slides>
  <Notes>0</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Thème Office</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mathilde mauleon</dc:creator>
  <cp:lastModifiedBy>Pierre Lalanne</cp:lastModifiedBy>
  <cp:revision>121</cp:revision>
  <dcterms:created xsi:type="dcterms:W3CDTF">2018-11-21T15:11:34Z</dcterms:created>
  <dcterms:modified xsi:type="dcterms:W3CDTF">2019-12-10T16:52:16Z</dcterms:modified>
</cp:coreProperties>
</file>