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7" r:id="rId2"/>
    <p:sldId id="258" r:id="rId3"/>
    <p:sldId id="259" r:id="rId4"/>
    <p:sldId id="260" r:id="rId5"/>
  </p:sldIdLst>
  <p:sldSz cx="7920038" cy="93599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948">
          <p15:clr>
            <a:srgbClr val="A4A3A4"/>
          </p15:clr>
        </p15:guide>
        <p15:guide id="2" pos="249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herine Ottaway" initials="CO"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72"/>
    <p:restoredTop sz="94628"/>
  </p:normalViewPr>
  <p:slideViewPr>
    <p:cSldViewPr snapToGrid="0" snapToObjects="1">
      <p:cViewPr>
        <p:scale>
          <a:sx n="100" d="100"/>
          <a:sy n="100" d="100"/>
        </p:scale>
        <p:origin x="-1176" y="-72"/>
      </p:cViewPr>
      <p:guideLst>
        <p:guide orient="horz" pos="2948"/>
        <p:guide pos="24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E7BFB1B8-A7BD-EA44-87BC-2F8275F0F310}" type="datetimeFigureOut">
              <a:rPr lang="fr-FR" smtClean="0"/>
              <a:t>17/03/2020</a:t>
            </a:fld>
            <a:endParaRPr lang="fr-FR"/>
          </a:p>
        </p:txBody>
      </p:sp>
      <p:sp>
        <p:nvSpPr>
          <p:cNvPr id="4" name="Espace réservé de l'image des diapositives 3"/>
          <p:cNvSpPr>
            <a:spLocks noGrp="1" noRot="1" noChangeAspect="1"/>
          </p:cNvSpPr>
          <p:nvPr>
            <p:ph type="sldImg" idx="2"/>
          </p:nvPr>
        </p:nvSpPr>
        <p:spPr>
          <a:xfrm>
            <a:off x="1917700" y="1241425"/>
            <a:ext cx="2833688"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66909" y="4777194"/>
            <a:ext cx="5335270" cy="3908614"/>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2FFECAF5-7EA3-214F-B69C-1189A5ABCBFD}" type="slidenum">
              <a:rPr lang="fr-FR" smtClean="0"/>
              <a:t>‹N°›</a:t>
            </a:fld>
            <a:endParaRPr lang="fr-FR"/>
          </a:p>
        </p:txBody>
      </p:sp>
    </p:spTree>
    <p:extLst>
      <p:ext uri="{BB962C8B-B14F-4D97-AF65-F5344CB8AC3E}">
        <p14:creationId xmlns:p14="http://schemas.microsoft.com/office/powerpoint/2010/main" val="2941387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C1CA412A-504C-4840-BC72-76A20F74828B}"/>
              </a:ext>
            </a:extLst>
          </p:cNvPr>
          <p:cNvSpPr/>
          <p:nvPr userDrawn="1"/>
        </p:nvSpPr>
        <p:spPr>
          <a:xfrm>
            <a:off x="0" y="2027231"/>
            <a:ext cx="7920039" cy="7332669"/>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Subtitle 2"/>
          <p:cNvSpPr>
            <a:spLocks noGrp="1"/>
          </p:cNvSpPr>
          <p:nvPr>
            <p:ph type="subTitle" idx="1" hasCustomPrompt="1"/>
          </p:nvPr>
        </p:nvSpPr>
        <p:spPr>
          <a:xfrm>
            <a:off x="990005" y="7649936"/>
            <a:ext cx="5940028" cy="1208314"/>
          </a:xfrm>
        </p:spPr>
        <p:txBody>
          <a:bodyPr>
            <a:noAutofit/>
          </a:bodyPr>
          <a:lstStyle>
            <a:lvl1pPr marL="0" indent="0" algn="ctr">
              <a:lnSpc>
                <a:spcPct val="85000"/>
              </a:lnSpc>
              <a:buNone/>
              <a:defRPr sz="1600" b="1" cap="all" spc="150" baseline="0">
                <a:solidFill>
                  <a:schemeClr val="accent2"/>
                </a:solidFill>
              </a:defRPr>
            </a:lvl1pPr>
            <a:lvl2pPr marL="396004" indent="0" algn="ctr">
              <a:buNone/>
              <a:defRPr sz="1733"/>
            </a:lvl2pPr>
            <a:lvl3pPr marL="792008" indent="0" algn="ctr">
              <a:buNone/>
              <a:defRPr sz="1559"/>
            </a:lvl3pPr>
            <a:lvl4pPr marL="1188012" indent="0" algn="ctr">
              <a:buNone/>
              <a:defRPr sz="1386"/>
            </a:lvl4pPr>
            <a:lvl5pPr marL="1584015" indent="0" algn="ctr">
              <a:buNone/>
              <a:defRPr sz="1386"/>
            </a:lvl5pPr>
            <a:lvl6pPr marL="1980019" indent="0" algn="ctr">
              <a:buNone/>
              <a:defRPr sz="1386"/>
            </a:lvl6pPr>
            <a:lvl7pPr marL="2376023" indent="0" algn="ctr">
              <a:buNone/>
              <a:defRPr sz="1386"/>
            </a:lvl7pPr>
            <a:lvl8pPr marL="2772027" indent="0" algn="ctr">
              <a:buNone/>
              <a:defRPr sz="1386"/>
            </a:lvl8pPr>
            <a:lvl9pPr marL="3168030" indent="0" algn="ctr">
              <a:buNone/>
              <a:defRPr sz="1386"/>
            </a:lvl9pPr>
          </a:lstStyle>
          <a:p>
            <a:r>
              <a:rPr lang="fr-FR" dirty="0"/>
              <a:t>MODIFIEZ LE STYLE DES SOUS-TITRES DU MASQUE</a:t>
            </a:r>
            <a:endParaRPr lang="en-US" dirty="0"/>
          </a:p>
        </p:txBody>
      </p:sp>
      <p:sp>
        <p:nvSpPr>
          <p:cNvPr id="4" name="Date Placeholder 3"/>
          <p:cNvSpPr>
            <a:spLocks noGrp="1"/>
          </p:cNvSpPr>
          <p:nvPr>
            <p:ph type="dt" sz="half" idx="10"/>
          </p:nvPr>
        </p:nvSpPr>
        <p:spPr>
          <a:xfrm>
            <a:off x="3069015" y="3315843"/>
            <a:ext cx="1782009" cy="498328"/>
          </a:xfrm>
        </p:spPr>
        <p:txBody>
          <a:bodyPr/>
          <a:lstStyle>
            <a:lvl1pPr algn="ctr">
              <a:defRPr sz="1400" b="1" u="none" spc="300">
                <a:solidFill>
                  <a:schemeClr val="accent2"/>
                </a:solidFill>
              </a:defRPr>
            </a:lvl1pPr>
          </a:lstStyle>
          <a:p>
            <a:fld id="{7694B9AF-8083-CB40-84D6-C1B32CCCBD3D}" type="datetime3">
              <a:rPr lang="fr-FR" smtClean="0"/>
              <a:pPr/>
              <a:t>17.03.20</a:t>
            </a:fld>
            <a:endParaRPr lang="fr-FR" dirty="0"/>
          </a:p>
        </p:txBody>
      </p:sp>
      <p:pic>
        <p:nvPicPr>
          <p:cNvPr id="10" name="Image 9" descr="Une image contenant ciel, extérieur, bâtiment, pont&#10;&#10;&#10;&#10;Description générée automatiquement">
            <a:extLst>
              <a:ext uri="{FF2B5EF4-FFF2-40B4-BE49-F238E27FC236}">
                <a16:creationId xmlns:a16="http://schemas.microsoft.com/office/drawing/2014/main" xmlns="" id="{6520A6F6-6BAC-E549-8FF2-371CF6DFA4B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4167079"/>
            <a:ext cx="7917308" cy="3129950"/>
          </a:xfrm>
          <a:prstGeom prst="rect">
            <a:avLst/>
          </a:prstGeom>
        </p:spPr>
      </p:pic>
      <p:pic>
        <p:nvPicPr>
          <p:cNvPr id="12" name="Image 11" descr="Une image contenant clipart&#10;&#10;&#10;&#10;Description générée automatiquement">
            <a:extLst>
              <a:ext uri="{FF2B5EF4-FFF2-40B4-BE49-F238E27FC236}">
                <a16:creationId xmlns:a16="http://schemas.microsoft.com/office/drawing/2014/main" xmlns="" id="{CB0EC6F7-3F39-224A-B283-209E24A1478E}"/>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2932958" y="914401"/>
            <a:ext cx="2054123" cy="598335"/>
          </a:xfrm>
          <a:prstGeom prst="rect">
            <a:avLst/>
          </a:prstGeom>
        </p:spPr>
      </p:pic>
      <p:sp>
        <p:nvSpPr>
          <p:cNvPr id="14" name="Espace réservé du texte 13">
            <a:extLst>
              <a:ext uri="{FF2B5EF4-FFF2-40B4-BE49-F238E27FC236}">
                <a16:creationId xmlns:a16="http://schemas.microsoft.com/office/drawing/2014/main" xmlns="" id="{E702D5FE-7CC2-2A4E-931A-6482AE397A84}"/>
              </a:ext>
            </a:extLst>
          </p:cNvPr>
          <p:cNvSpPr>
            <a:spLocks noGrp="1"/>
          </p:cNvSpPr>
          <p:nvPr>
            <p:ph type="body" sz="quarter" idx="11" hasCustomPrompt="1"/>
          </p:nvPr>
        </p:nvSpPr>
        <p:spPr>
          <a:xfrm>
            <a:off x="1416050" y="2545213"/>
            <a:ext cx="5087938" cy="263305"/>
          </a:xfrm>
        </p:spPr>
        <p:txBody>
          <a:bodyPr anchor="b">
            <a:normAutofit/>
          </a:bodyPr>
          <a:lstStyle>
            <a:lvl1pPr algn="ctr">
              <a:defRPr sz="1400" i="1" spc="300">
                <a:solidFill>
                  <a:schemeClr val="accent2"/>
                </a:solidFill>
              </a:defRPr>
            </a:lvl1pPr>
          </a:lstStyle>
          <a:p>
            <a:r>
              <a:rPr lang="fr-FR" dirty="0"/>
              <a:t>entité</a:t>
            </a:r>
          </a:p>
        </p:txBody>
      </p:sp>
      <p:sp>
        <p:nvSpPr>
          <p:cNvPr id="5" name="ZoneTexte 4"/>
          <p:cNvSpPr txBox="1"/>
          <p:nvPr userDrawn="1"/>
        </p:nvSpPr>
        <p:spPr>
          <a:xfrm>
            <a:off x="2105614" y="2854178"/>
            <a:ext cx="3706079" cy="461665"/>
          </a:xfrm>
          <a:prstGeom prst="rect">
            <a:avLst/>
          </a:prstGeom>
          <a:noFill/>
        </p:spPr>
        <p:txBody>
          <a:bodyPr wrap="none" rtlCol="0">
            <a:spAutoFit/>
          </a:bodyPr>
          <a:lstStyle/>
          <a:p>
            <a:r>
              <a:rPr lang="fr-FR" sz="2400" b="1" spc="150" baseline="0" dirty="0">
                <a:solidFill>
                  <a:schemeClr val="accent2"/>
                </a:solidFill>
                <a:latin typeface="+mn-lt"/>
              </a:rPr>
              <a:t>LETTRE D’INFORMATION</a:t>
            </a:r>
          </a:p>
        </p:txBody>
      </p:sp>
    </p:spTree>
    <p:extLst>
      <p:ext uri="{BB962C8B-B14F-4D97-AF65-F5344CB8AC3E}">
        <p14:creationId xmlns:p14="http://schemas.microsoft.com/office/powerpoint/2010/main" val="54327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443993"/>
            <a:ext cx="7205908" cy="1764874"/>
          </a:xfrm>
        </p:spPr>
        <p:txBody>
          <a:bodyPr>
            <a:noAutofit/>
          </a:bodyPr>
          <a:lstStyle>
            <a:lvl1pPr algn="ctr">
              <a:lnSpc>
                <a:spcPct val="120000"/>
              </a:lnSpc>
              <a:spcBef>
                <a:spcPts val="0"/>
              </a:spcBef>
              <a:defRPr sz="1200" i="1">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3239146" y="4438915"/>
            <a:ext cx="4323828" cy="4337633"/>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461434"/>
            <a:ext cx="7205909" cy="805886"/>
          </a:xfrm>
        </p:spPr>
        <p:txBody>
          <a:bodyPr vert="horz" lIns="91440" tIns="45720" rIns="91440" bIns="45720" rtlCol="0" anchor="b">
            <a:noAutofit/>
          </a:bodyPr>
          <a:lstStyle>
            <a:lvl1pPr algn="ctr">
              <a:spcBef>
                <a:spcPts val="0"/>
              </a:spcBef>
              <a:defRPr lang="en-US" sz="1400" b="1" i="0" cap="none" spc="0" normalizeH="0" baseline="0" dirty="0">
                <a:solidFill>
                  <a:schemeClr val="accent1"/>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3239146" y="3663608"/>
            <a:ext cx="4323828"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xmlns=""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Tree>
    <p:extLst>
      <p:ext uri="{BB962C8B-B14F-4D97-AF65-F5344CB8AC3E}">
        <p14:creationId xmlns:p14="http://schemas.microsoft.com/office/powerpoint/2010/main" val="84998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357064" y="1385749"/>
            <a:ext cx="7082121" cy="2767797"/>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357065" y="455459"/>
            <a:ext cx="7082120"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xmlns=""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
        <p:nvSpPr>
          <p:cNvPr id="7" name="Content Placeholder 2">
            <a:extLst>
              <a:ext uri="{FF2B5EF4-FFF2-40B4-BE49-F238E27FC236}">
                <a16:creationId xmlns:a16="http://schemas.microsoft.com/office/drawing/2014/main" xmlns="" id="{C709320F-E293-EB4D-8A59-B397D960941C}"/>
              </a:ext>
            </a:extLst>
          </p:cNvPr>
          <p:cNvSpPr>
            <a:spLocks noGrp="1"/>
          </p:cNvSpPr>
          <p:nvPr>
            <p:ph idx="14"/>
          </p:nvPr>
        </p:nvSpPr>
        <p:spPr>
          <a:xfrm>
            <a:off x="3361152" y="4399836"/>
            <a:ext cx="4078033" cy="4376711"/>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pic>
        <p:nvPicPr>
          <p:cNvPr id="12" name="Image 11" descr="Une image contenant bâtiment, fenêtre, extérieur&#10;&#10;&#10;&#10;Description générée automatiquement">
            <a:extLst>
              <a:ext uri="{FF2B5EF4-FFF2-40B4-BE49-F238E27FC236}">
                <a16:creationId xmlns:a16="http://schemas.microsoft.com/office/drawing/2014/main" xmlns="" id="{9AF0D9B8-B61A-4047-AA56-1AA8AD0E1B3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098115" y="4300123"/>
            <a:ext cx="2449966" cy="4698170"/>
          </a:xfrm>
          <a:prstGeom prst="rect">
            <a:avLst/>
          </a:prstGeom>
        </p:spPr>
      </p:pic>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4113581"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xmlns="" id="{5B5B0FDA-CD1E-FA4B-AAFE-C9A7A4E8A0CB}"/>
              </a:ext>
            </a:extLst>
          </p:cNvPr>
          <p:cNvSpPr>
            <a:spLocks noGrp="1"/>
          </p:cNvSpPr>
          <p:nvPr>
            <p:ph idx="11"/>
          </p:nvPr>
        </p:nvSpPr>
        <p:spPr>
          <a:xfrm>
            <a:off x="357065" y="5078983"/>
            <a:ext cx="4587076" cy="377707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9" name="Content Placeholder 2">
            <a:extLst>
              <a:ext uri="{FF2B5EF4-FFF2-40B4-BE49-F238E27FC236}">
                <a16:creationId xmlns:a16="http://schemas.microsoft.com/office/drawing/2014/main" xmlns="" id="{435E09BC-94FE-5B4F-B80E-C99EED793B47}"/>
              </a:ext>
            </a:extLst>
          </p:cNvPr>
          <p:cNvSpPr>
            <a:spLocks noGrp="1"/>
          </p:cNvSpPr>
          <p:nvPr>
            <p:ph idx="14"/>
          </p:nvPr>
        </p:nvSpPr>
        <p:spPr>
          <a:xfrm>
            <a:off x="357064" y="4300123"/>
            <a:ext cx="4587076"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Tree>
    <p:extLst>
      <p:ext uri="{BB962C8B-B14F-4D97-AF65-F5344CB8AC3E}">
        <p14:creationId xmlns:p14="http://schemas.microsoft.com/office/powerpoint/2010/main" val="121266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4C317988-2C6A-4E43-8E27-08F13AFB8523}"/>
              </a:ext>
            </a:extLst>
          </p:cNvPr>
          <p:cNvSpPr/>
          <p:nvPr userDrawn="1"/>
        </p:nvSpPr>
        <p:spPr>
          <a:xfrm>
            <a:off x="0" y="3860800"/>
            <a:ext cx="7920039" cy="5504776"/>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Content Placeholder 2"/>
          <p:cNvSpPr>
            <a:spLocks noGrp="1"/>
          </p:cNvSpPr>
          <p:nvPr>
            <p:ph idx="1"/>
          </p:nvPr>
        </p:nvSpPr>
        <p:spPr>
          <a:xfrm>
            <a:off x="357065"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4113581"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xmlns="" id="{5B5B0FDA-CD1E-FA4B-AAFE-C9A7A4E8A0CB}"/>
              </a:ext>
            </a:extLst>
          </p:cNvPr>
          <p:cNvSpPr>
            <a:spLocks noGrp="1"/>
          </p:cNvSpPr>
          <p:nvPr>
            <p:ph idx="11" hasCustomPrompt="1"/>
          </p:nvPr>
        </p:nvSpPr>
        <p:spPr>
          <a:xfrm>
            <a:off x="357066"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3" name="Rectangle 12">
            <a:extLst>
              <a:ext uri="{FF2B5EF4-FFF2-40B4-BE49-F238E27FC236}">
                <a16:creationId xmlns:a16="http://schemas.microsoft.com/office/drawing/2014/main" xmlns="" id="{E838D716-E074-284E-8C90-577FE2872BFB}"/>
              </a:ext>
            </a:extLst>
          </p:cNvPr>
          <p:cNvSpPr/>
          <p:nvPr userDrawn="1"/>
        </p:nvSpPr>
        <p:spPr>
          <a:xfrm>
            <a:off x="0" y="6451600"/>
            <a:ext cx="7920039" cy="29139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2" name="ZoneTexte 1">
            <a:extLst>
              <a:ext uri="{FF2B5EF4-FFF2-40B4-BE49-F238E27FC236}">
                <a16:creationId xmlns:a16="http://schemas.microsoft.com/office/drawing/2014/main" xmlns="" id="{95647485-9386-A245-B65E-779CB9658E91}"/>
              </a:ext>
            </a:extLst>
          </p:cNvPr>
          <p:cNvSpPr txBox="1"/>
          <p:nvPr userDrawn="1"/>
        </p:nvSpPr>
        <p:spPr>
          <a:xfrm>
            <a:off x="449739" y="6647475"/>
            <a:ext cx="7020560" cy="507831"/>
          </a:xfrm>
          <a:prstGeom prst="rect">
            <a:avLst/>
          </a:prstGeom>
          <a:noFill/>
        </p:spPr>
        <p:txBody>
          <a:bodyPr wrap="square" rtlCol="0">
            <a:spAutoFit/>
          </a:bodyPr>
          <a:lstStyle/>
          <a:p>
            <a:pPr algn="ctr">
              <a:lnSpc>
                <a:spcPct val="90000"/>
              </a:lnSpc>
            </a:pPr>
            <a:r>
              <a:rPr lang="fr-FR" sz="1000" kern="1200" dirty="0">
                <a:solidFill>
                  <a:schemeClr val="bg1"/>
                </a:solidFill>
                <a:effectLst/>
                <a:latin typeface="+mn-lt"/>
                <a:ea typeface="+mn-ea"/>
                <a:cs typeface="+mn-cs"/>
              </a:rPr>
              <a:t>Avec près de 70 avocats et professionnels du droit, dont une quinzaine d’associés, Hoche Avocats</a:t>
            </a:r>
          </a:p>
          <a:p>
            <a:pPr algn="ctr">
              <a:lnSpc>
                <a:spcPct val="90000"/>
              </a:lnSpc>
            </a:pPr>
            <a:r>
              <a:rPr lang="fr-FR" sz="1000" kern="1200" dirty="0">
                <a:solidFill>
                  <a:schemeClr val="bg1"/>
                </a:solidFill>
                <a:effectLst/>
                <a:latin typeface="+mn-lt"/>
                <a:ea typeface="+mn-ea"/>
                <a:cs typeface="+mn-cs"/>
              </a:rPr>
              <a:t>offre à ses clients français et internationaux un accompagnement et un conseil juridique global</a:t>
            </a:r>
          </a:p>
          <a:p>
            <a:pPr algn="ctr">
              <a:lnSpc>
                <a:spcPct val="90000"/>
              </a:lnSpc>
            </a:pPr>
            <a:r>
              <a:rPr lang="fr-FR" sz="1000" kern="1200" dirty="0">
                <a:solidFill>
                  <a:schemeClr val="bg1"/>
                </a:solidFill>
                <a:effectLst/>
                <a:latin typeface="+mn-lt"/>
                <a:ea typeface="+mn-ea"/>
                <a:cs typeface="+mn-cs"/>
              </a:rPr>
              <a:t>dans les grandes pratiques du droit des affaires.</a:t>
            </a:r>
          </a:p>
        </p:txBody>
      </p:sp>
      <p:pic>
        <p:nvPicPr>
          <p:cNvPr id="25" name="Image 24" descr="Une image contenant clipart&#10;&#10;&#10;&#10;Description générée automatiquement">
            <a:extLst>
              <a:ext uri="{FF2B5EF4-FFF2-40B4-BE49-F238E27FC236}">
                <a16:creationId xmlns:a16="http://schemas.microsoft.com/office/drawing/2014/main" xmlns="" id="{25DE4E75-9FFD-1A49-B657-1DD47FA9CF2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446923" y="8058071"/>
            <a:ext cx="1026193" cy="298529"/>
          </a:xfrm>
          <a:prstGeom prst="rect">
            <a:avLst/>
          </a:prstGeom>
        </p:spPr>
      </p:pic>
      <p:cxnSp>
        <p:nvCxnSpPr>
          <p:cNvPr id="27" name="Connecteur droit 26">
            <a:extLst>
              <a:ext uri="{FF2B5EF4-FFF2-40B4-BE49-F238E27FC236}">
                <a16:creationId xmlns:a16="http://schemas.microsoft.com/office/drawing/2014/main" xmlns="" id="{7D95EF08-2FC4-224C-92F8-339289BD7B2B}"/>
              </a:ext>
            </a:extLst>
          </p:cNvPr>
          <p:cNvCxnSpPr/>
          <p:nvPr userDrawn="1"/>
        </p:nvCxnSpPr>
        <p:spPr>
          <a:xfrm>
            <a:off x="3015139" y="8463280"/>
            <a:ext cx="18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xmlns="" id="{3FE2F534-F058-AC47-AB43-25E301D10C8D}"/>
              </a:ext>
            </a:extLst>
          </p:cNvPr>
          <p:cNvSpPr txBox="1"/>
          <p:nvPr userDrawn="1"/>
        </p:nvSpPr>
        <p:spPr>
          <a:xfrm>
            <a:off x="357065" y="4078521"/>
            <a:ext cx="1838719" cy="258532"/>
          </a:xfrm>
          <a:prstGeom prst="rect">
            <a:avLst/>
          </a:prstGeom>
          <a:noFill/>
        </p:spPr>
        <p:txBody>
          <a:bodyPr wrap="square" rtlCol="0">
            <a:spAutoFit/>
          </a:bodyPr>
          <a:lstStyle/>
          <a:p>
            <a:pPr algn="l">
              <a:lnSpc>
                <a:spcPct val="90000"/>
              </a:lnSpc>
            </a:pPr>
            <a:r>
              <a:rPr lang="fr-FR" sz="1200" b="1" kern="1200" cap="all" spc="300" baseline="0" dirty="0">
                <a:solidFill>
                  <a:schemeClr val="accent2"/>
                </a:solidFill>
                <a:effectLst/>
                <a:latin typeface="+mn-lt"/>
                <a:ea typeface="+mn-ea"/>
                <a:cs typeface="+mn-cs"/>
              </a:rPr>
              <a:t>contacts</a:t>
            </a:r>
          </a:p>
        </p:txBody>
      </p:sp>
      <p:grpSp>
        <p:nvGrpSpPr>
          <p:cNvPr id="31" name="Groupe 30">
            <a:extLst>
              <a:ext uri="{FF2B5EF4-FFF2-40B4-BE49-F238E27FC236}">
                <a16:creationId xmlns:a16="http://schemas.microsoft.com/office/drawing/2014/main" xmlns="" id="{02FE2014-ED66-B240-8953-CE79B811C1F9}"/>
              </a:ext>
            </a:extLst>
          </p:cNvPr>
          <p:cNvGrpSpPr/>
          <p:nvPr userDrawn="1"/>
        </p:nvGrpSpPr>
        <p:grpSpPr>
          <a:xfrm>
            <a:off x="2677870" y="8579845"/>
            <a:ext cx="2564298" cy="407163"/>
            <a:chOff x="2844799" y="8579845"/>
            <a:chExt cx="2564298" cy="407163"/>
          </a:xfrm>
        </p:grpSpPr>
        <p:sp>
          <p:nvSpPr>
            <p:cNvPr id="29" name="ZoneTexte 28">
              <a:extLst>
                <a:ext uri="{FF2B5EF4-FFF2-40B4-BE49-F238E27FC236}">
                  <a16:creationId xmlns:a16="http://schemas.microsoft.com/office/drawing/2014/main" xmlns="" id="{F5D800A8-1FC5-C748-BB9E-0AE9812D59DC}"/>
                </a:ext>
              </a:extLst>
            </p:cNvPr>
            <p:cNvSpPr txBox="1"/>
            <p:nvPr userDrawn="1"/>
          </p:nvSpPr>
          <p:spPr>
            <a:xfrm>
              <a:off x="2844799" y="8579845"/>
              <a:ext cx="1317709" cy="407163"/>
            </a:xfrm>
            <a:prstGeom prst="rect">
              <a:avLst/>
            </a:prstGeom>
            <a:noFill/>
          </p:spPr>
          <p:txBody>
            <a:bodyPr wrap="square" rtlCol="0">
              <a:spAutoFit/>
            </a:bodyPr>
            <a:lstStyle/>
            <a:p>
              <a:pPr algn="r">
                <a:lnSpc>
                  <a:spcPct val="85000"/>
                </a:lnSpc>
              </a:pPr>
              <a:r>
                <a:rPr lang="fr-FR" sz="800" cap="all" baseline="0" dirty="0">
                  <a:solidFill>
                    <a:schemeClr val="bg1"/>
                  </a:solidFill>
                </a:rPr>
                <a:t>106, rue la </a:t>
              </a:r>
              <a:r>
                <a:rPr lang="fr-FR" sz="800" cap="all" baseline="0" dirty="0" err="1">
                  <a:solidFill>
                    <a:schemeClr val="bg1"/>
                  </a:solidFill>
                </a:rPr>
                <a:t>boétie</a:t>
              </a:r>
              <a:endParaRPr lang="fr-FR" sz="800" cap="all" baseline="0" dirty="0">
                <a:solidFill>
                  <a:schemeClr val="bg1"/>
                </a:solidFill>
              </a:endParaRPr>
            </a:p>
            <a:p>
              <a:pPr algn="r">
                <a:lnSpc>
                  <a:spcPct val="85000"/>
                </a:lnSpc>
              </a:pPr>
              <a:r>
                <a:rPr lang="fr-FR" sz="800" cap="all" baseline="0" dirty="0">
                  <a:solidFill>
                    <a:schemeClr val="bg1"/>
                  </a:solidFill>
                </a:rPr>
                <a:t>75008 paris</a:t>
              </a:r>
            </a:p>
            <a:p>
              <a:pPr algn="r">
                <a:lnSpc>
                  <a:spcPct val="85000"/>
                </a:lnSpc>
              </a:pPr>
              <a:r>
                <a:rPr lang="fr-FR" sz="800" cap="all" baseline="0" dirty="0" err="1">
                  <a:solidFill>
                    <a:schemeClr val="bg1"/>
                  </a:solidFill>
                </a:rPr>
                <a:t>france</a:t>
              </a:r>
              <a:endParaRPr lang="fr-FR" sz="800" cap="all" baseline="0" dirty="0">
                <a:solidFill>
                  <a:schemeClr val="bg1"/>
                </a:solidFill>
              </a:endParaRPr>
            </a:p>
          </p:txBody>
        </p:sp>
        <p:sp>
          <p:nvSpPr>
            <p:cNvPr id="30" name="ZoneTexte 29">
              <a:extLst>
                <a:ext uri="{FF2B5EF4-FFF2-40B4-BE49-F238E27FC236}">
                  <a16:creationId xmlns:a16="http://schemas.microsoft.com/office/drawing/2014/main" xmlns="" id="{D70C0401-3E13-5E4B-BAB4-FE0B55D0D9B5}"/>
                </a:ext>
              </a:extLst>
            </p:cNvPr>
            <p:cNvSpPr txBox="1"/>
            <p:nvPr userDrawn="1"/>
          </p:nvSpPr>
          <p:spPr>
            <a:xfrm>
              <a:off x="4091388" y="8579845"/>
              <a:ext cx="1317709" cy="407163"/>
            </a:xfrm>
            <a:prstGeom prst="rect">
              <a:avLst/>
            </a:prstGeom>
            <a:noFill/>
          </p:spPr>
          <p:txBody>
            <a:bodyPr wrap="square" rtlCol="0">
              <a:spAutoFit/>
            </a:bodyPr>
            <a:lstStyle/>
            <a:p>
              <a:pPr algn="l">
                <a:lnSpc>
                  <a:spcPct val="85000"/>
                </a:lnSpc>
              </a:pPr>
              <a:r>
                <a:rPr lang="fr-FR" sz="800" b="1" cap="none" baseline="0" dirty="0">
                  <a:solidFill>
                    <a:schemeClr val="bg1"/>
                  </a:solidFill>
                </a:rPr>
                <a:t>Tél. : +33(6)1 53 93 22 00</a:t>
              </a:r>
            </a:p>
            <a:p>
              <a:pPr algn="l">
                <a:lnSpc>
                  <a:spcPct val="85000"/>
                </a:lnSpc>
              </a:pPr>
              <a:r>
                <a:rPr lang="fr-FR" sz="800" b="1" cap="none" baseline="0" dirty="0">
                  <a:solidFill>
                    <a:schemeClr val="bg1"/>
                  </a:solidFill>
                </a:rPr>
                <a:t>Fax. : +33(6)1 53 93 21 00</a:t>
              </a:r>
            </a:p>
            <a:p>
              <a:pPr algn="l">
                <a:lnSpc>
                  <a:spcPct val="85000"/>
                </a:lnSpc>
              </a:pPr>
              <a:r>
                <a:rPr lang="fr-FR" sz="800" b="1" cap="none" baseline="0" dirty="0">
                  <a:solidFill>
                    <a:schemeClr val="bg1"/>
                  </a:solidFill>
                </a:rPr>
                <a:t>hoche-</a:t>
              </a:r>
              <a:r>
                <a:rPr lang="fr-FR" sz="800" b="1" cap="none" baseline="0" dirty="0" err="1">
                  <a:solidFill>
                    <a:schemeClr val="bg1"/>
                  </a:solidFill>
                </a:rPr>
                <a:t>avocats.com</a:t>
              </a:r>
              <a:endParaRPr lang="fr-FR" sz="800" b="1" cap="none" baseline="0" dirty="0">
                <a:solidFill>
                  <a:schemeClr val="bg1"/>
                </a:solidFill>
              </a:endParaRPr>
            </a:p>
          </p:txBody>
        </p:sp>
      </p:grpSp>
      <p:sp>
        <p:nvSpPr>
          <p:cNvPr id="32" name="Content Placeholder 2">
            <a:extLst>
              <a:ext uri="{FF2B5EF4-FFF2-40B4-BE49-F238E27FC236}">
                <a16:creationId xmlns:a16="http://schemas.microsoft.com/office/drawing/2014/main" xmlns="" id="{942B1761-FC9F-524B-A97C-18E0176C949D}"/>
              </a:ext>
            </a:extLst>
          </p:cNvPr>
          <p:cNvSpPr>
            <a:spLocks noGrp="1"/>
          </p:cNvSpPr>
          <p:nvPr>
            <p:ph idx="14"/>
          </p:nvPr>
        </p:nvSpPr>
        <p:spPr>
          <a:xfrm>
            <a:off x="357065"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a:t>
            </a:r>
          </a:p>
          <a:p>
            <a:pPr lvl="0"/>
            <a:r>
              <a:rPr lang="fr-FR" dirty="0"/>
              <a:t>les styles du texte</a:t>
            </a:r>
          </a:p>
          <a:p>
            <a:pPr lvl="0"/>
            <a:r>
              <a:rPr lang="fr-FR" dirty="0"/>
              <a:t>du masque</a:t>
            </a:r>
          </a:p>
          <a:p>
            <a:pPr lvl="0"/>
            <a:endParaRPr lang="en-US" dirty="0"/>
          </a:p>
        </p:txBody>
      </p:sp>
      <p:sp>
        <p:nvSpPr>
          <p:cNvPr id="33" name="Content Placeholder 2">
            <a:extLst>
              <a:ext uri="{FF2B5EF4-FFF2-40B4-BE49-F238E27FC236}">
                <a16:creationId xmlns:a16="http://schemas.microsoft.com/office/drawing/2014/main" xmlns="" id="{B25D6085-BDC6-F149-AD50-64E544C294AA}"/>
              </a:ext>
            </a:extLst>
          </p:cNvPr>
          <p:cNvSpPr>
            <a:spLocks noGrp="1"/>
          </p:cNvSpPr>
          <p:nvPr>
            <p:ph idx="15" hasCustomPrompt="1"/>
          </p:nvPr>
        </p:nvSpPr>
        <p:spPr>
          <a:xfrm>
            <a:off x="4113580"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4" name="Content Placeholder 2">
            <a:extLst>
              <a:ext uri="{FF2B5EF4-FFF2-40B4-BE49-F238E27FC236}">
                <a16:creationId xmlns:a16="http://schemas.microsoft.com/office/drawing/2014/main" xmlns="" id="{728E2DBE-98B6-6A40-A0FA-9738208B1384}"/>
              </a:ext>
            </a:extLst>
          </p:cNvPr>
          <p:cNvSpPr>
            <a:spLocks noGrp="1"/>
          </p:cNvSpPr>
          <p:nvPr>
            <p:ph idx="16"/>
          </p:nvPr>
        </p:nvSpPr>
        <p:spPr>
          <a:xfrm>
            <a:off x="4113579"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5" name="Content Placeholder 2">
            <a:extLst>
              <a:ext uri="{FF2B5EF4-FFF2-40B4-BE49-F238E27FC236}">
                <a16:creationId xmlns:a16="http://schemas.microsoft.com/office/drawing/2014/main" xmlns="" id="{1C33917D-7898-854A-B1F4-42E2257E900A}"/>
              </a:ext>
            </a:extLst>
          </p:cNvPr>
          <p:cNvSpPr>
            <a:spLocks noGrp="1"/>
          </p:cNvSpPr>
          <p:nvPr>
            <p:ph idx="17" hasCustomPrompt="1"/>
          </p:nvPr>
        </p:nvSpPr>
        <p:spPr>
          <a:xfrm>
            <a:off x="357066"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6" name="Content Placeholder 2">
            <a:extLst>
              <a:ext uri="{FF2B5EF4-FFF2-40B4-BE49-F238E27FC236}">
                <a16:creationId xmlns:a16="http://schemas.microsoft.com/office/drawing/2014/main" xmlns="" id="{0829D22E-689B-554D-B316-F4A6115C80E2}"/>
              </a:ext>
            </a:extLst>
          </p:cNvPr>
          <p:cNvSpPr>
            <a:spLocks noGrp="1"/>
          </p:cNvSpPr>
          <p:nvPr>
            <p:ph idx="18"/>
          </p:nvPr>
        </p:nvSpPr>
        <p:spPr>
          <a:xfrm>
            <a:off x="357065"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7" name="Content Placeholder 2">
            <a:extLst>
              <a:ext uri="{FF2B5EF4-FFF2-40B4-BE49-F238E27FC236}">
                <a16:creationId xmlns:a16="http://schemas.microsoft.com/office/drawing/2014/main" xmlns="" id="{D505998B-2AB1-2C4B-BE92-F34061234EDA}"/>
              </a:ext>
            </a:extLst>
          </p:cNvPr>
          <p:cNvSpPr>
            <a:spLocks noGrp="1"/>
          </p:cNvSpPr>
          <p:nvPr>
            <p:ph idx="19" hasCustomPrompt="1"/>
          </p:nvPr>
        </p:nvSpPr>
        <p:spPr>
          <a:xfrm>
            <a:off x="4113579"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8" name="Content Placeholder 2">
            <a:extLst>
              <a:ext uri="{FF2B5EF4-FFF2-40B4-BE49-F238E27FC236}">
                <a16:creationId xmlns:a16="http://schemas.microsoft.com/office/drawing/2014/main" xmlns="" id="{E61BBB80-ED77-9441-A857-37B5CA1C1512}"/>
              </a:ext>
            </a:extLst>
          </p:cNvPr>
          <p:cNvSpPr>
            <a:spLocks noGrp="1"/>
          </p:cNvSpPr>
          <p:nvPr>
            <p:ph idx="20"/>
          </p:nvPr>
        </p:nvSpPr>
        <p:spPr>
          <a:xfrm>
            <a:off x="4113578"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pic>
        <p:nvPicPr>
          <p:cNvPr id="39" name="Graphique 5">
            <a:extLst>
              <a:ext uri="{FF2B5EF4-FFF2-40B4-BE49-F238E27FC236}">
                <a16:creationId xmlns:a16="http://schemas.microsoft.com/office/drawing/2014/main" xmlns="" id="{3BC4370D-7B88-C446-8D6F-9B154B7982BE}"/>
              </a:ext>
            </a:extLst>
          </p:cNvPr>
          <p:cNvPicPr>
            <a:picLocks noChangeAspect="1"/>
          </p:cNvPicPr>
          <p:nvPr userDrawn="1"/>
        </p:nvPicPr>
        <p:blipFill>
          <a:blip r:embed="rId3"/>
          <a:stretch>
            <a:fillRect/>
          </a:stretch>
        </p:blipFill>
        <p:spPr>
          <a:xfrm>
            <a:off x="2499945" y="7165806"/>
            <a:ext cx="789221" cy="792000"/>
          </a:xfrm>
          <a:prstGeom prst="rect">
            <a:avLst/>
          </a:prstGeom>
        </p:spPr>
      </p:pic>
      <p:pic>
        <p:nvPicPr>
          <p:cNvPr id="40" name="Graphique 7">
            <a:extLst>
              <a:ext uri="{FF2B5EF4-FFF2-40B4-BE49-F238E27FC236}">
                <a16:creationId xmlns:a16="http://schemas.microsoft.com/office/drawing/2014/main" xmlns="" id="{9710C2C1-B7F0-9346-B104-B4A03FD1E669}"/>
              </a:ext>
            </a:extLst>
          </p:cNvPr>
          <p:cNvPicPr>
            <a:picLocks noChangeAspect="1"/>
          </p:cNvPicPr>
          <p:nvPr userDrawn="1"/>
        </p:nvPicPr>
        <p:blipFill>
          <a:blip r:embed="rId4"/>
          <a:stretch>
            <a:fillRect/>
          </a:stretch>
        </p:blipFill>
        <p:spPr>
          <a:xfrm>
            <a:off x="5649111" y="7170072"/>
            <a:ext cx="789225" cy="792000"/>
          </a:xfrm>
          <a:prstGeom prst="rect">
            <a:avLst/>
          </a:prstGeom>
        </p:spPr>
      </p:pic>
      <p:pic>
        <p:nvPicPr>
          <p:cNvPr id="41" name="Graphique 9">
            <a:extLst>
              <a:ext uri="{FF2B5EF4-FFF2-40B4-BE49-F238E27FC236}">
                <a16:creationId xmlns:a16="http://schemas.microsoft.com/office/drawing/2014/main" xmlns="" id="{9A85F2A6-0772-9246-AC0B-381B6FCED277}"/>
              </a:ext>
            </a:extLst>
          </p:cNvPr>
          <p:cNvPicPr>
            <a:picLocks noChangeAspect="1"/>
          </p:cNvPicPr>
          <p:nvPr userDrawn="1"/>
        </p:nvPicPr>
        <p:blipFill>
          <a:blip r:embed="rId5"/>
          <a:stretch>
            <a:fillRect/>
          </a:stretch>
        </p:blipFill>
        <p:spPr>
          <a:xfrm>
            <a:off x="3544777" y="7167232"/>
            <a:ext cx="792000" cy="792000"/>
          </a:xfrm>
          <a:prstGeom prst="rect">
            <a:avLst/>
          </a:prstGeom>
        </p:spPr>
      </p:pic>
      <p:pic>
        <p:nvPicPr>
          <p:cNvPr id="42" name="Graphique 19">
            <a:extLst>
              <a:ext uri="{FF2B5EF4-FFF2-40B4-BE49-F238E27FC236}">
                <a16:creationId xmlns:a16="http://schemas.microsoft.com/office/drawing/2014/main" xmlns="" id="{8978B293-A766-F142-A9A3-68FAC6F9FF4B}"/>
              </a:ext>
            </a:extLst>
          </p:cNvPr>
          <p:cNvPicPr>
            <a:picLocks noChangeAspect="1"/>
          </p:cNvPicPr>
          <p:nvPr userDrawn="1"/>
        </p:nvPicPr>
        <p:blipFill>
          <a:blip r:embed="rId6"/>
          <a:stretch>
            <a:fillRect/>
          </a:stretch>
        </p:blipFill>
        <p:spPr>
          <a:xfrm>
            <a:off x="1449253" y="7172727"/>
            <a:ext cx="792000" cy="792000"/>
          </a:xfrm>
          <a:prstGeom prst="rect">
            <a:avLst/>
          </a:prstGeom>
        </p:spPr>
      </p:pic>
      <p:pic>
        <p:nvPicPr>
          <p:cNvPr id="43" name="Graphique 21">
            <a:extLst>
              <a:ext uri="{FF2B5EF4-FFF2-40B4-BE49-F238E27FC236}">
                <a16:creationId xmlns:a16="http://schemas.microsoft.com/office/drawing/2014/main" xmlns="" id="{C241F5FC-D491-0D4C-8E99-F9785A44DBD4}"/>
              </a:ext>
            </a:extLst>
          </p:cNvPr>
          <p:cNvPicPr>
            <a:picLocks noChangeAspect="1"/>
          </p:cNvPicPr>
          <p:nvPr userDrawn="1"/>
        </p:nvPicPr>
        <p:blipFill>
          <a:blip r:embed="rId7"/>
          <a:stretch>
            <a:fillRect/>
          </a:stretch>
        </p:blipFill>
        <p:spPr>
          <a:xfrm>
            <a:off x="4587429" y="7168707"/>
            <a:ext cx="792000" cy="792000"/>
          </a:xfrm>
          <a:prstGeom prst="rect">
            <a:avLst/>
          </a:prstGeom>
        </p:spPr>
      </p:pic>
    </p:spTree>
    <p:extLst>
      <p:ext uri="{BB962C8B-B14F-4D97-AF65-F5344CB8AC3E}">
        <p14:creationId xmlns:p14="http://schemas.microsoft.com/office/powerpoint/2010/main" val="1528493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498330"/>
            <a:ext cx="6831033" cy="180914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4503" y="2491640"/>
            <a:ext cx="6831033" cy="5938771"/>
          </a:xfrm>
          <a:prstGeom prst="rect">
            <a:avLst/>
          </a:prstGeom>
        </p:spPr>
        <p:txBody>
          <a:bodyPr vert="horz" lIns="91440" tIns="45720" rIns="91440" bIns="45720" rtlCol="0">
            <a:normAutofit/>
          </a:bodyPr>
          <a:lstStyle/>
          <a:p>
            <a:pPr lvl="0"/>
            <a:r>
              <a:rPr lang="fr-FR" dirty="0"/>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544502" y="8675243"/>
            <a:ext cx="1782009" cy="498328"/>
          </a:xfrm>
          <a:prstGeom prst="rect">
            <a:avLst/>
          </a:prstGeom>
        </p:spPr>
        <p:txBody>
          <a:bodyPr vert="horz" lIns="91440" tIns="45720" rIns="91440" bIns="45720" rtlCol="0" anchor="ctr"/>
          <a:lstStyle>
            <a:lvl1pPr algn="l">
              <a:defRPr sz="1039">
                <a:solidFill>
                  <a:schemeClr val="tx1">
                    <a:tint val="75000"/>
                  </a:schemeClr>
                </a:solidFill>
              </a:defRPr>
            </a:lvl1pPr>
          </a:lstStyle>
          <a:p>
            <a:fld id="{76165C07-6FF4-8543-92EE-CA3A65433B44}" type="datetime3">
              <a:rPr lang="fr-FR" smtClean="0"/>
              <a:t>17.03.20</a:t>
            </a:fld>
            <a:endParaRPr lang="fr-FR"/>
          </a:p>
        </p:txBody>
      </p:sp>
      <p:sp>
        <p:nvSpPr>
          <p:cNvPr id="5" name="Footer Placeholder 4"/>
          <p:cNvSpPr>
            <a:spLocks noGrp="1"/>
          </p:cNvSpPr>
          <p:nvPr>
            <p:ph type="ftr" sz="quarter" idx="3"/>
          </p:nvPr>
        </p:nvSpPr>
        <p:spPr>
          <a:xfrm>
            <a:off x="2623513" y="8675243"/>
            <a:ext cx="2673013" cy="498328"/>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593527" y="8675243"/>
            <a:ext cx="1782009" cy="498328"/>
          </a:xfrm>
          <a:prstGeom prst="rect">
            <a:avLst/>
          </a:prstGeom>
        </p:spPr>
        <p:txBody>
          <a:bodyPr vert="horz" lIns="91440" tIns="45720" rIns="91440" bIns="45720" rtlCol="0" anchor="ctr"/>
          <a:lstStyle>
            <a:lvl1pPr algn="r">
              <a:defRPr sz="1039">
                <a:solidFill>
                  <a:schemeClr val="tx1">
                    <a:tint val="75000"/>
                  </a:schemeClr>
                </a:solidFill>
              </a:defRPr>
            </a:lvl1pPr>
          </a:lstStyle>
          <a:p>
            <a:fld id="{1649BD57-E23F-3E4D-8D4F-1DBAD10005BB}" type="slidenum">
              <a:rPr lang="fr-FR" smtClean="0"/>
              <a:t>‹N°›</a:t>
            </a:fld>
            <a:endParaRPr lang="fr-FR"/>
          </a:p>
        </p:txBody>
      </p:sp>
    </p:spTree>
    <p:extLst>
      <p:ext uri="{BB962C8B-B14F-4D97-AF65-F5344CB8AC3E}">
        <p14:creationId xmlns:p14="http://schemas.microsoft.com/office/powerpoint/2010/main" val="384068326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6" r:id="rId3"/>
    <p:sldLayoutId id="2147483674" r:id="rId4"/>
    <p:sldLayoutId id="2147483675" r:id="rId5"/>
  </p:sldLayoutIdLst>
  <p:hf sldNum="0" hdr="0" ftr="0"/>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0" indent="0" algn="l" defTabSz="791962" rtl="0" eaLnBrk="1" latinLnBrk="0" hangingPunct="1">
        <a:lnSpc>
          <a:spcPct val="90000"/>
        </a:lnSpc>
        <a:spcBef>
          <a:spcPts val="866"/>
        </a:spcBef>
        <a:buFont typeface="Arial" panose="020B0604020202020204" pitchFamily="34" charset="0"/>
        <a:buNone/>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F2C70ABF-BC41-7240-80D0-AE2FC7D23F18}"/>
              </a:ext>
            </a:extLst>
          </p:cNvPr>
          <p:cNvSpPr>
            <a:spLocks noGrp="1"/>
          </p:cNvSpPr>
          <p:nvPr>
            <p:ph type="body" sz="quarter" idx="11"/>
          </p:nvPr>
        </p:nvSpPr>
        <p:spPr/>
        <p:txBody>
          <a:bodyPr>
            <a:normAutofit fontScale="92500" lnSpcReduction="10000"/>
          </a:bodyPr>
          <a:lstStyle/>
          <a:p>
            <a:r>
              <a:rPr lang="fr-FR" dirty="0"/>
              <a:t>Droit Commercial</a:t>
            </a:r>
          </a:p>
        </p:txBody>
      </p:sp>
      <p:sp>
        <p:nvSpPr>
          <p:cNvPr id="5" name="Espace réservé de la date 4">
            <a:extLst>
              <a:ext uri="{FF2B5EF4-FFF2-40B4-BE49-F238E27FC236}">
                <a16:creationId xmlns:a16="http://schemas.microsoft.com/office/drawing/2014/main" xmlns="" id="{E9BD470E-2EDF-184D-AAA3-E1C52A79B9C7}"/>
              </a:ext>
            </a:extLst>
          </p:cNvPr>
          <p:cNvSpPr>
            <a:spLocks noGrp="1"/>
          </p:cNvSpPr>
          <p:nvPr>
            <p:ph type="dt" sz="half" idx="10"/>
          </p:nvPr>
        </p:nvSpPr>
        <p:spPr>
          <a:xfrm>
            <a:off x="2590800" y="3315843"/>
            <a:ext cx="2552699" cy="498328"/>
          </a:xfrm>
        </p:spPr>
        <p:txBody>
          <a:bodyPr/>
          <a:lstStyle/>
          <a:p>
            <a:r>
              <a:rPr lang="fr-FR" u="none" dirty="0"/>
              <a:t>17 mars 2020</a:t>
            </a:r>
          </a:p>
        </p:txBody>
      </p:sp>
      <p:sp>
        <p:nvSpPr>
          <p:cNvPr id="8" name="Rectangle 7"/>
          <p:cNvSpPr/>
          <p:nvPr/>
        </p:nvSpPr>
        <p:spPr>
          <a:xfrm>
            <a:off x="1416050" y="7808506"/>
            <a:ext cx="4931410" cy="584775"/>
          </a:xfrm>
          <a:prstGeom prst="rect">
            <a:avLst/>
          </a:prstGeom>
        </p:spPr>
        <p:txBody>
          <a:bodyPr wrap="square">
            <a:spAutoFit/>
          </a:bodyPr>
          <a:lstStyle/>
          <a:p>
            <a:pPr algn="ctr"/>
            <a:r>
              <a:rPr lang="fr-FR" sz="1600" b="1" cap="all" spc="150" dirty="0">
                <a:solidFill>
                  <a:schemeClr val="accent2"/>
                </a:solidFill>
              </a:rPr>
              <a:t>Force Majeure et inexécutions contractuelles face au COVID 19</a:t>
            </a:r>
            <a:endParaRPr lang="fr-FR" sz="1200" b="1" cap="all" spc="150" dirty="0">
              <a:solidFill>
                <a:schemeClr val="accent2"/>
              </a:solidFill>
            </a:endParaRPr>
          </a:p>
        </p:txBody>
      </p:sp>
    </p:spTree>
    <p:extLst>
      <p:ext uri="{BB962C8B-B14F-4D97-AF65-F5344CB8AC3E}">
        <p14:creationId xmlns:p14="http://schemas.microsoft.com/office/powerpoint/2010/main" val="4062750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xmlns="" id="{19B037D2-281B-3540-A349-123540CEB45F}"/>
              </a:ext>
            </a:extLst>
          </p:cNvPr>
          <p:cNvSpPr>
            <a:spLocks noGrp="1"/>
          </p:cNvSpPr>
          <p:nvPr>
            <p:ph idx="1"/>
          </p:nvPr>
        </p:nvSpPr>
        <p:spPr>
          <a:xfrm>
            <a:off x="357065" y="1443992"/>
            <a:ext cx="7205908" cy="1858008"/>
          </a:xfrm>
        </p:spPr>
        <p:txBody>
          <a:bodyPr/>
          <a:lstStyle/>
          <a:p>
            <a:r>
              <a:rPr lang="fr-FR" b="1" u="sng" dirty="0"/>
              <a:t>A titre préalable, </a:t>
            </a:r>
          </a:p>
          <a:p>
            <a:endParaRPr lang="fr-FR" dirty="0"/>
          </a:p>
          <a:p>
            <a:r>
              <a:rPr lang="fr-FR" b="1" i="0" dirty="0"/>
              <a:t>Vérifiez vos contrats. Quelle est la loi applicable ? </a:t>
            </a:r>
          </a:p>
          <a:p>
            <a:r>
              <a:rPr lang="fr-FR" b="1" i="0" dirty="0"/>
              <a:t>Si c’est le droit français, une clause de « Force Majeure » est-elle prévue et que dit-elle ? </a:t>
            </a:r>
          </a:p>
          <a:p>
            <a:r>
              <a:rPr lang="fr-FR" b="1" i="0" dirty="0"/>
              <a:t> Dans la plupart des cas, rien n’est dit sur une pandémie de ce type dans le contrat.</a:t>
            </a:r>
          </a:p>
          <a:p>
            <a:r>
              <a:rPr lang="fr-FR" b="1" i="0" dirty="0"/>
              <a:t>Il faut donc se reporter aux textes en les interprétant.  </a:t>
            </a:r>
          </a:p>
          <a:p>
            <a:r>
              <a:rPr lang="fr-FR" b="1" i="0" dirty="0"/>
              <a:t>Le COVID 19 doit permettre aux entreprises de soulever la force majeure.</a:t>
            </a:r>
            <a:endParaRPr lang="fr-FR" sz="1300" dirty="0"/>
          </a:p>
        </p:txBody>
      </p:sp>
      <p:sp>
        <p:nvSpPr>
          <p:cNvPr id="3" name="Espace réservé du contenu 2">
            <a:extLst>
              <a:ext uri="{FF2B5EF4-FFF2-40B4-BE49-F238E27FC236}">
                <a16:creationId xmlns:a16="http://schemas.microsoft.com/office/drawing/2014/main" xmlns="" id="{B4FF0F8D-21A5-5343-8240-1EEF34A67764}"/>
              </a:ext>
            </a:extLst>
          </p:cNvPr>
          <p:cNvSpPr>
            <a:spLocks noGrp="1"/>
          </p:cNvSpPr>
          <p:nvPr>
            <p:ph idx="10"/>
          </p:nvPr>
        </p:nvSpPr>
        <p:spPr>
          <a:xfrm>
            <a:off x="3239146" y="3949700"/>
            <a:ext cx="4323828" cy="5079999"/>
          </a:xfrm>
        </p:spPr>
        <p:txBody>
          <a:bodyPr/>
          <a:lstStyle/>
          <a:p>
            <a:r>
              <a:rPr lang="fr-FR" dirty="0"/>
              <a:t>L'article 1218 du code civil définit la </a:t>
            </a:r>
            <a:r>
              <a:rPr lang="fr-FR" b="1" dirty="0"/>
              <a:t>force majeure contractuelle</a:t>
            </a:r>
            <a:r>
              <a:rPr lang="fr-FR" dirty="0"/>
              <a:t>. </a:t>
            </a:r>
          </a:p>
          <a:p>
            <a:endParaRPr lang="fr-FR" dirty="0"/>
          </a:p>
          <a:p>
            <a:r>
              <a:rPr lang="fr-FR" dirty="0"/>
              <a:t>Cet article est applicable aux contrats en cours depuis 1</a:t>
            </a:r>
            <a:r>
              <a:rPr lang="fr-FR" baseline="30000" dirty="0"/>
              <a:t>er</a:t>
            </a:r>
            <a:r>
              <a:rPr lang="fr-FR" dirty="0"/>
              <a:t> octobre 2016. Mais il reprend principalement la jurisprudence antérieure si bien qu’on doit pouvoir également lui appliquer les termes de cet article qui indique : « </a:t>
            </a:r>
            <a:r>
              <a:rPr lang="fr-FR" i="1" dirty="0"/>
              <a:t>Il y a force majeure en matière contractuelle lorsqu'un événement échappant au contrôle du débiteur, qui ne pouvait être raisonnablement prévu lors de la conclusion du contrat et dont les effets ne peuvent être évités par des mesures appropriées, empêche l'exécution de son obligation par le débiteur. Si l'empêchement est temporaire, l'exécution de l'obligation est suspendue à moins que le retard qui en résulterait ne justifie la résolution du contrat. Si l'empêchement est définitif, le contrat est résolu de plein droit et les parties sont libérées de leurs obligations dans les conditions prévues aux articles 1351 et 1351-1.</a:t>
            </a:r>
            <a:r>
              <a:rPr lang="fr-FR" dirty="0"/>
              <a:t> » </a:t>
            </a:r>
          </a:p>
          <a:p>
            <a:r>
              <a:rPr lang="fr-FR" dirty="0"/>
              <a:t> </a:t>
            </a:r>
          </a:p>
          <a:p>
            <a:r>
              <a:rPr lang="fr-FR" dirty="0"/>
              <a:t>Même si le dernier mot sera celui de la jurisprudence à vernir, cette épidémie désormais qualifiée de pandémie devrait être qualifiée de cas de force majeure car elle répond à la définition légale, en particulier : </a:t>
            </a:r>
          </a:p>
          <a:p>
            <a:r>
              <a:rPr lang="fr-FR" dirty="0"/>
              <a:t> </a:t>
            </a:r>
          </a:p>
          <a:p>
            <a:pPr marL="171450" lvl="0" indent="-171450">
              <a:buFont typeface="Wingdings" panose="05000000000000000000" pitchFamily="2" charset="2"/>
              <a:buChar char="§"/>
            </a:pPr>
            <a:r>
              <a:rPr lang="fr-FR" i="1" dirty="0"/>
              <a:t>« Un événement échappant au contrôle du débiteur </a:t>
            </a:r>
            <a:r>
              <a:rPr lang="fr-FR" dirty="0"/>
              <a:t>» : c’est le cas d’une pandémie ; </a:t>
            </a:r>
          </a:p>
          <a:p>
            <a:pPr marL="171450" lvl="0" indent="-171450">
              <a:buFont typeface="Wingdings" panose="05000000000000000000" pitchFamily="2" charset="2"/>
              <a:buChar char="§"/>
            </a:pPr>
            <a:r>
              <a:rPr lang="fr-FR" dirty="0"/>
              <a:t>« </a:t>
            </a:r>
            <a:r>
              <a:rPr lang="fr-FR" i="1" dirty="0"/>
              <a:t>la conclusion du contrat » </a:t>
            </a:r>
            <a:r>
              <a:rPr lang="fr-FR" i="1" dirty="0" smtClean="0"/>
              <a:t>: </a:t>
            </a:r>
            <a:r>
              <a:rPr lang="fr-FR" dirty="0" smtClean="0"/>
              <a:t>la </a:t>
            </a:r>
            <a:r>
              <a:rPr lang="fr-FR" dirty="0"/>
              <a:t>pandémie, son ampleur et ses conséquences peuvent être qualifiées </a:t>
            </a:r>
            <a:r>
              <a:rPr lang="fr-FR" u="sng" dirty="0"/>
              <a:t>d’imprévisibles</a:t>
            </a:r>
            <a:r>
              <a:rPr lang="fr-FR" dirty="0"/>
              <a:t> au moment de la conclusion du contrat si la date de l’accord est antérieure à la connaissance de cette pandémie ; </a:t>
            </a:r>
          </a:p>
        </p:txBody>
      </p:sp>
      <p:sp>
        <p:nvSpPr>
          <p:cNvPr id="4" name="Espace réservé du contenu 3">
            <a:extLst>
              <a:ext uri="{FF2B5EF4-FFF2-40B4-BE49-F238E27FC236}">
                <a16:creationId xmlns:a16="http://schemas.microsoft.com/office/drawing/2014/main" xmlns="" id="{1279823F-C42A-B44C-96C8-5292D8881337}"/>
              </a:ext>
            </a:extLst>
          </p:cNvPr>
          <p:cNvSpPr>
            <a:spLocks noGrp="1"/>
          </p:cNvSpPr>
          <p:nvPr>
            <p:ph idx="12"/>
          </p:nvPr>
        </p:nvSpPr>
        <p:spPr/>
        <p:txBody>
          <a:bodyPr/>
          <a:lstStyle/>
          <a:p>
            <a:r>
              <a:rPr lang="fr-FR" dirty="0"/>
              <a:t>En droit français, le COVID 19 devrait être qualifié de cas de force majeure</a:t>
            </a:r>
          </a:p>
          <a:p>
            <a:r>
              <a:rPr lang="fr-FR" dirty="0"/>
              <a:t> en matière de contrats commerciaux : conditions et conséquences  </a:t>
            </a:r>
          </a:p>
          <a:p>
            <a:endParaRPr lang="fr-FR" dirty="0"/>
          </a:p>
        </p:txBody>
      </p:sp>
      <p:sp>
        <p:nvSpPr>
          <p:cNvPr id="5" name="Espace réservé du contenu 4">
            <a:extLst>
              <a:ext uri="{FF2B5EF4-FFF2-40B4-BE49-F238E27FC236}">
                <a16:creationId xmlns:a16="http://schemas.microsoft.com/office/drawing/2014/main" xmlns="" id="{A310E487-A49F-4D46-AB92-300144259978}"/>
              </a:ext>
            </a:extLst>
          </p:cNvPr>
          <p:cNvSpPr>
            <a:spLocks noGrp="1"/>
          </p:cNvSpPr>
          <p:nvPr>
            <p:ph idx="13"/>
          </p:nvPr>
        </p:nvSpPr>
        <p:spPr>
          <a:xfrm>
            <a:off x="3239146" y="3541722"/>
            <a:ext cx="4323828" cy="407978"/>
          </a:xfrm>
        </p:spPr>
        <p:txBody>
          <a:bodyPr/>
          <a:lstStyle/>
          <a:p>
            <a:r>
              <a:rPr lang="fr-FR" dirty="0"/>
              <a:t>Force Majeure et COVID 19</a:t>
            </a:r>
          </a:p>
        </p:txBody>
      </p:sp>
    </p:spTree>
    <p:extLst>
      <p:ext uri="{BB962C8B-B14F-4D97-AF65-F5344CB8AC3E}">
        <p14:creationId xmlns:p14="http://schemas.microsoft.com/office/powerpoint/2010/main" val="3932386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xmlns="" id="{CD45E518-98D1-EE41-9BFC-39071E1E558F}"/>
              </a:ext>
            </a:extLst>
          </p:cNvPr>
          <p:cNvSpPr>
            <a:spLocks noGrp="1"/>
          </p:cNvSpPr>
          <p:nvPr>
            <p:ph idx="1"/>
          </p:nvPr>
        </p:nvSpPr>
        <p:spPr>
          <a:xfrm>
            <a:off x="357065" y="570521"/>
            <a:ext cx="3449392" cy="2566379"/>
          </a:xfrm>
        </p:spPr>
        <p:txBody>
          <a:bodyPr/>
          <a:lstStyle/>
          <a:p>
            <a:pPr lvl="0"/>
            <a:r>
              <a:rPr lang="fr-FR" dirty="0"/>
              <a:t>sans doute sa définition d’urgence de santé publique internationale donnée par l’Organisation Mondiale de la Santé le 30 janvier 2020 pourrait-elle servir de point de départ, même si cette date peut se discuter ; </a:t>
            </a:r>
          </a:p>
          <a:p>
            <a:pPr lvl="0"/>
            <a:r>
              <a:rPr lang="fr-FR" dirty="0"/>
              <a:t>Ainsi, c’est à compter du 12 mars 2020 que l’Etat français a considéré le COVID 19 comme un cas de force majeur dans les marchés publics en précisant que les intérêts de retards ne seraient pas appliqués ; l’annonce du 16 mars 2020 du Président de la République conforte cette position ; </a:t>
            </a:r>
          </a:p>
          <a:p>
            <a:r>
              <a:rPr lang="fr-FR" dirty="0"/>
              <a:t> </a:t>
            </a:r>
          </a:p>
          <a:p>
            <a:pPr algn="just"/>
            <a:endParaRPr lang="fr-FR" i="1" dirty="0"/>
          </a:p>
        </p:txBody>
      </p:sp>
      <p:sp>
        <p:nvSpPr>
          <p:cNvPr id="3" name="Espace réservé du contenu 2">
            <a:extLst>
              <a:ext uri="{FF2B5EF4-FFF2-40B4-BE49-F238E27FC236}">
                <a16:creationId xmlns:a16="http://schemas.microsoft.com/office/drawing/2014/main" xmlns="" id="{4452864D-FE57-2042-B147-E0EB9576C831}"/>
              </a:ext>
            </a:extLst>
          </p:cNvPr>
          <p:cNvSpPr>
            <a:spLocks noGrp="1"/>
          </p:cNvSpPr>
          <p:nvPr>
            <p:ph idx="10"/>
          </p:nvPr>
        </p:nvSpPr>
        <p:spPr>
          <a:xfrm>
            <a:off x="4113581" y="570521"/>
            <a:ext cx="3449392" cy="2566379"/>
          </a:xfrm>
        </p:spPr>
        <p:txBody>
          <a:bodyPr/>
          <a:lstStyle/>
          <a:p>
            <a:pPr marL="171450" lvl="0" indent="-171450">
              <a:buFont typeface="Arial" panose="020B0604020202020204" pitchFamily="34" charset="0"/>
              <a:buChar char="•"/>
            </a:pPr>
            <a:r>
              <a:rPr lang="fr-FR" i="1" dirty="0"/>
              <a:t>« </a:t>
            </a:r>
            <a:r>
              <a:rPr lang="fr-FR" i="1" u="sng" dirty="0"/>
              <a:t>Et</a:t>
            </a:r>
            <a:r>
              <a:rPr lang="fr-FR" i="1" dirty="0"/>
              <a:t> dont les effets ne peuvent être évités par des mesures appropriées » </a:t>
            </a:r>
            <a:r>
              <a:rPr lang="fr-FR" dirty="0"/>
              <a:t>: c’est le critère </a:t>
            </a:r>
            <a:r>
              <a:rPr lang="fr-FR" u="sng" dirty="0"/>
              <a:t>d’irrésistibilité</a:t>
            </a:r>
            <a:r>
              <a:rPr lang="fr-FR" dirty="0"/>
              <a:t> ; la survenance de l’évènement est inévitable et ses effets sont le plus souvent insurmontables, même si cette appréciation aura lieu </a:t>
            </a:r>
            <a:r>
              <a:rPr lang="fr-FR" u="sng" dirty="0"/>
              <a:t>au cas par cas</a:t>
            </a:r>
            <a:r>
              <a:rPr lang="fr-FR" dirty="0"/>
              <a:t>. Notamment, on doit considérer le taux d’absentéisme causé par les mesures de confinement, les fermetures d’usines, de chantier, les mises en quarantaine ;</a:t>
            </a:r>
          </a:p>
          <a:p>
            <a:r>
              <a:rPr lang="fr-FR" dirty="0"/>
              <a:t> </a:t>
            </a:r>
          </a:p>
          <a:p>
            <a:pPr marL="171450" lvl="0" indent="-171450">
              <a:buFont typeface="Arial" panose="020B0604020202020204" pitchFamily="34" charset="0"/>
              <a:buChar char="•"/>
            </a:pPr>
            <a:r>
              <a:rPr lang="fr-FR" i="1" dirty="0"/>
              <a:t>« empêche l'exécution de son obligation par le débiteur »</a:t>
            </a:r>
            <a:r>
              <a:rPr lang="fr-FR" dirty="0"/>
              <a:t>, ce qui confirme l’analyse concrète de la situation</a:t>
            </a:r>
            <a:r>
              <a:rPr lang="fr-FR" i="1" dirty="0"/>
              <a:t>. </a:t>
            </a:r>
            <a:endParaRPr lang="fr-FR" dirty="0"/>
          </a:p>
          <a:p>
            <a:endParaRPr lang="fr-FR" i="1" dirty="0"/>
          </a:p>
        </p:txBody>
      </p:sp>
      <p:sp>
        <p:nvSpPr>
          <p:cNvPr id="4" name="Espace réservé du contenu 3">
            <a:extLst>
              <a:ext uri="{FF2B5EF4-FFF2-40B4-BE49-F238E27FC236}">
                <a16:creationId xmlns:a16="http://schemas.microsoft.com/office/drawing/2014/main" xmlns="" id="{6229438F-A42A-9746-B93F-ECEA0DD34457}"/>
              </a:ext>
            </a:extLst>
          </p:cNvPr>
          <p:cNvSpPr>
            <a:spLocks noGrp="1"/>
          </p:cNvSpPr>
          <p:nvPr>
            <p:ph idx="11"/>
          </p:nvPr>
        </p:nvSpPr>
        <p:spPr>
          <a:xfrm>
            <a:off x="357065" y="4089400"/>
            <a:ext cx="4587076" cy="4908892"/>
          </a:xfrm>
        </p:spPr>
        <p:txBody>
          <a:bodyPr/>
          <a:lstStyle/>
          <a:p>
            <a:r>
              <a:rPr lang="fr-FR" dirty="0"/>
              <a:t>Le débiteur de l’obligation est libéré de son engagement en fonction de l’importance de l’empêchement, sans s’exposer à des demandes de dommages et intérêts. L’existence d’un cas de force majeure doit être notifié à la partie qui va subir l’inexécution. </a:t>
            </a:r>
          </a:p>
          <a:p>
            <a:endParaRPr lang="fr-FR" dirty="0"/>
          </a:p>
          <a:p>
            <a:r>
              <a:rPr lang="fr-FR" dirty="0"/>
              <a:t>L'article 1218 du code civil précise également : </a:t>
            </a:r>
          </a:p>
          <a:p>
            <a:endParaRPr lang="fr-FR" dirty="0"/>
          </a:p>
          <a:p>
            <a:pPr marL="171450" indent="-171450">
              <a:buFont typeface="Arial" panose="020B0604020202020204" pitchFamily="34" charset="0"/>
              <a:buChar char="•"/>
            </a:pPr>
            <a:r>
              <a:rPr lang="fr-FR" dirty="0"/>
              <a:t> « </a:t>
            </a:r>
            <a:r>
              <a:rPr lang="fr-FR" i="1" dirty="0"/>
              <a:t>Si l'empêchement est temporaire, l'exécution de l'obligation est suspendue à moins que le retard qui en résulterait ne justifie la résolution du contrat »</a:t>
            </a:r>
            <a:r>
              <a:rPr lang="fr-FR" dirty="0"/>
              <a:t> : la durée de la suspension due à une impossibilité momentanée dépendra de la durée de l’évènement, ce qui sera apprécié au cas par cas ;</a:t>
            </a:r>
            <a:r>
              <a:rPr lang="fr-FR" i="1" dirty="0"/>
              <a:t> </a:t>
            </a:r>
            <a:r>
              <a:rPr lang="fr-FR" dirty="0"/>
              <a:t>le débiteur n’est pas libéré de son obligation, il en est dispensé jusqu’à ce que l’impossibilité cesse ;</a:t>
            </a:r>
          </a:p>
          <a:p>
            <a:pPr marL="171450" indent="-171450">
              <a:buFont typeface="Arial" panose="020B0604020202020204" pitchFamily="34" charset="0"/>
              <a:buChar char="•"/>
            </a:pPr>
            <a:endParaRPr lang="fr-FR" dirty="0"/>
          </a:p>
          <a:p>
            <a:pPr marL="171450" indent="-171450">
              <a:buFont typeface="Arial" panose="020B0604020202020204" pitchFamily="34" charset="0"/>
              <a:buChar char="•"/>
            </a:pPr>
            <a:r>
              <a:rPr lang="fr-FR" dirty="0"/>
              <a:t> Si l’empêchement est partiel, le débiteur ne sera libéré qu’à proportion de cet empêchement ;</a:t>
            </a:r>
          </a:p>
          <a:p>
            <a:pPr marL="171450" indent="-171450">
              <a:buFont typeface="Arial" panose="020B0604020202020204" pitchFamily="34" charset="0"/>
              <a:buChar char="•"/>
            </a:pPr>
            <a:endParaRPr lang="fr-FR" dirty="0"/>
          </a:p>
          <a:p>
            <a:pPr marL="171450" indent="-171450">
              <a:buFont typeface="Arial" panose="020B0604020202020204" pitchFamily="34" charset="0"/>
              <a:buChar char="•"/>
            </a:pPr>
            <a:r>
              <a:rPr lang="fr-FR" dirty="0"/>
              <a:t> </a:t>
            </a:r>
            <a:r>
              <a:rPr lang="fr-FR" i="1" dirty="0"/>
              <a:t>« Si l'empêchement est définitif, le contrat est résolu de plein droit et les parties sont libérées de leurs obligations dans les conditions prévues aux articles 1351 </a:t>
            </a:r>
            <a:r>
              <a:rPr lang="fr-FR" i="1" dirty="0"/>
              <a:t> </a:t>
            </a:r>
            <a:r>
              <a:rPr lang="fr-FR" i="1" dirty="0" smtClean="0"/>
              <a:t>et 1351-1</a:t>
            </a:r>
            <a:r>
              <a:rPr lang="fr-FR" dirty="0" smtClean="0"/>
              <a:t>»</a:t>
            </a:r>
            <a:r>
              <a:rPr lang="fr-FR" dirty="0"/>
              <a:t> : en fonction du type de contrat (instantané ou à exécution successive), les conséquences seront différentes. L'article 1351 indique « </a:t>
            </a:r>
            <a:r>
              <a:rPr lang="fr-FR" i="1" dirty="0"/>
              <a:t>L'impossibilité d'exécuter la prestation libère le débiteur à due concurrence lorsqu'elle procède d'un cas de force majeure et qu'elle est définitive, à moins qu'il n'ait convenu de s'en charger ou qu'il ait été préalablement mis en demeure</a:t>
            </a:r>
            <a:r>
              <a:rPr lang="fr-FR" dirty="0"/>
              <a:t> » </a:t>
            </a:r>
          </a:p>
          <a:p>
            <a:pPr marL="171450" indent="-171450" algn="just">
              <a:buFont typeface="Wingdings" panose="05000000000000000000" pitchFamily="2" charset="2"/>
              <a:buChar char="§"/>
            </a:pPr>
            <a:endParaRPr lang="fr-FR" dirty="0"/>
          </a:p>
          <a:p>
            <a:pPr marL="171450" indent="-171450" algn="just">
              <a:buFont typeface="Wingdings" panose="05000000000000000000" pitchFamily="2" charset="2"/>
              <a:buChar char="§"/>
            </a:pPr>
            <a:endParaRPr lang="fr-FR" dirty="0"/>
          </a:p>
        </p:txBody>
      </p:sp>
      <p:sp>
        <p:nvSpPr>
          <p:cNvPr id="6" name="Espace réservé du contenu 5">
            <a:extLst>
              <a:ext uri="{FF2B5EF4-FFF2-40B4-BE49-F238E27FC236}">
                <a16:creationId xmlns:a16="http://schemas.microsoft.com/office/drawing/2014/main" xmlns="" id="{BCDFE19A-7291-184E-AF5E-E7F5971FA4D9}"/>
              </a:ext>
            </a:extLst>
          </p:cNvPr>
          <p:cNvSpPr>
            <a:spLocks noGrp="1"/>
          </p:cNvSpPr>
          <p:nvPr>
            <p:ph idx="13"/>
          </p:nvPr>
        </p:nvSpPr>
        <p:spPr>
          <a:xfrm>
            <a:off x="4113581" y="361608"/>
            <a:ext cx="3449392" cy="208913"/>
          </a:xfrm>
        </p:spPr>
        <p:txBody>
          <a:bodyPr/>
          <a:lstStyle/>
          <a:p>
            <a:endParaRPr lang="fr-FR" dirty="0"/>
          </a:p>
        </p:txBody>
      </p:sp>
      <p:sp>
        <p:nvSpPr>
          <p:cNvPr id="7" name="Espace réservé du contenu 6">
            <a:extLst>
              <a:ext uri="{FF2B5EF4-FFF2-40B4-BE49-F238E27FC236}">
                <a16:creationId xmlns:a16="http://schemas.microsoft.com/office/drawing/2014/main" xmlns="" id="{FF7EA01C-CBD7-404C-8A86-108F8853EC92}"/>
              </a:ext>
            </a:extLst>
          </p:cNvPr>
          <p:cNvSpPr>
            <a:spLocks noGrp="1"/>
          </p:cNvSpPr>
          <p:nvPr>
            <p:ph idx="14"/>
          </p:nvPr>
        </p:nvSpPr>
        <p:spPr>
          <a:xfrm>
            <a:off x="357063" y="3345813"/>
            <a:ext cx="4681661" cy="743587"/>
          </a:xfrm>
        </p:spPr>
        <p:txBody>
          <a:bodyPr/>
          <a:lstStyle/>
          <a:p>
            <a:r>
              <a:rPr lang="fr-FR" dirty="0"/>
              <a:t>Quels sont les effets de la qualification de « Force Majeure » notifiée à l’autre partie ?</a:t>
            </a:r>
          </a:p>
        </p:txBody>
      </p:sp>
      <p:sp>
        <p:nvSpPr>
          <p:cNvPr id="9" name="Espace réservé du contenu 8">
            <a:extLst>
              <a:ext uri="{FF2B5EF4-FFF2-40B4-BE49-F238E27FC236}">
                <a16:creationId xmlns:a16="http://schemas.microsoft.com/office/drawing/2014/main" xmlns="" id="{70F4D38C-5FD5-43B1-9236-DCF3BE71D4E6}"/>
              </a:ext>
            </a:extLst>
          </p:cNvPr>
          <p:cNvSpPr>
            <a:spLocks noGrp="1"/>
          </p:cNvSpPr>
          <p:nvPr>
            <p:ph idx="12"/>
          </p:nvPr>
        </p:nvSpPr>
        <p:spPr>
          <a:xfrm>
            <a:off x="357065" y="361608"/>
            <a:ext cx="3449392" cy="208913"/>
          </a:xfrm>
        </p:spPr>
        <p:txBody>
          <a:bodyPr/>
          <a:lstStyle/>
          <a:p>
            <a:endParaRPr lang="fr-FR" dirty="0"/>
          </a:p>
        </p:txBody>
      </p:sp>
    </p:spTree>
    <p:extLst>
      <p:ext uri="{BB962C8B-B14F-4D97-AF65-F5344CB8AC3E}">
        <p14:creationId xmlns:p14="http://schemas.microsoft.com/office/powerpoint/2010/main" val="411971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xmlns="" id="{06CC4AEB-7A44-B44E-B81B-89B1D17A88B1}"/>
              </a:ext>
            </a:extLst>
          </p:cNvPr>
          <p:cNvSpPr>
            <a:spLocks noGrp="1"/>
          </p:cNvSpPr>
          <p:nvPr>
            <p:ph idx="1"/>
          </p:nvPr>
        </p:nvSpPr>
        <p:spPr>
          <a:xfrm>
            <a:off x="357065" y="241301"/>
            <a:ext cx="3449392" cy="1549403"/>
          </a:xfrm>
        </p:spPr>
        <p:txBody>
          <a:bodyPr/>
          <a:lstStyle/>
          <a:p>
            <a:pPr marL="171450" indent="-171450" algn="just">
              <a:buFont typeface="Wingdings" panose="05000000000000000000" pitchFamily="2" charset="2"/>
              <a:buChar char="§"/>
            </a:pPr>
            <a:r>
              <a:rPr lang="fr-FR" dirty="0"/>
              <a:t>L'article 1351-1 indique « </a:t>
            </a:r>
            <a:r>
              <a:rPr lang="fr-FR" i="1" dirty="0"/>
              <a:t>Lorsque l'impossibilité d'exécuter résulte de la perte de la chose due, le débiteur mis en demeure est néanmoins libéré s'il prouve que la perte se serait pareillement produite si l'obligation avait été exécutée. Il est cependant tenu de céder à son créancier les droits et actions attachés à la chose</a:t>
            </a:r>
            <a:r>
              <a:rPr lang="fr-FR" dirty="0"/>
              <a:t>. ».</a:t>
            </a:r>
          </a:p>
          <a:p>
            <a:pPr marL="171450" indent="-171450" algn="just">
              <a:buFont typeface="Wingdings" panose="05000000000000000000" pitchFamily="2" charset="2"/>
              <a:buChar char="§"/>
            </a:pPr>
            <a:endParaRPr lang="fr-FR" dirty="0"/>
          </a:p>
          <a:p>
            <a:pPr algn="just"/>
            <a:endParaRPr lang="fr-FR" dirty="0"/>
          </a:p>
          <a:p>
            <a:endParaRPr lang="fr-FR" dirty="0"/>
          </a:p>
        </p:txBody>
      </p:sp>
      <p:sp>
        <p:nvSpPr>
          <p:cNvPr id="34" name="Espace réservé du contenu 33">
            <a:extLst>
              <a:ext uri="{FF2B5EF4-FFF2-40B4-BE49-F238E27FC236}">
                <a16:creationId xmlns:a16="http://schemas.microsoft.com/office/drawing/2014/main" xmlns="" id="{D2622F49-3E35-DC46-AA81-D1CC06789AF4}"/>
              </a:ext>
            </a:extLst>
          </p:cNvPr>
          <p:cNvSpPr>
            <a:spLocks noGrp="1"/>
          </p:cNvSpPr>
          <p:nvPr>
            <p:ph idx="10"/>
          </p:nvPr>
        </p:nvSpPr>
        <p:spPr>
          <a:xfrm>
            <a:off x="4113581" y="241300"/>
            <a:ext cx="3449392" cy="4438649"/>
          </a:xfrm>
        </p:spPr>
        <p:txBody>
          <a:bodyPr/>
          <a:lstStyle/>
          <a:p>
            <a:r>
              <a:rPr lang="fr-FR" i="1" dirty="0"/>
              <a:t>celle-ci peut demander une renégociation du contrat à son cocontractant. Elle continue à exécuter ses obligations durant la renégociation. En cas de refus ou d'échec de la renégociation, les parties peuvent convenir de la résolution du contrat, à la date et aux conditions qu'elles déterminent, ou demander d'un commun accord au juge de procéder à son adaptation. A défaut d'accord dans un délai raisonnable, le juge peut, à la demande d'une partie, réviser le contrat ou y mettre fin, à la date et aux conditions qu'il fixe</a:t>
            </a:r>
            <a:r>
              <a:rPr lang="fr-FR" dirty="0"/>
              <a:t>. ». Les contrats conclus avant cette date restent soumis à la loi ancienne qui ne prévoit pas l’imprévision. Une renonciation explicite à cet article figure souvent dans les contrats dans la mesure où la loi n’a pas qualifié cet article 1195 comme relevant de l’ordre public. Les tribunaux pourraient toutefois être amenés à considérer certaines de ces nouvelles clauses supplétives mais de protection comme pouvant </a:t>
            </a:r>
            <a:r>
              <a:rPr lang="fr-FR"/>
              <a:t>être </a:t>
            </a:r>
            <a:r>
              <a:rPr lang="fr-FR" smtClean="0"/>
              <a:t>déclarées </a:t>
            </a:r>
            <a:r>
              <a:rPr lang="fr-FR" dirty="0"/>
              <a:t>non écrites. </a:t>
            </a:r>
          </a:p>
          <a:p>
            <a:endParaRPr lang="fr-FR" dirty="0"/>
          </a:p>
          <a:p>
            <a:r>
              <a:rPr lang="fr-FR" b="1" dirty="0"/>
              <a:t>N’hésitez pas à vérifier votre situation et à informer vos cocontractants.</a:t>
            </a:r>
          </a:p>
          <a:p>
            <a:pPr algn="just"/>
            <a:endParaRPr lang="fr-FR" dirty="0"/>
          </a:p>
        </p:txBody>
      </p:sp>
      <p:sp>
        <p:nvSpPr>
          <p:cNvPr id="4" name="Espace réservé du contenu 3">
            <a:extLst>
              <a:ext uri="{FF2B5EF4-FFF2-40B4-BE49-F238E27FC236}">
                <a16:creationId xmlns:a16="http://schemas.microsoft.com/office/drawing/2014/main" xmlns="" id="{B119CC94-60AE-E041-A2E1-A52C17834E6D}"/>
              </a:ext>
            </a:extLst>
          </p:cNvPr>
          <p:cNvSpPr>
            <a:spLocks noGrp="1"/>
          </p:cNvSpPr>
          <p:nvPr>
            <p:ph idx="11"/>
          </p:nvPr>
        </p:nvSpPr>
        <p:spPr/>
        <p:txBody>
          <a:bodyPr/>
          <a:lstStyle/>
          <a:p>
            <a:r>
              <a:rPr lang="fr-FR" dirty="0"/>
              <a:t>Catherine Ottaway, associée</a:t>
            </a:r>
            <a:endParaRPr lang="pt" dirty="0"/>
          </a:p>
        </p:txBody>
      </p:sp>
      <p:sp>
        <p:nvSpPr>
          <p:cNvPr id="12" name="Espace réservé du contenu 11">
            <a:extLst>
              <a:ext uri="{FF2B5EF4-FFF2-40B4-BE49-F238E27FC236}">
                <a16:creationId xmlns:a16="http://schemas.microsoft.com/office/drawing/2014/main" xmlns="" id="{7349F548-0C03-E345-89A4-3D123F7D0526}"/>
              </a:ext>
            </a:extLst>
          </p:cNvPr>
          <p:cNvSpPr>
            <a:spLocks noGrp="1"/>
          </p:cNvSpPr>
          <p:nvPr>
            <p:ph idx="14"/>
          </p:nvPr>
        </p:nvSpPr>
        <p:spPr>
          <a:xfrm>
            <a:off x="357065" y="4657719"/>
            <a:ext cx="3449392" cy="609605"/>
          </a:xfrm>
        </p:spPr>
        <p:txBody>
          <a:bodyPr/>
          <a:lstStyle/>
          <a:p>
            <a:r>
              <a:rPr lang="fr-FR" i="1" dirty="0"/>
              <a:t>Contentieux des Affaires</a:t>
            </a:r>
          </a:p>
          <a:p>
            <a:r>
              <a:rPr lang="fr-FR" i="1" dirty="0"/>
              <a:t>Droit Commercial</a:t>
            </a:r>
          </a:p>
          <a:p>
            <a:r>
              <a:rPr lang="fr-FR" i="1" dirty="0"/>
              <a:t>Sociétés en difficultés</a:t>
            </a:r>
          </a:p>
          <a:p>
            <a:r>
              <a:rPr lang="fr-FR" i="1" dirty="0"/>
              <a:t>Baux commerciaux</a:t>
            </a:r>
          </a:p>
          <a:p>
            <a:r>
              <a:rPr lang="fr-FR" dirty="0"/>
              <a:t>Tél. : +33 (0)1 53 93 22 00</a:t>
            </a:r>
          </a:p>
          <a:p>
            <a:r>
              <a:rPr lang="fr-FR" dirty="0"/>
              <a:t>ottaway@hocheavocats.com</a:t>
            </a:r>
          </a:p>
        </p:txBody>
      </p:sp>
      <p:sp>
        <p:nvSpPr>
          <p:cNvPr id="37" name="Espace réservé du contenu 36">
            <a:extLst>
              <a:ext uri="{FF2B5EF4-FFF2-40B4-BE49-F238E27FC236}">
                <a16:creationId xmlns:a16="http://schemas.microsoft.com/office/drawing/2014/main" xmlns="" id="{18E915F1-F283-294F-A446-F11B2CA17633}"/>
              </a:ext>
            </a:extLst>
          </p:cNvPr>
          <p:cNvSpPr>
            <a:spLocks noGrp="1"/>
          </p:cNvSpPr>
          <p:nvPr>
            <p:ph idx="15"/>
          </p:nvPr>
        </p:nvSpPr>
        <p:spPr>
          <a:xfrm>
            <a:off x="4113579" y="4873687"/>
            <a:ext cx="3649295" cy="45719"/>
          </a:xfrm>
        </p:spPr>
        <p:txBody>
          <a:bodyPr/>
          <a:lstStyle/>
          <a:p>
            <a:endParaRPr lang="pt" dirty="0"/>
          </a:p>
        </p:txBody>
      </p:sp>
      <p:sp>
        <p:nvSpPr>
          <p:cNvPr id="38" name="Espace réservé du contenu 37">
            <a:extLst>
              <a:ext uri="{FF2B5EF4-FFF2-40B4-BE49-F238E27FC236}">
                <a16:creationId xmlns:a16="http://schemas.microsoft.com/office/drawing/2014/main" xmlns="" id="{213CE7B1-7046-7F44-95A2-690DF7884C0B}"/>
              </a:ext>
            </a:extLst>
          </p:cNvPr>
          <p:cNvSpPr>
            <a:spLocks noGrp="1"/>
          </p:cNvSpPr>
          <p:nvPr>
            <p:ph idx="16"/>
          </p:nvPr>
        </p:nvSpPr>
        <p:spPr>
          <a:xfrm>
            <a:off x="4113579" y="5017448"/>
            <a:ext cx="3449392" cy="249876"/>
          </a:xfrm>
        </p:spPr>
        <p:txBody>
          <a:bodyPr/>
          <a:lstStyle/>
          <a:p>
            <a:endParaRPr lang="fr-FR" dirty="0"/>
          </a:p>
        </p:txBody>
      </p:sp>
      <p:sp>
        <p:nvSpPr>
          <p:cNvPr id="40" name="Espace réservé du contenu 39">
            <a:extLst>
              <a:ext uri="{FF2B5EF4-FFF2-40B4-BE49-F238E27FC236}">
                <a16:creationId xmlns:a16="http://schemas.microsoft.com/office/drawing/2014/main" xmlns="" id="{BAE96002-9809-FD4B-AD4D-76F881F39DC7}"/>
              </a:ext>
            </a:extLst>
          </p:cNvPr>
          <p:cNvSpPr>
            <a:spLocks noGrp="1"/>
          </p:cNvSpPr>
          <p:nvPr>
            <p:ph idx="18"/>
          </p:nvPr>
        </p:nvSpPr>
        <p:spPr>
          <a:xfrm>
            <a:off x="357065" y="5385060"/>
            <a:ext cx="3449392" cy="746313"/>
          </a:xfrm>
        </p:spPr>
        <p:txBody>
          <a:bodyPr/>
          <a:lstStyle/>
          <a:p>
            <a:r>
              <a:rPr lang="fr-FR" sz="1200" b="1" dirty="0"/>
              <a:t>Georges-Louis </a:t>
            </a:r>
            <a:r>
              <a:rPr lang="fr-FR" sz="1200" b="1" dirty="0" err="1"/>
              <a:t>Harang</a:t>
            </a:r>
            <a:r>
              <a:rPr lang="fr-FR" sz="1200" b="1" dirty="0"/>
              <a:t>, Associé </a:t>
            </a:r>
          </a:p>
          <a:p>
            <a:r>
              <a:rPr lang="fr-FR" sz="1200" b="1" dirty="0"/>
              <a:t> Jessica Dedios, Avocat </a:t>
            </a:r>
          </a:p>
          <a:p>
            <a:r>
              <a:rPr lang="fr-FR" sz="1200" b="1" dirty="0"/>
              <a:t>Benjamin Gallo, Avocat</a:t>
            </a:r>
          </a:p>
        </p:txBody>
      </p:sp>
      <p:sp>
        <p:nvSpPr>
          <p:cNvPr id="41" name="Espace réservé du contenu 40">
            <a:extLst>
              <a:ext uri="{FF2B5EF4-FFF2-40B4-BE49-F238E27FC236}">
                <a16:creationId xmlns:a16="http://schemas.microsoft.com/office/drawing/2014/main" xmlns="" id="{7AE86F4D-919E-3748-B00E-F594AE9D3D91}"/>
              </a:ext>
            </a:extLst>
          </p:cNvPr>
          <p:cNvSpPr>
            <a:spLocks noGrp="1"/>
          </p:cNvSpPr>
          <p:nvPr>
            <p:ph idx="19"/>
          </p:nvPr>
        </p:nvSpPr>
        <p:spPr/>
        <p:txBody>
          <a:bodyPr/>
          <a:lstStyle/>
          <a:p>
            <a:endParaRPr lang="pt" dirty="0"/>
          </a:p>
        </p:txBody>
      </p:sp>
      <p:sp>
        <p:nvSpPr>
          <p:cNvPr id="42" name="Espace réservé du contenu 41">
            <a:extLst>
              <a:ext uri="{FF2B5EF4-FFF2-40B4-BE49-F238E27FC236}">
                <a16:creationId xmlns:a16="http://schemas.microsoft.com/office/drawing/2014/main" xmlns="" id="{6E03E4CC-995B-B645-87CD-F1BB9ED643A8}"/>
              </a:ext>
            </a:extLst>
          </p:cNvPr>
          <p:cNvSpPr>
            <a:spLocks noGrp="1"/>
          </p:cNvSpPr>
          <p:nvPr>
            <p:ph idx="20"/>
          </p:nvPr>
        </p:nvSpPr>
        <p:spPr/>
        <p:txBody>
          <a:bodyPr/>
          <a:lstStyle/>
          <a:p>
            <a:endParaRPr lang="fr-FR" dirty="0"/>
          </a:p>
        </p:txBody>
      </p:sp>
      <p:sp>
        <p:nvSpPr>
          <p:cNvPr id="13" name="Espace réservé du contenu 34">
            <a:extLst>
              <a:ext uri="{FF2B5EF4-FFF2-40B4-BE49-F238E27FC236}">
                <a16:creationId xmlns:a16="http://schemas.microsoft.com/office/drawing/2014/main" xmlns="" id="{7BC99D31-F8ED-46BE-99BA-4D416BFE0DB1}"/>
              </a:ext>
            </a:extLst>
          </p:cNvPr>
          <p:cNvSpPr txBox="1">
            <a:spLocks/>
          </p:cNvSpPr>
          <p:nvPr/>
        </p:nvSpPr>
        <p:spPr>
          <a:xfrm rot="10800000" flipV="1">
            <a:off x="357063" y="1794069"/>
            <a:ext cx="3449387" cy="364931"/>
          </a:xfrm>
          <a:prstGeom prst="rect">
            <a:avLst/>
          </a:prstGeom>
        </p:spPr>
        <p:txBody>
          <a:bodyPr vert="horz" lIns="91440" tIns="45720" rIns="91440" bIns="45720" rtlCol="0" anchor="t">
            <a:noAutofit/>
          </a:bodyPr>
          <a:lstStyle>
            <a:lvl1pPr marL="0" indent="0" algn="l" defTabSz="791962" rtl="0" eaLnBrk="1" latinLnBrk="0" hangingPunct="1">
              <a:lnSpc>
                <a:spcPct val="90000"/>
              </a:lnSpc>
              <a:spcBef>
                <a:spcPts val="0"/>
              </a:spcBef>
              <a:buFont typeface="Arial" panose="020B0604020202020204" pitchFamily="34" charset="0"/>
              <a:buNone/>
              <a:defRPr lang="en-US" sz="1400" b="1" i="0" kern="1200" cap="all" spc="300" normalizeH="0" baseline="0" dirty="0">
                <a:solidFill>
                  <a:schemeClr val="accent2"/>
                </a:solidFill>
                <a:latin typeface="Calibri" panose="020F0502020204030204" pitchFamily="34" charset="0"/>
                <a:ea typeface="+mj-ea"/>
                <a:cs typeface="Calibri" panose="020F0502020204030204" pitchFamily="34" charset="0"/>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r>
              <a:rPr lang="fr-FR" dirty="0"/>
              <a:t>L’</a:t>
            </a:r>
            <a:r>
              <a:rPr lang="fr-FR" dirty="0" err="1"/>
              <a:t>imprevision</a:t>
            </a:r>
            <a:endParaRPr lang="fr-FR" dirty="0"/>
          </a:p>
          <a:p>
            <a:endParaRPr lang="fr-FR" dirty="0"/>
          </a:p>
        </p:txBody>
      </p:sp>
      <p:sp>
        <p:nvSpPr>
          <p:cNvPr id="16" name="Espace réservé du contenu 33">
            <a:extLst>
              <a:ext uri="{FF2B5EF4-FFF2-40B4-BE49-F238E27FC236}">
                <a16:creationId xmlns:a16="http://schemas.microsoft.com/office/drawing/2014/main" xmlns="" id="{F632DFC5-9511-44AA-96DB-BA3F3EB078DC}"/>
              </a:ext>
            </a:extLst>
          </p:cNvPr>
          <p:cNvSpPr txBox="1">
            <a:spLocks/>
          </p:cNvSpPr>
          <p:nvPr/>
        </p:nvSpPr>
        <p:spPr>
          <a:xfrm>
            <a:off x="357065" y="2159001"/>
            <a:ext cx="3300536" cy="1888109"/>
          </a:xfrm>
          <a:prstGeom prst="rect">
            <a:avLst/>
          </a:prstGeom>
        </p:spPr>
        <p:txBody>
          <a:bodyPr vert="horz" lIns="91440" tIns="45720" rIns="91440" bIns="45720" rtlCol="0">
            <a:noAutofit/>
          </a:bodyPr>
          <a:lstStyle>
            <a:lvl1pPr marL="0" indent="0" algn="l" defTabSz="791962" rtl="0" eaLnBrk="1" latinLnBrk="0" hangingPunct="1">
              <a:lnSpc>
                <a:spcPct val="100000"/>
              </a:lnSpc>
              <a:spcBef>
                <a:spcPts val="0"/>
              </a:spcBef>
              <a:buFont typeface="Arial" panose="020B0604020202020204" pitchFamily="34" charset="0"/>
              <a:buNone/>
              <a:defRPr sz="1200" kern="1200">
                <a:solidFill>
                  <a:schemeClr val="accent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pPr algn="just"/>
            <a:r>
              <a:rPr lang="fr-FR" dirty="0"/>
              <a:t>Il peut être ajouté que pour les contrats conclus après le 1</a:t>
            </a:r>
            <a:r>
              <a:rPr lang="fr-FR" baseline="30000" dirty="0"/>
              <a:t>er</a:t>
            </a:r>
            <a:r>
              <a:rPr lang="fr-FR" dirty="0"/>
              <a:t> octobre 2016, il sera possible d’invoquer les dispositions de l’article 1195 du code civil qui a introduit </a:t>
            </a:r>
            <a:r>
              <a:rPr lang="fr-FR" b="1" dirty="0"/>
              <a:t>l’imprévision</a:t>
            </a:r>
            <a:r>
              <a:rPr lang="fr-FR" dirty="0"/>
              <a:t> dans les contrats </a:t>
            </a:r>
            <a:r>
              <a:rPr lang="fr-FR" dirty="0" smtClean="0"/>
              <a:t>commerciaux, lequel indique </a:t>
            </a:r>
            <a:r>
              <a:rPr lang="fr-FR" dirty="0"/>
              <a:t>que « </a:t>
            </a:r>
            <a:r>
              <a:rPr lang="fr-FR" i="1" dirty="0"/>
              <a:t>Si un changement de circonstances imprévisible lors de la conclusion du contrat rend l'exécution excessivement onéreuse pour une partie qui n'avait pas accepté d'en assumer le risque, </a:t>
            </a:r>
            <a:endParaRPr lang="fr-FR" dirty="0"/>
          </a:p>
        </p:txBody>
      </p:sp>
    </p:spTree>
    <p:extLst>
      <p:ext uri="{BB962C8B-B14F-4D97-AF65-F5344CB8AC3E}">
        <p14:creationId xmlns:p14="http://schemas.microsoft.com/office/powerpoint/2010/main" val="1851308349"/>
      </p:ext>
    </p:extLst>
  </p:cSld>
  <p:clrMapOvr>
    <a:masterClrMapping/>
  </p:clrMapOvr>
</p:sld>
</file>

<file path=ppt/theme/theme1.xml><?xml version="1.0" encoding="utf-8"?>
<a:theme xmlns:a="http://schemas.openxmlformats.org/drawingml/2006/main" name="Thème Office">
  <a:themeElements>
    <a:clrScheme name="hoche">
      <a:dk1>
        <a:srgbClr val="000000"/>
      </a:dk1>
      <a:lt1>
        <a:srgbClr val="FFFFFF"/>
      </a:lt1>
      <a:dk2>
        <a:srgbClr val="000000"/>
      </a:dk2>
      <a:lt2>
        <a:srgbClr val="919191"/>
      </a:lt2>
      <a:accent1>
        <a:srgbClr val="80676E"/>
      </a:accent1>
      <a:accent2>
        <a:srgbClr val="800054"/>
      </a:accent2>
      <a:accent3>
        <a:srgbClr val="FFFFFF"/>
      </a:accent3>
      <a:accent4>
        <a:srgbClr val="000000"/>
      </a:accent4>
      <a:accent5>
        <a:srgbClr val="F0EAEC"/>
      </a:accent5>
      <a:accent6>
        <a:srgbClr val="736166"/>
      </a:accent6>
      <a:hlink>
        <a:srgbClr val="800054"/>
      </a:hlink>
      <a:folHlink>
        <a:srgbClr val="CECECE"/>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1829</TotalTime>
  <Words>369</Words>
  <Application>Microsoft Office PowerPoint</Application>
  <PresentationFormat>Personnalisé</PresentationFormat>
  <Paragraphs>54</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mauleon</dc:creator>
  <cp:lastModifiedBy>bab</cp:lastModifiedBy>
  <cp:revision>44</cp:revision>
  <cp:lastPrinted>2019-11-18T10:58:07Z</cp:lastPrinted>
  <dcterms:created xsi:type="dcterms:W3CDTF">2018-11-21T15:11:34Z</dcterms:created>
  <dcterms:modified xsi:type="dcterms:W3CDTF">2020-03-17T10:14:11Z</dcterms:modified>
</cp:coreProperties>
</file>