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7920038" cy="93599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48">
          <p15:clr>
            <a:srgbClr val="A4A3A4"/>
          </p15:clr>
        </p15:guide>
        <p15:guide id="2" pos="249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herine Ottaway" initials="CO" lastIdx="1" clrIdx="0">
    <p:extLst>
      <p:ext uri="{19B8F6BF-5375-455C-9EA6-DF929625EA0E}">
        <p15:presenceInfo xmlns:p15="http://schemas.microsoft.com/office/powerpoint/2012/main" userId="S::ottaway@hocheavocats.com::629bf2b4-d972-4486-b105-f42cb4db77b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72"/>
    <p:restoredTop sz="94628"/>
  </p:normalViewPr>
  <p:slideViewPr>
    <p:cSldViewPr snapToGrid="0" snapToObjects="1">
      <p:cViewPr varScale="1">
        <p:scale>
          <a:sx n="76" d="100"/>
          <a:sy n="76" d="100"/>
        </p:scale>
        <p:origin x="3342" y="102"/>
      </p:cViewPr>
      <p:guideLst>
        <p:guide orient="horz" pos="2948"/>
        <p:guide pos="24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BFB1B8-A7BD-EA44-87BC-2F8275F0F310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917700" y="1241425"/>
            <a:ext cx="283368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ECAF5-7EA3-214F-B69C-1189A5ABCB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1387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1CA412A-504C-4840-BC72-76A20F74828B}"/>
              </a:ext>
            </a:extLst>
          </p:cNvPr>
          <p:cNvSpPr/>
          <p:nvPr userDrawn="1"/>
        </p:nvSpPr>
        <p:spPr>
          <a:xfrm>
            <a:off x="0" y="2027231"/>
            <a:ext cx="7920039" cy="7332669"/>
          </a:xfrm>
          <a:prstGeom prst="rect">
            <a:avLst/>
          </a:prstGeom>
          <a:solidFill>
            <a:srgbClr val="F7E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45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90005" y="7649936"/>
            <a:ext cx="5940028" cy="1208314"/>
          </a:xfrm>
        </p:spPr>
        <p:txBody>
          <a:bodyPr>
            <a:noAutofit/>
          </a:bodyPr>
          <a:lstStyle>
            <a:lvl1pPr marL="0" indent="0" algn="ctr">
              <a:lnSpc>
                <a:spcPct val="85000"/>
              </a:lnSpc>
              <a:buNone/>
              <a:defRPr sz="1600" b="1" cap="all" spc="150" baseline="0">
                <a:solidFill>
                  <a:schemeClr val="accent2"/>
                </a:solidFill>
              </a:defRPr>
            </a:lvl1pPr>
            <a:lvl2pPr marL="396004" indent="0" algn="ctr">
              <a:buNone/>
              <a:defRPr sz="1733"/>
            </a:lvl2pPr>
            <a:lvl3pPr marL="792008" indent="0" algn="ctr">
              <a:buNone/>
              <a:defRPr sz="1559"/>
            </a:lvl3pPr>
            <a:lvl4pPr marL="1188012" indent="0" algn="ctr">
              <a:buNone/>
              <a:defRPr sz="1386"/>
            </a:lvl4pPr>
            <a:lvl5pPr marL="1584015" indent="0" algn="ctr">
              <a:buNone/>
              <a:defRPr sz="1386"/>
            </a:lvl5pPr>
            <a:lvl6pPr marL="1980019" indent="0" algn="ctr">
              <a:buNone/>
              <a:defRPr sz="1386"/>
            </a:lvl6pPr>
            <a:lvl7pPr marL="2376023" indent="0" algn="ctr">
              <a:buNone/>
              <a:defRPr sz="1386"/>
            </a:lvl7pPr>
            <a:lvl8pPr marL="2772027" indent="0" algn="ctr">
              <a:buNone/>
              <a:defRPr sz="1386"/>
            </a:lvl8pPr>
            <a:lvl9pPr marL="3168030" indent="0" algn="ctr">
              <a:buNone/>
              <a:defRPr sz="1386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69015" y="3315843"/>
            <a:ext cx="1782009" cy="498328"/>
          </a:xfrm>
        </p:spPr>
        <p:txBody>
          <a:bodyPr/>
          <a:lstStyle>
            <a:lvl1pPr algn="ctr">
              <a:defRPr sz="1400" b="1" u="none" spc="300">
                <a:solidFill>
                  <a:schemeClr val="accent2"/>
                </a:solidFill>
              </a:defRPr>
            </a:lvl1pPr>
          </a:lstStyle>
          <a:p>
            <a:fld id="{7694B9AF-8083-CB40-84D6-C1B32CCCBD3D}" type="datetime3">
              <a:rPr lang="fr-FR" smtClean="0"/>
              <a:pPr/>
              <a:t>17.03.20</a:t>
            </a:fld>
            <a:endParaRPr lang="fr-FR" dirty="0"/>
          </a:p>
        </p:txBody>
      </p:sp>
      <p:pic>
        <p:nvPicPr>
          <p:cNvPr id="10" name="Image 9" descr="Une image contenant ciel, extérieur, bâtiment, pont&#10;&#10;&#10;&#10;Description générée automatiquement">
            <a:extLst>
              <a:ext uri="{FF2B5EF4-FFF2-40B4-BE49-F238E27FC236}">
                <a16:creationId xmlns:a16="http://schemas.microsoft.com/office/drawing/2014/main" id="{6520A6F6-6BAC-E549-8FF2-371CF6DFA4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167079"/>
            <a:ext cx="7917308" cy="3129950"/>
          </a:xfrm>
          <a:prstGeom prst="rect">
            <a:avLst/>
          </a:prstGeom>
        </p:spPr>
      </p:pic>
      <p:pic>
        <p:nvPicPr>
          <p:cNvPr id="12" name="Image 11" descr="Une image contenant clipart&#10;&#10;&#10;&#10;Description générée automatiquement">
            <a:extLst>
              <a:ext uri="{FF2B5EF4-FFF2-40B4-BE49-F238E27FC236}">
                <a16:creationId xmlns:a16="http://schemas.microsoft.com/office/drawing/2014/main" id="{CB0EC6F7-3F39-224A-B283-209E24A1478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32958" y="914401"/>
            <a:ext cx="2054123" cy="598335"/>
          </a:xfrm>
          <a:prstGeom prst="rect">
            <a:avLst/>
          </a:prstGeom>
        </p:spPr>
      </p:pic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E702D5FE-7CC2-2A4E-931A-6482AE397A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16050" y="2545213"/>
            <a:ext cx="5087938" cy="263305"/>
          </a:xfrm>
        </p:spPr>
        <p:txBody>
          <a:bodyPr anchor="b">
            <a:normAutofit/>
          </a:bodyPr>
          <a:lstStyle>
            <a:lvl1pPr algn="ctr">
              <a:defRPr sz="1400" i="1" spc="300">
                <a:solidFill>
                  <a:schemeClr val="accent2"/>
                </a:solidFill>
              </a:defRPr>
            </a:lvl1pPr>
          </a:lstStyle>
          <a:p>
            <a:r>
              <a:rPr lang="fr-FR" dirty="0"/>
              <a:t>entité</a:t>
            </a:r>
          </a:p>
        </p:txBody>
      </p:sp>
      <p:sp>
        <p:nvSpPr>
          <p:cNvPr id="5" name="ZoneTexte 4"/>
          <p:cNvSpPr txBox="1"/>
          <p:nvPr userDrawn="1"/>
        </p:nvSpPr>
        <p:spPr>
          <a:xfrm>
            <a:off x="2105614" y="2854178"/>
            <a:ext cx="37060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spc="150" baseline="0" dirty="0">
                <a:solidFill>
                  <a:schemeClr val="accent2"/>
                </a:solidFill>
                <a:latin typeface="+mn-lt"/>
              </a:rPr>
              <a:t>LETTRE D’INFORMATION</a:t>
            </a:r>
          </a:p>
        </p:txBody>
      </p:sp>
    </p:spTree>
    <p:extLst>
      <p:ext uri="{BB962C8B-B14F-4D97-AF65-F5344CB8AC3E}">
        <p14:creationId xmlns:p14="http://schemas.microsoft.com/office/powerpoint/2010/main" val="54327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65" y="1443993"/>
            <a:ext cx="7205908" cy="1764874"/>
          </a:xfrm>
        </p:spPr>
        <p:txBody>
          <a:bodyPr>
            <a:noAutofit/>
          </a:bodyPr>
          <a:lstStyle>
            <a:lvl1pPr algn="ctr">
              <a:lnSpc>
                <a:spcPct val="120000"/>
              </a:lnSpc>
              <a:spcBef>
                <a:spcPts val="0"/>
              </a:spcBef>
              <a:defRPr sz="12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dirty="0"/>
              <a:t>Modifier les styles du texte du masque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709320F-E293-EB4D-8A59-B397D960941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239146" y="4438915"/>
            <a:ext cx="4323828" cy="433763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dirty="0"/>
              <a:t>Modifier les styles du texte du masque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96913E90-08E4-F142-A9F7-997651FDD20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57065" y="461434"/>
            <a:ext cx="7205909" cy="805886"/>
          </a:xfrm>
        </p:spPr>
        <p:txBody>
          <a:bodyPr vert="horz" lIns="91440" tIns="45720" rIns="91440" bIns="45720" rtlCol="0" anchor="b">
            <a:noAutofit/>
          </a:bodyPr>
          <a:lstStyle>
            <a:lvl1pPr algn="ctr">
              <a:spcBef>
                <a:spcPts val="0"/>
              </a:spcBef>
              <a:defRPr lang="en-US" sz="1400" b="1" i="0" cap="none" spc="0" normalizeH="0" baseline="0" dirty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fr-FR" dirty="0"/>
              <a:t>Modifier les styles du texte du masque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493767E-C019-4C4A-BD8F-5FD74548C61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239146" y="3663608"/>
            <a:ext cx="4323828" cy="684000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spcBef>
                <a:spcPts val="0"/>
              </a:spcBef>
              <a:defRPr lang="en-US" sz="1400" b="1" i="0" cap="all" spc="300" normalizeH="0" baseline="0" dirty="0">
                <a:solidFill>
                  <a:schemeClr val="accent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fr-FR" dirty="0"/>
              <a:t>Modifier les styles du texte du masque</a:t>
            </a:r>
            <a:endParaRPr lang="en-US" dirty="0"/>
          </a:p>
        </p:txBody>
      </p:sp>
      <p:pic>
        <p:nvPicPr>
          <p:cNvPr id="6" name="Image 5" descr="Une image contenant extérieur, bâtiment, ciel, neige&#10;&#10;&#10;&#10;Description générée automatiquement">
            <a:extLst>
              <a:ext uri="{FF2B5EF4-FFF2-40B4-BE49-F238E27FC236}">
                <a16:creationId xmlns:a16="http://schemas.microsoft.com/office/drawing/2014/main" id="{4D49C0C4-64B9-7F46-8000-8F3C46CECE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/>
          <a:stretch/>
        </p:blipFill>
        <p:spPr>
          <a:xfrm>
            <a:off x="357065" y="4438914"/>
            <a:ext cx="2753134" cy="4337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98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709320F-E293-EB4D-8A59-B397D960941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57064" y="1385749"/>
            <a:ext cx="7082121" cy="276779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dirty="0"/>
              <a:t>Modifier les styles du texte du masque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493767E-C019-4C4A-BD8F-5FD74548C61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57065" y="455459"/>
            <a:ext cx="7082120" cy="684000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spcBef>
                <a:spcPts val="0"/>
              </a:spcBef>
              <a:defRPr lang="en-US" sz="1400" b="1" i="0" cap="all" spc="300" normalizeH="0" baseline="0" dirty="0">
                <a:solidFill>
                  <a:schemeClr val="accent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fr-FR" dirty="0"/>
              <a:t>Modifier les styles du texte du masque</a:t>
            </a:r>
            <a:endParaRPr lang="en-US" dirty="0"/>
          </a:p>
        </p:txBody>
      </p:sp>
      <p:pic>
        <p:nvPicPr>
          <p:cNvPr id="6" name="Image 5" descr="Une image contenant extérieur, bâtiment, ciel, neige&#10;&#10;&#10;&#10;Description générée automatiquement">
            <a:extLst>
              <a:ext uri="{FF2B5EF4-FFF2-40B4-BE49-F238E27FC236}">
                <a16:creationId xmlns:a16="http://schemas.microsoft.com/office/drawing/2014/main" id="{4D49C0C4-64B9-7F46-8000-8F3C46CECE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/>
          <a:stretch/>
        </p:blipFill>
        <p:spPr>
          <a:xfrm>
            <a:off x="357065" y="4438914"/>
            <a:ext cx="2753134" cy="4337633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709320F-E293-EB4D-8A59-B397D960941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361152" y="4399836"/>
            <a:ext cx="4078033" cy="4376711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dirty="0"/>
              <a:t>Modifier les styles du texte du masque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65" y="1136914"/>
            <a:ext cx="3449392" cy="276616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dirty="0"/>
              <a:t>Modifier les styles du texte du masque</a:t>
            </a:r>
            <a:endParaRPr lang="en-US" dirty="0"/>
          </a:p>
        </p:txBody>
      </p:sp>
      <p:pic>
        <p:nvPicPr>
          <p:cNvPr id="12" name="Image 11" descr="Une image contenant bâtiment, fenêtre, extérieur&#10;&#10;&#10;&#10;Description générée automatiquement">
            <a:extLst>
              <a:ext uri="{FF2B5EF4-FFF2-40B4-BE49-F238E27FC236}">
                <a16:creationId xmlns:a16="http://schemas.microsoft.com/office/drawing/2014/main" id="{9AF0D9B8-B61A-4047-AA56-1AA8AD0E1B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98115" y="4300123"/>
            <a:ext cx="2449966" cy="469817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709320F-E293-EB4D-8A59-B397D960941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113581" y="1136914"/>
            <a:ext cx="3449392" cy="276616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dirty="0"/>
              <a:t>Modifier les styles du texte du masque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B5B0FDA-CD1E-FA4B-AAFE-C9A7A4E8A0C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57065" y="5078983"/>
            <a:ext cx="4587076" cy="377707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dirty="0"/>
              <a:t>Modifier les styles du texte du masque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96913E90-08E4-F142-A9F7-997651FDD20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57065" y="361608"/>
            <a:ext cx="3449392" cy="684000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spcBef>
                <a:spcPts val="0"/>
              </a:spcBef>
              <a:defRPr lang="en-US" sz="1400" b="1" i="0" cap="all" spc="300" normalizeH="0" baseline="0" dirty="0">
                <a:solidFill>
                  <a:schemeClr val="accent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fr-FR" dirty="0"/>
              <a:t>Modifier les styles du texte du masque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493767E-C019-4C4A-BD8F-5FD74548C61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113581" y="361608"/>
            <a:ext cx="3449392" cy="684000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spcBef>
                <a:spcPts val="0"/>
              </a:spcBef>
              <a:defRPr lang="en-US" sz="1400" b="1" i="0" cap="all" spc="300" normalizeH="0" baseline="0" dirty="0">
                <a:solidFill>
                  <a:schemeClr val="accent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fr-FR" dirty="0"/>
              <a:t>Modifier les styles du texte du masque</a:t>
            </a: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435E09BC-94FE-5B4F-B80E-C99EED793B4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7064" y="4300123"/>
            <a:ext cx="4587076" cy="684000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spcBef>
                <a:spcPts val="0"/>
              </a:spcBef>
              <a:defRPr lang="en-US" sz="1400" b="1" i="0" cap="all" spc="300" normalizeH="0" baseline="0" dirty="0">
                <a:solidFill>
                  <a:schemeClr val="accent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fr-FR" dirty="0"/>
              <a:t>Modifier les styles du texte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66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C317988-2C6A-4E43-8E27-08F13AFB8523}"/>
              </a:ext>
            </a:extLst>
          </p:cNvPr>
          <p:cNvSpPr/>
          <p:nvPr userDrawn="1"/>
        </p:nvSpPr>
        <p:spPr>
          <a:xfrm>
            <a:off x="0" y="3860800"/>
            <a:ext cx="7920039" cy="5504776"/>
          </a:xfrm>
          <a:prstGeom prst="rect">
            <a:avLst/>
          </a:prstGeom>
          <a:solidFill>
            <a:srgbClr val="F7E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4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65" y="1136913"/>
            <a:ext cx="3449392" cy="233949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dirty="0"/>
              <a:t>Modifier les styles du texte du masque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709320F-E293-EB4D-8A59-B397D960941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113581" y="1136913"/>
            <a:ext cx="3449392" cy="233949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dirty="0"/>
              <a:t>Modifier les styles du texte du masque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B5B0FDA-CD1E-FA4B-AAFE-C9A7A4E8A0C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57066" y="4415407"/>
            <a:ext cx="3449392" cy="249875"/>
          </a:xfrm>
        </p:spPr>
        <p:txBody>
          <a:bodyPr numCol="1">
            <a:noAutofit/>
          </a:bodyPr>
          <a:lstStyle>
            <a:lvl1pPr>
              <a:lnSpc>
                <a:spcPct val="85000"/>
              </a:lnSpc>
              <a:spcBef>
                <a:spcPts val="0"/>
              </a:spcBef>
              <a:defRPr sz="1200" b="1" i="0" cap="all" spc="300" baseline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fr-FR" dirty="0"/>
              <a:t>nom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96913E90-08E4-F142-A9F7-997651FDD20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57065" y="361608"/>
            <a:ext cx="3449392" cy="684000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spcBef>
                <a:spcPts val="0"/>
              </a:spcBef>
              <a:defRPr lang="en-US" sz="1400" b="1" i="0" cap="all" spc="300" normalizeH="0" baseline="0" dirty="0">
                <a:solidFill>
                  <a:schemeClr val="accent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fr-FR" dirty="0"/>
              <a:t>Modifier les styles du texte du masque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493767E-C019-4C4A-BD8F-5FD74548C61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113581" y="361608"/>
            <a:ext cx="3449392" cy="684000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spcBef>
                <a:spcPts val="0"/>
              </a:spcBef>
              <a:defRPr lang="en-US" sz="1400" b="1" i="0" cap="all" spc="300" normalizeH="0" baseline="0" dirty="0">
                <a:solidFill>
                  <a:schemeClr val="accent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fr-FR" dirty="0"/>
              <a:t>Modifier les styles du texte du masque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38D716-E074-284E-8C90-577FE2872BFB}"/>
              </a:ext>
            </a:extLst>
          </p:cNvPr>
          <p:cNvSpPr/>
          <p:nvPr userDrawn="1"/>
        </p:nvSpPr>
        <p:spPr>
          <a:xfrm>
            <a:off x="0" y="6451600"/>
            <a:ext cx="7920039" cy="29139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45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5647485-9386-A245-B65E-779CB9658E91}"/>
              </a:ext>
            </a:extLst>
          </p:cNvPr>
          <p:cNvSpPr txBox="1"/>
          <p:nvPr userDrawn="1"/>
        </p:nvSpPr>
        <p:spPr>
          <a:xfrm>
            <a:off x="449739" y="6647475"/>
            <a:ext cx="70205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0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Avec près de 70 avocats et professionnels du droit, dont une quinzaine d’associés, Hoche Avocats</a:t>
            </a:r>
          </a:p>
          <a:p>
            <a:pPr algn="ctr">
              <a:lnSpc>
                <a:spcPct val="90000"/>
              </a:lnSpc>
            </a:pPr>
            <a:r>
              <a:rPr lang="fr-FR" sz="10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offre à ses clients français et internationaux un accompagnement et un conseil juridique global</a:t>
            </a:r>
          </a:p>
          <a:p>
            <a:pPr algn="ctr">
              <a:lnSpc>
                <a:spcPct val="90000"/>
              </a:lnSpc>
            </a:pPr>
            <a:r>
              <a:rPr lang="fr-FR" sz="10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dans les grandes pratiques du droit des affaires.</a:t>
            </a:r>
          </a:p>
        </p:txBody>
      </p:sp>
      <p:pic>
        <p:nvPicPr>
          <p:cNvPr id="25" name="Image 24" descr="Une image contenant clipart&#10;&#10;&#10;&#10;Description générée automatiquement">
            <a:extLst>
              <a:ext uri="{FF2B5EF4-FFF2-40B4-BE49-F238E27FC236}">
                <a16:creationId xmlns:a16="http://schemas.microsoft.com/office/drawing/2014/main" id="{25DE4E75-9FFD-1A49-B657-1DD47FA9CF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46923" y="8058071"/>
            <a:ext cx="1026193" cy="298529"/>
          </a:xfrm>
          <a:prstGeom prst="rect">
            <a:avLst/>
          </a:prstGeom>
        </p:spPr>
      </p:pic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7D95EF08-2FC4-224C-92F8-339289BD7B2B}"/>
              </a:ext>
            </a:extLst>
          </p:cNvPr>
          <p:cNvCxnSpPr/>
          <p:nvPr userDrawn="1"/>
        </p:nvCxnSpPr>
        <p:spPr>
          <a:xfrm>
            <a:off x="3015139" y="8463280"/>
            <a:ext cx="188976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3FE2F534-F058-AC47-AB43-25E301D10C8D}"/>
              </a:ext>
            </a:extLst>
          </p:cNvPr>
          <p:cNvSpPr txBox="1"/>
          <p:nvPr userDrawn="1"/>
        </p:nvSpPr>
        <p:spPr>
          <a:xfrm>
            <a:off x="357065" y="4078521"/>
            <a:ext cx="1838719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fr-FR" sz="1200" b="1" kern="1200" cap="all" spc="300" baseline="0" dirty="0">
                <a:solidFill>
                  <a:schemeClr val="accent2"/>
                </a:solidFill>
                <a:effectLst/>
                <a:latin typeface="+mn-lt"/>
                <a:ea typeface="+mn-ea"/>
                <a:cs typeface="+mn-cs"/>
              </a:rPr>
              <a:t>contacts</a:t>
            </a:r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02FE2014-ED66-B240-8953-CE79B811C1F9}"/>
              </a:ext>
            </a:extLst>
          </p:cNvPr>
          <p:cNvGrpSpPr/>
          <p:nvPr userDrawn="1"/>
        </p:nvGrpSpPr>
        <p:grpSpPr>
          <a:xfrm>
            <a:off x="2677870" y="8579845"/>
            <a:ext cx="2564298" cy="407163"/>
            <a:chOff x="2844799" y="8579845"/>
            <a:chExt cx="2564298" cy="407163"/>
          </a:xfrm>
        </p:grpSpPr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F5D800A8-1FC5-C748-BB9E-0AE9812D59DC}"/>
                </a:ext>
              </a:extLst>
            </p:cNvPr>
            <p:cNvSpPr txBox="1"/>
            <p:nvPr userDrawn="1"/>
          </p:nvSpPr>
          <p:spPr>
            <a:xfrm>
              <a:off x="2844799" y="8579845"/>
              <a:ext cx="1317709" cy="40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85000"/>
                </a:lnSpc>
              </a:pPr>
              <a:r>
                <a:rPr lang="fr-FR" sz="800" cap="all" baseline="0" dirty="0">
                  <a:solidFill>
                    <a:schemeClr val="bg1"/>
                  </a:solidFill>
                </a:rPr>
                <a:t>106, rue la </a:t>
              </a:r>
              <a:r>
                <a:rPr lang="fr-FR" sz="800" cap="all" baseline="0" dirty="0" err="1">
                  <a:solidFill>
                    <a:schemeClr val="bg1"/>
                  </a:solidFill>
                </a:rPr>
                <a:t>boétie</a:t>
              </a:r>
              <a:endParaRPr lang="fr-FR" sz="800" cap="all" baseline="0" dirty="0">
                <a:solidFill>
                  <a:schemeClr val="bg1"/>
                </a:solidFill>
              </a:endParaRPr>
            </a:p>
            <a:p>
              <a:pPr algn="r">
                <a:lnSpc>
                  <a:spcPct val="85000"/>
                </a:lnSpc>
              </a:pPr>
              <a:r>
                <a:rPr lang="fr-FR" sz="800" cap="all" baseline="0" dirty="0">
                  <a:solidFill>
                    <a:schemeClr val="bg1"/>
                  </a:solidFill>
                </a:rPr>
                <a:t>75008 paris</a:t>
              </a:r>
            </a:p>
            <a:p>
              <a:pPr algn="r">
                <a:lnSpc>
                  <a:spcPct val="85000"/>
                </a:lnSpc>
              </a:pPr>
              <a:r>
                <a:rPr lang="fr-FR" sz="800" cap="all" baseline="0" dirty="0" err="1">
                  <a:solidFill>
                    <a:schemeClr val="bg1"/>
                  </a:solidFill>
                </a:rPr>
                <a:t>france</a:t>
              </a:r>
              <a:endParaRPr lang="fr-FR" sz="800" cap="all" baseline="0" dirty="0">
                <a:solidFill>
                  <a:schemeClr val="bg1"/>
                </a:solidFill>
              </a:endParaRP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D70C0401-3E13-5E4B-BAB4-FE0B55D0D9B5}"/>
                </a:ext>
              </a:extLst>
            </p:cNvPr>
            <p:cNvSpPr txBox="1"/>
            <p:nvPr userDrawn="1"/>
          </p:nvSpPr>
          <p:spPr>
            <a:xfrm>
              <a:off x="4091388" y="8579845"/>
              <a:ext cx="1317709" cy="40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85000"/>
                </a:lnSpc>
              </a:pPr>
              <a:r>
                <a:rPr lang="fr-FR" sz="800" b="1" cap="none" baseline="0" dirty="0">
                  <a:solidFill>
                    <a:schemeClr val="bg1"/>
                  </a:solidFill>
                </a:rPr>
                <a:t>Tél. : +33(6)1 53 93 22 00</a:t>
              </a:r>
            </a:p>
            <a:p>
              <a:pPr algn="l">
                <a:lnSpc>
                  <a:spcPct val="85000"/>
                </a:lnSpc>
              </a:pPr>
              <a:r>
                <a:rPr lang="fr-FR" sz="800" b="1" cap="none" baseline="0" dirty="0">
                  <a:solidFill>
                    <a:schemeClr val="bg1"/>
                  </a:solidFill>
                </a:rPr>
                <a:t>Fax. : +33(6)1 53 93 21 00</a:t>
              </a:r>
            </a:p>
            <a:p>
              <a:pPr algn="l">
                <a:lnSpc>
                  <a:spcPct val="85000"/>
                </a:lnSpc>
              </a:pPr>
              <a:r>
                <a:rPr lang="fr-FR" sz="800" b="1" cap="none" baseline="0" dirty="0">
                  <a:solidFill>
                    <a:schemeClr val="bg1"/>
                  </a:solidFill>
                </a:rPr>
                <a:t>hoche-</a:t>
              </a:r>
              <a:r>
                <a:rPr lang="fr-FR" sz="800" b="1" cap="none" baseline="0" dirty="0" err="1">
                  <a:solidFill>
                    <a:schemeClr val="bg1"/>
                  </a:solidFill>
                </a:rPr>
                <a:t>avocats.com</a:t>
              </a:r>
              <a:endParaRPr lang="fr-FR" sz="800" b="1" cap="none" baseline="0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942B1761-FC9F-524B-A97C-18E0176C949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7065" y="4657720"/>
            <a:ext cx="3449392" cy="505512"/>
          </a:xfrm>
        </p:spPr>
        <p:txBody>
          <a:bodyPr numCol="2">
            <a:noAutofit/>
          </a:bodyPr>
          <a:lstStyle>
            <a:lvl1pPr>
              <a:lnSpc>
                <a:spcPct val="85000"/>
              </a:lnSpc>
              <a:spcBef>
                <a:spcPts val="0"/>
              </a:spcBef>
              <a:defRPr sz="10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fr-FR" dirty="0"/>
              <a:t>Modifier</a:t>
            </a:r>
          </a:p>
          <a:p>
            <a:pPr lvl="0"/>
            <a:r>
              <a:rPr lang="fr-FR" dirty="0"/>
              <a:t>les styles du texte</a:t>
            </a:r>
          </a:p>
          <a:p>
            <a:pPr lvl="0"/>
            <a:r>
              <a:rPr lang="fr-FR" dirty="0"/>
              <a:t>du masque</a:t>
            </a:r>
          </a:p>
          <a:p>
            <a:pPr lvl="0"/>
            <a:endParaRPr lang="en-US" dirty="0"/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B25D6085-BDC6-F149-AD50-64E544C294AA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113580" y="4415407"/>
            <a:ext cx="3449392" cy="249875"/>
          </a:xfrm>
        </p:spPr>
        <p:txBody>
          <a:bodyPr numCol="1">
            <a:noAutofit/>
          </a:bodyPr>
          <a:lstStyle>
            <a:lvl1pPr>
              <a:lnSpc>
                <a:spcPct val="85000"/>
              </a:lnSpc>
              <a:spcBef>
                <a:spcPts val="0"/>
              </a:spcBef>
              <a:defRPr sz="1200" b="1" i="0" cap="all" spc="300" baseline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fr-FR" dirty="0"/>
              <a:t>nom</a:t>
            </a:r>
            <a:endParaRPr lang="en-US" dirty="0"/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728E2DBE-98B6-6A40-A0FA-9738208B1384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113579" y="4657720"/>
            <a:ext cx="3449392" cy="505512"/>
          </a:xfrm>
        </p:spPr>
        <p:txBody>
          <a:bodyPr numCol="2">
            <a:noAutofit/>
          </a:bodyPr>
          <a:lstStyle>
            <a:lvl1pPr>
              <a:lnSpc>
                <a:spcPct val="85000"/>
              </a:lnSpc>
              <a:spcBef>
                <a:spcPts val="0"/>
              </a:spcBef>
              <a:defRPr sz="10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fr-FR" dirty="0"/>
              <a:t>Modifier les styles du texte du masque</a:t>
            </a:r>
          </a:p>
          <a:p>
            <a:pPr lvl="0"/>
            <a:endParaRPr lang="en-US" dirty="0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1C33917D-7898-854A-B1F4-42E2257E900A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357066" y="5385060"/>
            <a:ext cx="3449392" cy="249875"/>
          </a:xfrm>
        </p:spPr>
        <p:txBody>
          <a:bodyPr numCol="1">
            <a:noAutofit/>
          </a:bodyPr>
          <a:lstStyle>
            <a:lvl1pPr>
              <a:lnSpc>
                <a:spcPct val="85000"/>
              </a:lnSpc>
              <a:spcBef>
                <a:spcPts val="0"/>
              </a:spcBef>
              <a:defRPr sz="1200" b="1" i="0" cap="all" spc="300" baseline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fr-FR" dirty="0"/>
              <a:t>nom</a:t>
            </a:r>
            <a:endParaRPr lang="en-US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0829D22E-689B-554D-B316-F4A6115C80E2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57065" y="5627373"/>
            <a:ext cx="3449392" cy="504000"/>
          </a:xfrm>
        </p:spPr>
        <p:txBody>
          <a:bodyPr numCol="2">
            <a:noAutofit/>
          </a:bodyPr>
          <a:lstStyle>
            <a:lvl1pPr>
              <a:lnSpc>
                <a:spcPct val="85000"/>
              </a:lnSpc>
              <a:spcBef>
                <a:spcPts val="0"/>
              </a:spcBef>
              <a:defRPr sz="10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fr-FR" dirty="0"/>
              <a:t>Modifier les styles du texte du masque</a:t>
            </a:r>
          </a:p>
          <a:p>
            <a:pPr lvl="0"/>
            <a:endParaRPr lang="en-US" dirty="0"/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D505998B-2AB1-2C4B-BE92-F34061234EDA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113579" y="5385060"/>
            <a:ext cx="3449392" cy="249875"/>
          </a:xfrm>
        </p:spPr>
        <p:txBody>
          <a:bodyPr numCol="1">
            <a:noAutofit/>
          </a:bodyPr>
          <a:lstStyle>
            <a:lvl1pPr>
              <a:lnSpc>
                <a:spcPct val="85000"/>
              </a:lnSpc>
              <a:spcBef>
                <a:spcPts val="0"/>
              </a:spcBef>
              <a:defRPr sz="1200" b="1" i="0" cap="all" spc="300" baseline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fr-FR" dirty="0"/>
              <a:t>nom</a:t>
            </a:r>
            <a:endParaRPr lang="en-US" dirty="0"/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E61BBB80-ED77-9441-A857-37B5CA1C1512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4113578" y="5627373"/>
            <a:ext cx="3449392" cy="504000"/>
          </a:xfrm>
        </p:spPr>
        <p:txBody>
          <a:bodyPr numCol="2">
            <a:noAutofit/>
          </a:bodyPr>
          <a:lstStyle>
            <a:lvl1pPr>
              <a:lnSpc>
                <a:spcPct val="85000"/>
              </a:lnSpc>
              <a:spcBef>
                <a:spcPts val="0"/>
              </a:spcBef>
              <a:defRPr sz="10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fr-FR" dirty="0"/>
              <a:t>Modifier les styles du texte du masque</a:t>
            </a:r>
          </a:p>
          <a:p>
            <a:pPr lvl="0"/>
            <a:endParaRPr lang="en-US" dirty="0"/>
          </a:p>
        </p:txBody>
      </p:sp>
      <p:pic>
        <p:nvPicPr>
          <p:cNvPr id="39" name="Graphique 5">
            <a:extLst>
              <a:ext uri="{FF2B5EF4-FFF2-40B4-BE49-F238E27FC236}">
                <a16:creationId xmlns:a16="http://schemas.microsoft.com/office/drawing/2014/main" id="{3BC4370D-7B88-C446-8D6F-9B154B7982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99945" y="7165806"/>
            <a:ext cx="789221" cy="792000"/>
          </a:xfrm>
          <a:prstGeom prst="rect">
            <a:avLst/>
          </a:prstGeom>
        </p:spPr>
      </p:pic>
      <p:pic>
        <p:nvPicPr>
          <p:cNvPr id="40" name="Graphique 7">
            <a:extLst>
              <a:ext uri="{FF2B5EF4-FFF2-40B4-BE49-F238E27FC236}">
                <a16:creationId xmlns:a16="http://schemas.microsoft.com/office/drawing/2014/main" id="{9710C2C1-B7F0-9346-B104-B4A03FD1E66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649111" y="7170072"/>
            <a:ext cx="789225" cy="792000"/>
          </a:xfrm>
          <a:prstGeom prst="rect">
            <a:avLst/>
          </a:prstGeom>
        </p:spPr>
      </p:pic>
      <p:pic>
        <p:nvPicPr>
          <p:cNvPr id="41" name="Graphique 9">
            <a:extLst>
              <a:ext uri="{FF2B5EF4-FFF2-40B4-BE49-F238E27FC236}">
                <a16:creationId xmlns:a16="http://schemas.microsoft.com/office/drawing/2014/main" id="{9A85F2A6-0772-9246-AC0B-381B6FCED27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544777" y="7167232"/>
            <a:ext cx="792000" cy="792000"/>
          </a:xfrm>
          <a:prstGeom prst="rect">
            <a:avLst/>
          </a:prstGeom>
        </p:spPr>
      </p:pic>
      <p:pic>
        <p:nvPicPr>
          <p:cNvPr id="42" name="Graphique 19">
            <a:extLst>
              <a:ext uri="{FF2B5EF4-FFF2-40B4-BE49-F238E27FC236}">
                <a16:creationId xmlns:a16="http://schemas.microsoft.com/office/drawing/2014/main" id="{8978B293-A766-F142-A9A3-68FAC6F9FF4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449253" y="7172727"/>
            <a:ext cx="792000" cy="792000"/>
          </a:xfrm>
          <a:prstGeom prst="rect">
            <a:avLst/>
          </a:prstGeom>
        </p:spPr>
      </p:pic>
      <p:pic>
        <p:nvPicPr>
          <p:cNvPr id="43" name="Graphique 21">
            <a:extLst>
              <a:ext uri="{FF2B5EF4-FFF2-40B4-BE49-F238E27FC236}">
                <a16:creationId xmlns:a16="http://schemas.microsoft.com/office/drawing/2014/main" id="{C241F5FC-D491-0D4C-8E99-F9785A44DBD4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587429" y="7168707"/>
            <a:ext cx="792000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493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498330"/>
            <a:ext cx="6831033" cy="1809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491640"/>
            <a:ext cx="6831033" cy="5938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8675243"/>
            <a:ext cx="1782009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65C07-6FF4-8543-92EE-CA3A65433B44}" type="datetime3">
              <a:rPr lang="fr-FR" smtClean="0"/>
              <a:t>17.03.20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8675243"/>
            <a:ext cx="2673013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8675243"/>
            <a:ext cx="1782009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9BD57-E23F-3E4D-8D4F-1DBAD1000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0683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6" r:id="rId3"/>
    <p:sldLayoutId id="2147483674" r:id="rId4"/>
    <p:sldLayoutId id="2147483675" r:id="rId5"/>
  </p:sldLayoutIdLst>
  <p:hf sldNum="0" hdr="0" ftr="0"/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None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2C70ABF-BC41-7240-80D0-AE2FC7D23F1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3550" y="2545213"/>
            <a:ext cx="5087938" cy="263305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Commercial </a:t>
            </a:r>
            <a:r>
              <a:rPr lang="fr-FR" dirty="0" err="1"/>
              <a:t>Department</a:t>
            </a:r>
            <a:r>
              <a:rPr lang="fr-FR" dirty="0"/>
              <a:t> - Newsletter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9BD470E-2EDF-184D-AAA3-E1C52A79B9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90800" y="3315843"/>
            <a:ext cx="2552699" cy="498328"/>
          </a:xfrm>
        </p:spPr>
        <p:txBody>
          <a:bodyPr/>
          <a:lstStyle/>
          <a:p>
            <a:r>
              <a:rPr lang="fr-FR" u="none" dirty="0"/>
              <a:t>17 March 2020</a:t>
            </a:r>
          </a:p>
        </p:txBody>
      </p:sp>
      <p:sp>
        <p:nvSpPr>
          <p:cNvPr id="8" name="Rectangle 7"/>
          <p:cNvSpPr/>
          <p:nvPr/>
        </p:nvSpPr>
        <p:spPr>
          <a:xfrm>
            <a:off x="1416050" y="7808506"/>
            <a:ext cx="49314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cap="all" spc="150" dirty="0">
                <a:solidFill>
                  <a:schemeClr val="accent2"/>
                </a:solidFill>
              </a:rPr>
              <a:t>Force Majeure and </a:t>
            </a:r>
            <a:r>
              <a:rPr lang="fr-FR" sz="1600" b="1" cap="all" spc="150" dirty="0" err="1">
                <a:solidFill>
                  <a:schemeClr val="accent2"/>
                </a:solidFill>
              </a:rPr>
              <a:t>contractual</a:t>
            </a:r>
            <a:r>
              <a:rPr lang="fr-FR" sz="1600" b="1" cap="all" spc="150" dirty="0">
                <a:solidFill>
                  <a:schemeClr val="accent2"/>
                </a:solidFill>
              </a:rPr>
              <a:t> </a:t>
            </a:r>
            <a:r>
              <a:rPr lang="fr-FR" sz="1600" b="1" cap="all" spc="150" dirty="0" err="1">
                <a:solidFill>
                  <a:schemeClr val="accent2"/>
                </a:solidFill>
              </a:rPr>
              <a:t>inexecutions</a:t>
            </a:r>
            <a:r>
              <a:rPr lang="fr-FR" sz="1600" b="1" cap="all" spc="150" dirty="0">
                <a:solidFill>
                  <a:schemeClr val="accent2"/>
                </a:solidFill>
              </a:rPr>
              <a:t> DUE TO COVID 19</a:t>
            </a:r>
            <a:endParaRPr lang="fr-FR" sz="1200" b="1" cap="all" spc="15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75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19B037D2-281B-3540-A349-123540CEB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065" y="1443992"/>
            <a:ext cx="7205908" cy="1858008"/>
          </a:xfrm>
        </p:spPr>
        <p:txBody>
          <a:bodyPr/>
          <a:lstStyle/>
          <a:p>
            <a:r>
              <a:rPr lang="fr-FR" sz="1400" b="1" dirty="0"/>
              <a:t>As a </a:t>
            </a:r>
            <a:r>
              <a:rPr lang="fr-FR" sz="1400" b="1" dirty="0" err="1"/>
              <a:t>preliminary</a:t>
            </a:r>
            <a:r>
              <a:rPr lang="fr-FR" dirty="0"/>
              <a:t>, </a:t>
            </a:r>
          </a:p>
          <a:p>
            <a:endParaRPr lang="fr-FR" dirty="0"/>
          </a:p>
          <a:p>
            <a:r>
              <a:rPr lang="fr-FR" sz="1400" b="1" i="0" dirty="0"/>
              <a:t>Check </a:t>
            </a:r>
            <a:r>
              <a:rPr lang="fr-FR" sz="1400" b="1" i="0" dirty="0" err="1"/>
              <a:t>your</a:t>
            </a:r>
            <a:r>
              <a:rPr lang="fr-FR" sz="1400" b="1" i="0" dirty="0"/>
              <a:t> </a:t>
            </a:r>
            <a:r>
              <a:rPr lang="fr-FR" sz="1400" b="1" i="0" dirty="0" err="1"/>
              <a:t>contracts</a:t>
            </a:r>
            <a:r>
              <a:rPr lang="fr-FR" sz="1400" b="1" i="0" dirty="0"/>
              <a:t>. </a:t>
            </a:r>
            <a:r>
              <a:rPr lang="fr-FR" sz="1400" b="1" i="0" dirty="0" err="1"/>
              <a:t>What</a:t>
            </a:r>
            <a:r>
              <a:rPr lang="fr-FR" sz="1400" b="1" i="0" dirty="0"/>
              <a:t> </a:t>
            </a:r>
            <a:r>
              <a:rPr lang="fr-FR" sz="1400" b="1" i="0" dirty="0" err="1"/>
              <a:t>is</a:t>
            </a:r>
            <a:r>
              <a:rPr lang="fr-FR" sz="1400" b="1" i="0" dirty="0"/>
              <a:t> the applicable </a:t>
            </a:r>
            <a:r>
              <a:rPr lang="fr-FR" sz="1400" b="1" i="0" dirty="0" err="1"/>
              <a:t>law</a:t>
            </a:r>
            <a:r>
              <a:rPr lang="fr-FR" sz="1400" b="1" i="0" dirty="0"/>
              <a:t>? </a:t>
            </a:r>
          </a:p>
          <a:p>
            <a:r>
              <a:rPr lang="fr-FR" sz="1400" b="1" i="0" dirty="0"/>
              <a:t>If </a:t>
            </a:r>
            <a:r>
              <a:rPr lang="fr-FR" sz="1400" b="1" i="0" dirty="0" err="1"/>
              <a:t>it</a:t>
            </a:r>
            <a:r>
              <a:rPr lang="fr-FR" sz="1400" b="1" i="0" dirty="0"/>
              <a:t> </a:t>
            </a:r>
            <a:r>
              <a:rPr lang="fr-FR" sz="1400" b="1" i="0" dirty="0" err="1"/>
              <a:t>is</a:t>
            </a:r>
            <a:r>
              <a:rPr lang="fr-FR" sz="1400" b="1" i="0" dirty="0"/>
              <a:t> French </a:t>
            </a:r>
            <a:r>
              <a:rPr lang="fr-FR" sz="1400" b="1" i="0" dirty="0" err="1"/>
              <a:t>law</a:t>
            </a:r>
            <a:r>
              <a:rPr lang="fr-FR" sz="1400" b="1" i="0" dirty="0"/>
              <a:t>, </a:t>
            </a:r>
            <a:r>
              <a:rPr lang="fr-FR" sz="1400" b="1" i="0" dirty="0" err="1"/>
              <a:t>is</a:t>
            </a:r>
            <a:r>
              <a:rPr lang="fr-FR" sz="1400" b="1" i="0" dirty="0"/>
              <a:t> </a:t>
            </a:r>
            <a:r>
              <a:rPr lang="fr-FR" sz="1400" b="1" i="0" dirty="0" err="1"/>
              <a:t>there</a:t>
            </a:r>
            <a:r>
              <a:rPr lang="fr-FR" sz="1400" b="1" i="0" dirty="0"/>
              <a:t> a "Force Majeure" clause and </a:t>
            </a:r>
            <a:r>
              <a:rPr lang="fr-FR" sz="1400" b="1" i="0" dirty="0" err="1"/>
              <a:t>what</a:t>
            </a:r>
            <a:r>
              <a:rPr lang="fr-FR" sz="1400" b="1" i="0" dirty="0"/>
              <a:t> </a:t>
            </a:r>
            <a:r>
              <a:rPr lang="fr-FR" sz="1400" b="1" i="0" dirty="0" err="1"/>
              <a:t>does</a:t>
            </a:r>
            <a:r>
              <a:rPr lang="fr-FR" sz="1400" b="1" i="0" dirty="0"/>
              <a:t> </a:t>
            </a:r>
            <a:r>
              <a:rPr lang="fr-FR" sz="1400" b="1" i="0" dirty="0" err="1"/>
              <a:t>it</a:t>
            </a:r>
            <a:r>
              <a:rPr lang="fr-FR" sz="1400" b="1" i="0" dirty="0"/>
              <a:t> </a:t>
            </a:r>
            <a:r>
              <a:rPr lang="fr-FR" sz="1400" b="1" i="0" dirty="0" err="1"/>
              <a:t>say</a:t>
            </a:r>
            <a:r>
              <a:rPr lang="fr-FR" sz="1400" b="1" i="0" dirty="0"/>
              <a:t>? </a:t>
            </a:r>
          </a:p>
          <a:p>
            <a:r>
              <a:rPr lang="fr-FR" sz="1400" b="1" i="0" dirty="0"/>
              <a:t> In </a:t>
            </a:r>
            <a:r>
              <a:rPr lang="fr-FR" sz="1400" b="1" i="0" dirty="0" err="1"/>
              <a:t>most</a:t>
            </a:r>
            <a:r>
              <a:rPr lang="fr-FR" sz="1400" b="1" i="0" dirty="0"/>
              <a:t> cases, </a:t>
            </a:r>
            <a:r>
              <a:rPr lang="fr-FR" sz="1400" b="1" i="0" dirty="0" err="1"/>
              <a:t>nothing</a:t>
            </a:r>
            <a:r>
              <a:rPr lang="fr-FR" sz="1400" b="1" i="0" dirty="0"/>
              <a:t> </a:t>
            </a:r>
            <a:r>
              <a:rPr lang="fr-FR" sz="1400" b="1" i="0" dirty="0" err="1"/>
              <a:t>is</a:t>
            </a:r>
            <a:r>
              <a:rPr lang="fr-FR" sz="1400" b="1" i="0" dirty="0"/>
              <a:t> </a:t>
            </a:r>
            <a:r>
              <a:rPr lang="fr-FR" sz="1400" b="1" i="0" dirty="0" err="1"/>
              <a:t>said</a:t>
            </a:r>
            <a:r>
              <a:rPr lang="fr-FR" sz="1400" b="1" i="0" dirty="0"/>
              <a:t> about </a:t>
            </a:r>
            <a:r>
              <a:rPr lang="fr-FR" sz="1400" b="1" i="0" dirty="0" err="1"/>
              <a:t>it</a:t>
            </a:r>
            <a:r>
              <a:rPr lang="fr-FR" sz="1400" b="1" i="0" dirty="0"/>
              <a:t> in the </a:t>
            </a:r>
            <a:r>
              <a:rPr lang="fr-FR" sz="1400" b="1" i="0" dirty="0" err="1"/>
              <a:t>contract</a:t>
            </a:r>
            <a:r>
              <a:rPr lang="fr-FR" sz="1400" b="1" i="0" dirty="0"/>
              <a:t>.</a:t>
            </a:r>
          </a:p>
          <a:p>
            <a:r>
              <a:rPr lang="fr-FR" sz="1400" b="1" i="0" dirty="0"/>
              <a:t> It </a:t>
            </a:r>
            <a:r>
              <a:rPr lang="fr-FR" sz="1400" b="1" i="0" dirty="0" err="1"/>
              <a:t>is</a:t>
            </a:r>
            <a:r>
              <a:rPr lang="fr-FR" sz="1400" b="1" i="0" dirty="0"/>
              <a:t> </a:t>
            </a:r>
            <a:r>
              <a:rPr lang="fr-FR" sz="1400" b="1" i="0" dirty="0" err="1"/>
              <a:t>therefore</a:t>
            </a:r>
            <a:r>
              <a:rPr lang="fr-FR" sz="1400" b="1" i="0" dirty="0"/>
              <a:t> </a:t>
            </a:r>
            <a:r>
              <a:rPr lang="fr-FR" sz="1400" b="1" i="0" dirty="0" err="1"/>
              <a:t>necessary</a:t>
            </a:r>
            <a:r>
              <a:rPr lang="fr-FR" sz="1400" b="1" i="0" dirty="0"/>
              <a:t> to </a:t>
            </a:r>
            <a:r>
              <a:rPr lang="fr-FR" sz="1400" b="1" i="0" dirty="0" err="1"/>
              <a:t>refer</a:t>
            </a:r>
            <a:r>
              <a:rPr lang="fr-FR" sz="1400" b="1" i="0" dirty="0"/>
              <a:t> to the </a:t>
            </a:r>
            <a:r>
              <a:rPr lang="fr-FR" sz="1400" b="1" i="0" dirty="0" err="1"/>
              <a:t>texts</a:t>
            </a:r>
            <a:r>
              <a:rPr lang="fr-FR" sz="1400" b="1" i="0" dirty="0"/>
              <a:t> and to </a:t>
            </a:r>
            <a:r>
              <a:rPr lang="fr-FR" sz="1400" b="1" i="0" dirty="0" err="1"/>
              <a:t>interpret</a:t>
            </a:r>
            <a:r>
              <a:rPr lang="fr-FR" sz="1400" b="1" i="0" dirty="0"/>
              <a:t> </a:t>
            </a:r>
            <a:r>
              <a:rPr lang="fr-FR" sz="1400" b="1" i="0" dirty="0" err="1"/>
              <a:t>them</a:t>
            </a:r>
            <a:r>
              <a:rPr lang="fr-FR" sz="1400" b="1" i="0" dirty="0"/>
              <a:t>.</a:t>
            </a:r>
            <a:r>
              <a:rPr lang="fr-FR" sz="1400" dirty="0"/>
              <a:t>  </a:t>
            </a:r>
          </a:p>
          <a:p>
            <a:r>
              <a:rPr lang="fr-FR" sz="1400" b="1" i="0" dirty="0"/>
              <a:t>COVID 19 must </a:t>
            </a:r>
            <a:r>
              <a:rPr lang="fr-FR" sz="1400" b="1" i="0" dirty="0" err="1"/>
              <a:t>allow</a:t>
            </a:r>
            <a:r>
              <a:rPr lang="fr-FR" sz="1400" b="1" i="0" dirty="0"/>
              <a:t> </a:t>
            </a:r>
            <a:r>
              <a:rPr lang="fr-FR" sz="1400" b="1" i="0" dirty="0" err="1"/>
              <a:t>companies</a:t>
            </a:r>
            <a:r>
              <a:rPr lang="fr-FR" sz="1400" b="1" i="0" dirty="0"/>
              <a:t> to oppose Force Majeure.</a:t>
            </a:r>
            <a:endParaRPr lang="fr-FR" sz="1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FF0F8D-21A5-5343-8240-1EEF34A677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239146" y="3949700"/>
            <a:ext cx="4323828" cy="5079999"/>
          </a:xfrm>
        </p:spPr>
        <p:txBody>
          <a:bodyPr/>
          <a:lstStyle/>
          <a:p>
            <a:r>
              <a:rPr lang="fr-FR" dirty="0"/>
              <a:t> Article 1218 of the Civil Code </a:t>
            </a:r>
            <a:r>
              <a:rPr lang="fr-FR" dirty="0" err="1"/>
              <a:t>defines</a:t>
            </a:r>
            <a:r>
              <a:rPr lang="fr-FR" dirty="0"/>
              <a:t> </a:t>
            </a:r>
            <a:r>
              <a:rPr lang="fr-FR" b="1" dirty="0" err="1"/>
              <a:t>contractual</a:t>
            </a:r>
            <a:r>
              <a:rPr lang="fr-FR" b="1" dirty="0"/>
              <a:t> force majeure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This article </a:t>
            </a:r>
            <a:r>
              <a:rPr lang="fr-FR" dirty="0" err="1"/>
              <a:t>is</a:t>
            </a:r>
            <a:r>
              <a:rPr lang="fr-FR" dirty="0"/>
              <a:t> applicable to </a:t>
            </a:r>
            <a:r>
              <a:rPr lang="fr-FR" dirty="0" err="1"/>
              <a:t>contracts</a:t>
            </a:r>
            <a:r>
              <a:rPr lang="fr-FR" dirty="0"/>
              <a:t> in force </a:t>
            </a:r>
            <a:r>
              <a:rPr lang="fr-FR" dirty="0" err="1"/>
              <a:t>since</a:t>
            </a:r>
            <a:r>
              <a:rPr lang="fr-FR" dirty="0"/>
              <a:t> </a:t>
            </a:r>
            <a:r>
              <a:rPr lang="fr-FR" dirty="0" err="1"/>
              <a:t>October</a:t>
            </a:r>
            <a:r>
              <a:rPr lang="fr-FR" dirty="0"/>
              <a:t> 1rst, 2016. </a:t>
            </a:r>
            <a:r>
              <a:rPr lang="fr-FR" dirty="0" err="1"/>
              <a:t>However</a:t>
            </a:r>
            <a:r>
              <a:rPr lang="fr-FR" dirty="0"/>
              <a:t>,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mainly</a:t>
            </a:r>
            <a:r>
              <a:rPr lang="fr-FR" dirty="0"/>
              <a:t> </a:t>
            </a:r>
            <a:r>
              <a:rPr lang="fr-FR" dirty="0" err="1"/>
              <a:t>based</a:t>
            </a:r>
            <a:r>
              <a:rPr lang="fr-FR" dirty="0"/>
              <a:t> on </a:t>
            </a:r>
            <a:r>
              <a:rPr lang="fr-FR" dirty="0" err="1"/>
              <a:t>previous</a:t>
            </a:r>
            <a:r>
              <a:rPr lang="fr-FR" dirty="0"/>
              <a:t> case-</a:t>
            </a:r>
            <a:r>
              <a:rPr lang="fr-FR" dirty="0" err="1"/>
              <a:t>law</a:t>
            </a:r>
            <a:r>
              <a:rPr lang="fr-FR" dirty="0"/>
              <a:t>, </a:t>
            </a:r>
            <a:r>
              <a:rPr lang="fr-FR" dirty="0" err="1"/>
              <a:t>so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should</a:t>
            </a:r>
            <a:r>
              <a:rPr lang="fr-FR" dirty="0"/>
              <a:t> </a:t>
            </a:r>
            <a:r>
              <a:rPr lang="fr-FR" dirty="0" err="1"/>
              <a:t>also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possible to </a:t>
            </a:r>
            <a:r>
              <a:rPr lang="fr-FR" dirty="0" err="1"/>
              <a:t>apply</a:t>
            </a:r>
            <a:r>
              <a:rPr lang="fr-FR" dirty="0"/>
              <a:t> to </a:t>
            </a:r>
            <a:r>
              <a:rPr lang="fr-FR" dirty="0" err="1"/>
              <a:t>it</a:t>
            </a:r>
            <a:r>
              <a:rPr lang="fr-FR" dirty="0"/>
              <a:t> the </a:t>
            </a:r>
            <a:r>
              <a:rPr lang="fr-FR" dirty="0" err="1"/>
              <a:t>terms</a:t>
            </a:r>
            <a:r>
              <a:rPr lang="fr-FR" dirty="0"/>
              <a:t> of </a:t>
            </a:r>
            <a:r>
              <a:rPr lang="fr-FR" dirty="0" err="1"/>
              <a:t>this</a:t>
            </a:r>
            <a:r>
              <a:rPr lang="fr-FR" dirty="0"/>
              <a:t> article </a:t>
            </a:r>
            <a:r>
              <a:rPr lang="fr-FR" dirty="0" err="1"/>
              <a:t>which</a:t>
            </a:r>
            <a:r>
              <a:rPr lang="fr-FR" dirty="0"/>
              <a:t> states: </a:t>
            </a:r>
            <a:r>
              <a:rPr lang="fr-FR" i="1" dirty="0"/>
              <a:t>'Force majeure in </a:t>
            </a:r>
            <a:r>
              <a:rPr lang="fr-FR" i="1" dirty="0" err="1"/>
              <a:t>contractual</a:t>
            </a:r>
            <a:r>
              <a:rPr lang="fr-FR" i="1" dirty="0"/>
              <a:t> </a:t>
            </a:r>
            <a:r>
              <a:rPr lang="fr-FR" i="1" dirty="0" err="1"/>
              <a:t>matters</a:t>
            </a:r>
            <a:r>
              <a:rPr lang="fr-FR" i="1" dirty="0"/>
              <a:t> </a:t>
            </a:r>
            <a:r>
              <a:rPr lang="fr-FR" i="1" dirty="0" err="1"/>
              <a:t>exists</a:t>
            </a:r>
            <a:r>
              <a:rPr lang="fr-FR" i="1" dirty="0"/>
              <a:t> </a:t>
            </a:r>
            <a:r>
              <a:rPr lang="fr-FR" i="1" dirty="0" err="1"/>
              <a:t>where</a:t>
            </a:r>
            <a:r>
              <a:rPr lang="fr-FR" i="1" dirty="0"/>
              <a:t> an </a:t>
            </a:r>
            <a:r>
              <a:rPr lang="fr-FR" i="1" dirty="0" err="1"/>
              <a:t>event</a:t>
            </a:r>
            <a:r>
              <a:rPr lang="fr-FR" i="1" dirty="0"/>
              <a:t> </a:t>
            </a:r>
            <a:r>
              <a:rPr lang="fr-FR" i="1" dirty="0" err="1"/>
              <a:t>beyond</a:t>
            </a:r>
            <a:r>
              <a:rPr lang="fr-FR" i="1" dirty="0"/>
              <a:t> the control of the </a:t>
            </a:r>
            <a:r>
              <a:rPr lang="fr-FR" i="1" dirty="0" err="1"/>
              <a:t>debtor</a:t>
            </a:r>
            <a:r>
              <a:rPr lang="fr-FR" i="1" dirty="0"/>
              <a:t>, </a:t>
            </a:r>
            <a:r>
              <a:rPr lang="fr-FR" i="1" dirty="0" err="1"/>
              <a:t>which</a:t>
            </a:r>
            <a:r>
              <a:rPr lang="fr-FR" i="1" dirty="0"/>
              <a:t> </a:t>
            </a:r>
            <a:r>
              <a:rPr lang="fr-FR" i="1" dirty="0" err="1"/>
              <a:t>could</a:t>
            </a:r>
            <a:r>
              <a:rPr lang="fr-FR" i="1" dirty="0"/>
              <a:t> not </a:t>
            </a:r>
            <a:r>
              <a:rPr lang="fr-FR" i="1" dirty="0" err="1"/>
              <a:t>reasonably</a:t>
            </a:r>
            <a:r>
              <a:rPr lang="fr-FR" i="1" dirty="0"/>
              <a:t> have been </a:t>
            </a:r>
            <a:r>
              <a:rPr lang="fr-FR" i="1" dirty="0" err="1"/>
              <a:t>foreseen</a:t>
            </a:r>
            <a:r>
              <a:rPr lang="fr-FR" i="1" dirty="0"/>
              <a:t> at the time of the conclusion of the </a:t>
            </a:r>
            <a:r>
              <a:rPr lang="fr-FR" i="1" dirty="0" err="1"/>
              <a:t>contract</a:t>
            </a:r>
            <a:r>
              <a:rPr lang="fr-FR" i="1" dirty="0"/>
              <a:t> and </a:t>
            </a:r>
            <a:r>
              <a:rPr lang="fr-FR" i="1" dirty="0" err="1"/>
              <a:t>whose</a:t>
            </a:r>
            <a:r>
              <a:rPr lang="fr-FR" i="1" dirty="0"/>
              <a:t> </a:t>
            </a:r>
            <a:r>
              <a:rPr lang="fr-FR" i="1" dirty="0" err="1"/>
              <a:t>effects</a:t>
            </a:r>
            <a:r>
              <a:rPr lang="fr-FR" i="1" dirty="0"/>
              <a:t> </a:t>
            </a:r>
            <a:r>
              <a:rPr lang="fr-FR" i="1" dirty="0" err="1"/>
              <a:t>cannot</a:t>
            </a:r>
            <a:r>
              <a:rPr lang="fr-FR" i="1" dirty="0"/>
              <a:t> </a:t>
            </a:r>
            <a:r>
              <a:rPr lang="fr-FR" i="1" dirty="0" err="1"/>
              <a:t>be</a:t>
            </a:r>
            <a:r>
              <a:rPr lang="fr-FR" i="1" dirty="0"/>
              <a:t> </a:t>
            </a:r>
            <a:r>
              <a:rPr lang="fr-FR" i="1" dirty="0" err="1"/>
              <a:t>avoided</a:t>
            </a:r>
            <a:r>
              <a:rPr lang="fr-FR" i="1" dirty="0"/>
              <a:t> by </a:t>
            </a:r>
            <a:r>
              <a:rPr lang="fr-FR" i="1" dirty="0" err="1"/>
              <a:t>appropriate</a:t>
            </a:r>
            <a:r>
              <a:rPr lang="fr-FR" i="1" dirty="0"/>
              <a:t> </a:t>
            </a:r>
            <a:r>
              <a:rPr lang="fr-FR" i="1" dirty="0" err="1"/>
              <a:t>measures</a:t>
            </a:r>
            <a:r>
              <a:rPr lang="fr-FR" i="1" dirty="0"/>
              <a:t>, </a:t>
            </a:r>
            <a:r>
              <a:rPr lang="fr-FR" i="1" dirty="0" err="1"/>
              <a:t>prevents</a:t>
            </a:r>
            <a:r>
              <a:rPr lang="fr-FR" i="1" dirty="0"/>
              <a:t> the performance of </a:t>
            </a:r>
            <a:r>
              <a:rPr lang="fr-FR" i="1" dirty="0" err="1"/>
              <a:t>his</a:t>
            </a:r>
            <a:r>
              <a:rPr lang="fr-FR" i="1" dirty="0"/>
              <a:t> obligation by the </a:t>
            </a:r>
            <a:r>
              <a:rPr lang="fr-FR" i="1" dirty="0" err="1"/>
              <a:t>debtor</a:t>
            </a:r>
            <a:r>
              <a:rPr lang="fr-FR" i="1" dirty="0"/>
              <a:t>. If the </a:t>
            </a:r>
            <a:r>
              <a:rPr lang="fr-FR" i="1" dirty="0" err="1"/>
              <a:t>impediment</a:t>
            </a:r>
            <a:r>
              <a:rPr lang="fr-FR" i="1" dirty="0"/>
              <a:t> </a:t>
            </a:r>
            <a:r>
              <a:rPr lang="fr-FR" i="1" dirty="0" err="1"/>
              <a:t>is</a:t>
            </a:r>
            <a:r>
              <a:rPr lang="fr-FR" i="1" dirty="0"/>
              <a:t> </a:t>
            </a:r>
            <a:r>
              <a:rPr lang="fr-FR" i="1" dirty="0" err="1"/>
              <a:t>temporary</a:t>
            </a:r>
            <a:r>
              <a:rPr lang="fr-FR" i="1" dirty="0"/>
              <a:t>, performance of the obligation </a:t>
            </a:r>
            <a:r>
              <a:rPr lang="fr-FR" i="1" dirty="0" err="1"/>
              <a:t>shall</a:t>
            </a:r>
            <a:r>
              <a:rPr lang="fr-FR" i="1" dirty="0"/>
              <a:t> </a:t>
            </a:r>
            <a:r>
              <a:rPr lang="fr-FR" i="1" dirty="0" err="1"/>
              <a:t>be</a:t>
            </a:r>
            <a:r>
              <a:rPr lang="fr-FR" i="1" dirty="0"/>
              <a:t> </a:t>
            </a:r>
            <a:r>
              <a:rPr lang="fr-FR" i="1" dirty="0" err="1"/>
              <a:t>suspended</a:t>
            </a:r>
            <a:r>
              <a:rPr lang="fr-FR" i="1" dirty="0"/>
              <a:t> </a:t>
            </a:r>
            <a:r>
              <a:rPr lang="fr-FR" i="1" dirty="0" err="1"/>
              <a:t>unless</a:t>
            </a:r>
            <a:r>
              <a:rPr lang="fr-FR" i="1" dirty="0"/>
              <a:t> the </a:t>
            </a:r>
            <a:r>
              <a:rPr lang="fr-FR" i="1" dirty="0" err="1"/>
              <a:t>resulting</a:t>
            </a:r>
            <a:r>
              <a:rPr lang="fr-FR" i="1" dirty="0"/>
              <a:t> </a:t>
            </a:r>
            <a:r>
              <a:rPr lang="fr-FR" i="1" dirty="0" err="1"/>
              <a:t>delay</a:t>
            </a:r>
            <a:r>
              <a:rPr lang="fr-FR" i="1" dirty="0"/>
              <a:t> justifies </a:t>
            </a:r>
            <a:r>
              <a:rPr lang="fr-FR" i="1" dirty="0" err="1"/>
              <a:t>termination</a:t>
            </a:r>
            <a:r>
              <a:rPr lang="fr-FR" i="1" dirty="0"/>
              <a:t> of the </a:t>
            </a:r>
            <a:r>
              <a:rPr lang="fr-FR" i="1" dirty="0" err="1"/>
              <a:t>contract</a:t>
            </a:r>
            <a:r>
              <a:rPr lang="fr-FR" i="1" dirty="0"/>
              <a:t>. If the </a:t>
            </a:r>
            <a:r>
              <a:rPr lang="fr-FR" i="1" dirty="0" err="1"/>
              <a:t>impediment</a:t>
            </a:r>
            <a:r>
              <a:rPr lang="fr-FR" i="1" dirty="0"/>
              <a:t> </a:t>
            </a:r>
            <a:r>
              <a:rPr lang="fr-FR" i="1" dirty="0" err="1"/>
              <a:t>is</a:t>
            </a:r>
            <a:r>
              <a:rPr lang="fr-FR" i="1" dirty="0"/>
              <a:t> permanent, the </a:t>
            </a:r>
            <a:r>
              <a:rPr lang="fr-FR" i="1" dirty="0" err="1"/>
              <a:t>contract</a:t>
            </a:r>
            <a:r>
              <a:rPr lang="fr-FR" i="1" dirty="0"/>
              <a:t> </a:t>
            </a:r>
            <a:r>
              <a:rPr lang="fr-FR" i="1" dirty="0" err="1"/>
              <a:t>is</a:t>
            </a:r>
            <a:r>
              <a:rPr lang="fr-FR" i="1" dirty="0"/>
              <a:t> </a:t>
            </a:r>
            <a:r>
              <a:rPr lang="fr-FR" i="1" dirty="0" err="1"/>
              <a:t>terminated</a:t>
            </a:r>
            <a:r>
              <a:rPr lang="fr-FR" i="1" dirty="0"/>
              <a:t> by </a:t>
            </a:r>
            <a:r>
              <a:rPr lang="fr-FR" i="1" dirty="0" err="1"/>
              <a:t>operation</a:t>
            </a:r>
            <a:r>
              <a:rPr lang="fr-FR" i="1" dirty="0"/>
              <a:t> of </a:t>
            </a:r>
            <a:r>
              <a:rPr lang="fr-FR" i="1" dirty="0" err="1"/>
              <a:t>law</a:t>
            </a:r>
            <a:r>
              <a:rPr lang="fr-FR" i="1" dirty="0"/>
              <a:t> and the parties are </a:t>
            </a:r>
            <a:r>
              <a:rPr lang="fr-FR" i="1" dirty="0" err="1"/>
              <a:t>discharged</a:t>
            </a:r>
            <a:r>
              <a:rPr lang="fr-FR" i="1" dirty="0"/>
              <a:t> </a:t>
            </a:r>
            <a:r>
              <a:rPr lang="fr-FR" i="1" dirty="0" err="1"/>
              <a:t>from</a:t>
            </a:r>
            <a:r>
              <a:rPr lang="fr-FR" i="1" dirty="0"/>
              <a:t> </a:t>
            </a:r>
            <a:r>
              <a:rPr lang="fr-FR" i="1" dirty="0" err="1"/>
              <a:t>their</a:t>
            </a:r>
            <a:r>
              <a:rPr lang="fr-FR" i="1" dirty="0"/>
              <a:t> obligations </a:t>
            </a:r>
            <a:r>
              <a:rPr lang="fr-FR" i="1" dirty="0" err="1"/>
              <a:t>under</a:t>
            </a:r>
            <a:r>
              <a:rPr lang="fr-FR" i="1" dirty="0"/>
              <a:t> the conditions </a:t>
            </a:r>
            <a:r>
              <a:rPr lang="fr-FR" i="1" dirty="0" err="1"/>
              <a:t>provided</a:t>
            </a:r>
            <a:r>
              <a:rPr lang="fr-FR" i="1" dirty="0"/>
              <a:t> for in articles 1351 and 1351-1.</a:t>
            </a:r>
            <a:r>
              <a:rPr lang="fr-FR" dirty="0"/>
              <a:t> »</a:t>
            </a:r>
          </a:p>
          <a:p>
            <a:endParaRPr lang="fr-FR" dirty="0"/>
          </a:p>
          <a:p>
            <a:r>
              <a:rPr lang="fr-FR" dirty="0"/>
              <a:t>Even if the last </a:t>
            </a:r>
            <a:r>
              <a:rPr lang="fr-FR" dirty="0" err="1"/>
              <a:t>word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of the jurisprudence 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seen</a:t>
            </a:r>
            <a:r>
              <a:rPr lang="fr-FR" dirty="0"/>
              <a:t>,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epidemic</a:t>
            </a:r>
            <a:r>
              <a:rPr lang="fr-FR" dirty="0"/>
              <a:t> </a:t>
            </a:r>
            <a:r>
              <a:rPr lang="fr-FR" dirty="0" err="1"/>
              <a:t>now</a:t>
            </a:r>
            <a:r>
              <a:rPr lang="fr-FR" dirty="0"/>
              <a:t> </a:t>
            </a:r>
            <a:r>
              <a:rPr lang="fr-FR" dirty="0" err="1"/>
              <a:t>qualified</a:t>
            </a:r>
            <a:r>
              <a:rPr lang="fr-FR" dirty="0"/>
              <a:t> as a </a:t>
            </a:r>
            <a:r>
              <a:rPr lang="fr-FR" dirty="0" err="1"/>
              <a:t>pandemic</a:t>
            </a:r>
            <a:r>
              <a:rPr lang="fr-FR" dirty="0"/>
              <a:t> </a:t>
            </a:r>
            <a:r>
              <a:rPr lang="fr-FR" dirty="0" err="1"/>
              <a:t>should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qualified</a:t>
            </a:r>
            <a:r>
              <a:rPr lang="fr-FR" dirty="0"/>
              <a:t> as a case of force majeure </a:t>
            </a:r>
            <a:r>
              <a:rPr lang="fr-FR" dirty="0" err="1"/>
              <a:t>because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meets</a:t>
            </a:r>
            <a:r>
              <a:rPr lang="fr-FR" dirty="0"/>
              <a:t> the </a:t>
            </a:r>
            <a:r>
              <a:rPr lang="fr-FR" dirty="0" err="1"/>
              <a:t>legal</a:t>
            </a:r>
            <a:r>
              <a:rPr lang="fr-FR" dirty="0"/>
              <a:t> </a:t>
            </a:r>
            <a:r>
              <a:rPr lang="fr-FR" dirty="0" err="1"/>
              <a:t>definition</a:t>
            </a:r>
            <a:r>
              <a:rPr lang="fr-FR" dirty="0"/>
              <a:t>, in </a:t>
            </a:r>
            <a:r>
              <a:rPr lang="fr-FR" dirty="0" err="1"/>
              <a:t>particular</a:t>
            </a:r>
            <a:r>
              <a:rPr lang="fr-FR" dirty="0"/>
              <a:t> 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/>
              <a:t> « </a:t>
            </a:r>
            <a:r>
              <a:rPr lang="fr-FR" i="1" dirty="0"/>
              <a:t>An </a:t>
            </a:r>
            <a:r>
              <a:rPr lang="fr-FR" i="1" dirty="0" err="1"/>
              <a:t>event</a:t>
            </a:r>
            <a:r>
              <a:rPr lang="fr-FR" i="1" dirty="0"/>
              <a:t> </a:t>
            </a:r>
            <a:r>
              <a:rPr lang="fr-FR" i="1" dirty="0" err="1"/>
              <a:t>beyond</a:t>
            </a:r>
            <a:r>
              <a:rPr lang="fr-FR" i="1" dirty="0"/>
              <a:t> the control of the </a:t>
            </a:r>
            <a:r>
              <a:rPr lang="fr-FR" i="1" dirty="0" err="1"/>
              <a:t>debtor</a:t>
            </a:r>
            <a:r>
              <a:rPr lang="fr-FR" dirty="0"/>
              <a:t> »: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the case of a </a:t>
            </a:r>
            <a:r>
              <a:rPr lang="fr-FR" dirty="0" err="1"/>
              <a:t>pandemic</a:t>
            </a:r>
            <a:r>
              <a:rPr lang="fr-FR" dirty="0"/>
              <a:t>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/>
              <a:t> </a:t>
            </a:r>
            <a:r>
              <a:rPr lang="fr-FR" i="1" dirty="0"/>
              <a:t>« </a:t>
            </a:r>
            <a:r>
              <a:rPr lang="fr-FR" i="1" dirty="0" err="1"/>
              <a:t>Which</a:t>
            </a:r>
            <a:r>
              <a:rPr lang="fr-FR" i="1" dirty="0"/>
              <a:t> </a:t>
            </a:r>
            <a:r>
              <a:rPr lang="fr-FR" i="1" dirty="0" err="1"/>
              <a:t>could</a:t>
            </a:r>
            <a:r>
              <a:rPr lang="fr-FR" i="1" dirty="0"/>
              <a:t> not </a:t>
            </a:r>
            <a:r>
              <a:rPr lang="fr-FR" i="1" dirty="0" err="1"/>
              <a:t>reasonably</a:t>
            </a:r>
            <a:r>
              <a:rPr lang="fr-FR" i="1" dirty="0"/>
              <a:t> have been </a:t>
            </a:r>
            <a:r>
              <a:rPr lang="fr-FR" i="1" dirty="0" err="1"/>
              <a:t>foreseen</a:t>
            </a:r>
            <a:r>
              <a:rPr lang="fr-FR" i="1" dirty="0"/>
              <a:t> at the time of the conclusion of the </a:t>
            </a:r>
            <a:r>
              <a:rPr lang="fr-FR" i="1" dirty="0" err="1"/>
              <a:t>contract</a:t>
            </a:r>
            <a:r>
              <a:rPr lang="fr-FR" dirty="0"/>
              <a:t> »; the </a:t>
            </a:r>
            <a:r>
              <a:rPr lang="fr-FR" dirty="0" err="1"/>
              <a:t>pandemic</a:t>
            </a:r>
            <a:r>
              <a:rPr lang="fr-FR" dirty="0"/>
              <a:t>,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extent</a:t>
            </a:r>
            <a:r>
              <a:rPr lang="fr-FR" dirty="0"/>
              <a:t> and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consequences</a:t>
            </a:r>
            <a:r>
              <a:rPr lang="fr-FR" dirty="0"/>
              <a:t> can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qualified</a:t>
            </a:r>
            <a:r>
              <a:rPr lang="fr-FR" dirty="0"/>
              <a:t> as </a:t>
            </a:r>
            <a:r>
              <a:rPr lang="fr-FR" u="sng" dirty="0" err="1"/>
              <a:t>unforeseeable</a:t>
            </a:r>
            <a:r>
              <a:rPr lang="fr-FR" dirty="0"/>
              <a:t> at the time of the conclusion of the </a:t>
            </a:r>
            <a:r>
              <a:rPr lang="fr-FR" dirty="0" err="1"/>
              <a:t>contract</a:t>
            </a:r>
            <a:r>
              <a:rPr lang="fr-FR" dirty="0"/>
              <a:t> if the date of the agreement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prior</a:t>
            </a:r>
            <a:r>
              <a:rPr lang="fr-FR" dirty="0"/>
              <a:t> to the </a:t>
            </a:r>
            <a:r>
              <a:rPr lang="fr-FR" dirty="0" err="1"/>
              <a:t>knowledge</a:t>
            </a:r>
            <a:r>
              <a:rPr lang="fr-FR" dirty="0"/>
              <a:t> of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pandemic</a:t>
            </a:r>
            <a:r>
              <a:rPr lang="fr-FR" dirty="0"/>
              <a:t>; 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279823F-C42A-B44C-96C8-5292D8881337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fr-FR" dirty="0"/>
              <a:t>In French law, COVID 19 should be qualified as a case of force majeure</a:t>
            </a:r>
          </a:p>
          <a:p>
            <a:r>
              <a:rPr lang="fr-FR" dirty="0"/>
              <a:t>in commercial contracts: conditions and consequences </a:t>
            </a:r>
          </a:p>
          <a:p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310E487-A49F-4D46-AB92-30014425997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239146" y="3541722"/>
            <a:ext cx="4323828" cy="407978"/>
          </a:xfrm>
        </p:spPr>
        <p:txBody>
          <a:bodyPr/>
          <a:lstStyle/>
          <a:p>
            <a:r>
              <a:rPr lang="fr-FR" dirty="0"/>
              <a:t>Force Majeure AND COVID 19</a:t>
            </a:r>
          </a:p>
        </p:txBody>
      </p:sp>
    </p:spTree>
    <p:extLst>
      <p:ext uri="{BB962C8B-B14F-4D97-AF65-F5344CB8AC3E}">
        <p14:creationId xmlns:p14="http://schemas.microsoft.com/office/powerpoint/2010/main" val="3932386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CD45E518-98D1-EE41-9BFC-39071E1E5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065" y="570521"/>
            <a:ext cx="3449392" cy="2413979"/>
          </a:xfrm>
        </p:spPr>
        <p:txBody>
          <a:bodyPr/>
          <a:lstStyle/>
          <a:p>
            <a:pPr algn="just"/>
            <a:r>
              <a:rPr lang="fr-FR" dirty="0"/>
              <a:t>no </a:t>
            </a:r>
            <a:r>
              <a:rPr lang="fr-FR" dirty="0" err="1"/>
              <a:t>doubt</a:t>
            </a:r>
            <a:r>
              <a:rPr lang="fr-FR" dirty="0"/>
              <a:t>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definition</a:t>
            </a:r>
            <a:r>
              <a:rPr lang="fr-FR" dirty="0"/>
              <a:t> of international public </a:t>
            </a:r>
            <a:r>
              <a:rPr lang="fr-FR" dirty="0" err="1"/>
              <a:t>health</a:t>
            </a:r>
            <a:r>
              <a:rPr lang="fr-FR" dirty="0"/>
              <a:t> emergency </a:t>
            </a:r>
            <a:r>
              <a:rPr lang="fr-FR" dirty="0" err="1"/>
              <a:t>given</a:t>
            </a:r>
            <a:r>
              <a:rPr lang="fr-FR" dirty="0"/>
              <a:t> by the World </a:t>
            </a:r>
            <a:r>
              <a:rPr lang="fr-FR" dirty="0" err="1"/>
              <a:t>Health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r>
              <a:rPr lang="fr-FR" dirty="0"/>
              <a:t> on </a:t>
            </a:r>
            <a:r>
              <a:rPr lang="fr-FR" dirty="0" err="1"/>
              <a:t>January</a:t>
            </a:r>
            <a:r>
              <a:rPr lang="fr-FR" dirty="0"/>
              <a:t> 30, 2020 </a:t>
            </a:r>
            <a:r>
              <a:rPr lang="fr-FR" dirty="0" err="1"/>
              <a:t>could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used</a:t>
            </a:r>
            <a:r>
              <a:rPr lang="fr-FR" dirty="0"/>
              <a:t> as a </a:t>
            </a:r>
            <a:r>
              <a:rPr lang="fr-FR" dirty="0" err="1"/>
              <a:t>starting</a:t>
            </a:r>
            <a:r>
              <a:rPr lang="fr-FR" dirty="0"/>
              <a:t> point, </a:t>
            </a:r>
            <a:r>
              <a:rPr lang="fr-FR" dirty="0" err="1"/>
              <a:t>even</a:t>
            </a:r>
            <a:r>
              <a:rPr lang="fr-FR" dirty="0"/>
              <a:t> if </a:t>
            </a:r>
            <a:r>
              <a:rPr lang="fr-FR" dirty="0" err="1"/>
              <a:t>this</a:t>
            </a:r>
            <a:r>
              <a:rPr lang="fr-FR" dirty="0"/>
              <a:t> date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debatable</a:t>
            </a:r>
            <a:r>
              <a:rPr lang="fr-FR" dirty="0"/>
              <a:t>; </a:t>
            </a:r>
            <a:r>
              <a:rPr lang="fr-FR" dirty="0" err="1"/>
              <a:t>Thus</a:t>
            </a:r>
            <a:r>
              <a:rPr lang="fr-FR" dirty="0"/>
              <a:t>,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as of 12 March 2020 </a:t>
            </a:r>
            <a:r>
              <a:rPr lang="fr-FR" dirty="0" err="1"/>
              <a:t>that</a:t>
            </a:r>
            <a:r>
              <a:rPr lang="fr-FR" dirty="0"/>
              <a:t> the French State </a:t>
            </a:r>
            <a:r>
              <a:rPr lang="fr-FR" dirty="0" err="1"/>
              <a:t>considered</a:t>
            </a:r>
            <a:r>
              <a:rPr lang="fr-FR" dirty="0"/>
              <a:t> COVID 19 as a case of force majeure in public </a:t>
            </a:r>
            <a:r>
              <a:rPr lang="fr-FR" dirty="0" err="1"/>
              <a:t>contracts</a:t>
            </a:r>
            <a:r>
              <a:rPr lang="fr-FR" dirty="0"/>
              <a:t>, </a:t>
            </a:r>
            <a:r>
              <a:rPr lang="fr-FR" dirty="0" err="1"/>
              <a:t>specifying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penalties for </a:t>
            </a:r>
            <a:r>
              <a:rPr lang="fr-FR" dirty="0" err="1"/>
              <a:t>delays</a:t>
            </a:r>
            <a:r>
              <a:rPr lang="fr-FR" dirty="0"/>
              <a:t> </a:t>
            </a:r>
            <a:r>
              <a:rPr lang="fr-FR" dirty="0" err="1"/>
              <a:t>would</a:t>
            </a:r>
            <a:r>
              <a:rPr lang="fr-FR" dirty="0"/>
              <a:t> not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applied</a:t>
            </a:r>
            <a:r>
              <a:rPr lang="fr-FR" dirty="0"/>
              <a:t>; the </a:t>
            </a:r>
            <a:r>
              <a:rPr lang="fr-FR" dirty="0" err="1"/>
              <a:t>announcement</a:t>
            </a:r>
            <a:r>
              <a:rPr lang="fr-FR" dirty="0"/>
              <a:t> of March 16, 2020 by the </a:t>
            </a:r>
            <a:r>
              <a:rPr lang="fr-FR" dirty="0" err="1"/>
              <a:t>President</a:t>
            </a:r>
            <a:r>
              <a:rPr lang="fr-FR" dirty="0"/>
              <a:t> of the French </a:t>
            </a:r>
            <a:r>
              <a:rPr lang="fr-FR" dirty="0" err="1"/>
              <a:t>Republic</a:t>
            </a:r>
            <a:r>
              <a:rPr lang="fr-FR" dirty="0"/>
              <a:t> </a:t>
            </a:r>
            <a:r>
              <a:rPr lang="fr-FR" dirty="0" err="1"/>
              <a:t>reinforces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position; </a:t>
            </a:r>
            <a:endParaRPr lang="fr-FR" i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52864D-FE57-2042-B147-E0EB9576C83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113581" y="570521"/>
            <a:ext cx="3449392" cy="2566379"/>
          </a:xfrm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dirty="0"/>
              <a:t>« </a:t>
            </a:r>
            <a:r>
              <a:rPr lang="fr-FR" i="1" u="sng" dirty="0"/>
              <a:t>And</a:t>
            </a:r>
            <a:r>
              <a:rPr lang="fr-FR" i="1" dirty="0"/>
              <a:t> </a:t>
            </a:r>
            <a:r>
              <a:rPr lang="fr-FR" i="1" dirty="0" err="1"/>
              <a:t>whose</a:t>
            </a:r>
            <a:r>
              <a:rPr lang="fr-FR" i="1" dirty="0"/>
              <a:t> </a:t>
            </a:r>
            <a:r>
              <a:rPr lang="fr-FR" i="1" dirty="0" err="1"/>
              <a:t>effects</a:t>
            </a:r>
            <a:r>
              <a:rPr lang="fr-FR" i="1" dirty="0"/>
              <a:t> </a:t>
            </a:r>
            <a:r>
              <a:rPr lang="fr-FR" i="1" dirty="0" err="1"/>
              <a:t>cannot</a:t>
            </a:r>
            <a:r>
              <a:rPr lang="fr-FR" i="1" dirty="0"/>
              <a:t> </a:t>
            </a:r>
            <a:r>
              <a:rPr lang="fr-FR" i="1" dirty="0" err="1"/>
              <a:t>be</a:t>
            </a:r>
            <a:r>
              <a:rPr lang="fr-FR" i="1" dirty="0"/>
              <a:t> </a:t>
            </a:r>
            <a:r>
              <a:rPr lang="fr-FR" i="1" dirty="0" err="1"/>
              <a:t>avoided</a:t>
            </a:r>
            <a:r>
              <a:rPr lang="fr-FR" i="1" dirty="0"/>
              <a:t> by </a:t>
            </a:r>
            <a:r>
              <a:rPr lang="fr-FR" i="1" dirty="0" err="1"/>
              <a:t>appropriate</a:t>
            </a:r>
            <a:r>
              <a:rPr lang="fr-FR" i="1" dirty="0"/>
              <a:t> </a:t>
            </a:r>
            <a:r>
              <a:rPr lang="fr-FR" i="1" dirty="0" err="1"/>
              <a:t>measures</a:t>
            </a:r>
            <a:r>
              <a:rPr lang="fr-FR" dirty="0"/>
              <a:t>":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the </a:t>
            </a:r>
            <a:r>
              <a:rPr lang="fr-FR" dirty="0" err="1"/>
              <a:t>criterion</a:t>
            </a:r>
            <a:r>
              <a:rPr lang="fr-FR" dirty="0"/>
              <a:t> of </a:t>
            </a:r>
            <a:r>
              <a:rPr lang="fr-FR" u="sng" dirty="0" err="1"/>
              <a:t>irresistibility</a:t>
            </a:r>
            <a:r>
              <a:rPr lang="fr-FR" dirty="0"/>
              <a:t>; the occurrence of the </a:t>
            </a:r>
            <a:r>
              <a:rPr lang="fr-FR" dirty="0" err="1"/>
              <a:t>event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inevitable</a:t>
            </a:r>
            <a:r>
              <a:rPr lang="fr-FR" dirty="0"/>
              <a:t> and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effects</a:t>
            </a:r>
            <a:r>
              <a:rPr lang="fr-FR" dirty="0"/>
              <a:t> are </a:t>
            </a:r>
            <a:r>
              <a:rPr lang="fr-FR" dirty="0" err="1"/>
              <a:t>most</a:t>
            </a:r>
            <a:r>
              <a:rPr lang="fr-FR" dirty="0"/>
              <a:t> </a:t>
            </a:r>
            <a:r>
              <a:rPr lang="fr-FR" dirty="0" err="1"/>
              <a:t>often</a:t>
            </a:r>
            <a:r>
              <a:rPr lang="fr-FR" dirty="0"/>
              <a:t> </a:t>
            </a:r>
            <a:r>
              <a:rPr lang="fr-FR" dirty="0" err="1"/>
              <a:t>insurmountable</a:t>
            </a:r>
            <a:r>
              <a:rPr lang="fr-FR" dirty="0"/>
              <a:t>, </a:t>
            </a:r>
            <a:r>
              <a:rPr lang="fr-FR" dirty="0" err="1"/>
              <a:t>even</a:t>
            </a:r>
            <a:r>
              <a:rPr lang="fr-FR" dirty="0"/>
              <a:t> if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assessment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made on a case-by-case basis. In </a:t>
            </a:r>
            <a:r>
              <a:rPr lang="fr-FR" dirty="0" err="1"/>
              <a:t>particular</a:t>
            </a:r>
            <a:r>
              <a:rPr lang="fr-FR" dirty="0"/>
              <a:t>, one must </a:t>
            </a:r>
            <a:r>
              <a:rPr lang="fr-FR" dirty="0" err="1"/>
              <a:t>consider</a:t>
            </a:r>
            <a:r>
              <a:rPr lang="fr-FR" dirty="0"/>
              <a:t> the rate of </a:t>
            </a:r>
            <a:r>
              <a:rPr lang="fr-FR" dirty="0" err="1"/>
              <a:t>absenteeism</a:t>
            </a:r>
            <a:r>
              <a:rPr lang="fr-FR" dirty="0"/>
              <a:t> </a:t>
            </a:r>
            <a:r>
              <a:rPr lang="fr-FR" dirty="0" err="1"/>
              <a:t>caused</a:t>
            </a:r>
            <a:r>
              <a:rPr lang="fr-FR" dirty="0"/>
              <a:t> by </a:t>
            </a:r>
            <a:r>
              <a:rPr lang="fr-FR" dirty="0" err="1"/>
              <a:t>containment</a:t>
            </a:r>
            <a:r>
              <a:rPr lang="fr-FR" dirty="0"/>
              <a:t> </a:t>
            </a:r>
            <a:r>
              <a:rPr lang="fr-FR" dirty="0" err="1"/>
              <a:t>measures</a:t>
            </a:r>
            <a:r>
              <a:rPr lang="fr-FR" dirty="0"/>
              <a:t>, plant and site </a:t>
            </a:r>
            <a:r>
              <a:rPr lang="fr-FR" dirty="0" err="1"/>
              <a:t>closures</a:t>
            </a:r>
            <a:r>
              <a:rPr lang="fr-FR" dirty="0"/>
              <a:t>, </a:t>
            </a:r>
            <a:r>
              <a:rPr lang="fr-FR" dirty="0" err="1"/>
              <a:t>quarantine</a:t>
            </a:r>
            <a:r>
              <a:rPr lang="fr-FR" dirty="0"/>
              <a:t> ;</a:t>
            </a:r>
          </a:p>
          <a:p>
            <a:r>
              <a:rPr lang="fr-FR" dirty="0"/>
              <a:t> 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dirty="0"/>
              <a:t>« </a:t>
            </a:r>
            <a:r>
              <a:rPr lang="fr-FR" i="1" dirty="0" err="1"/>
              <a:t>prevents</a:t>
            </a:r>
            <a:r>
              <a:rPr lang="fr-FR" i="1" dirty="0"/>
              <a:t> the performance of the obligation by the </a:t>
            </a:r>
            <a:r>
              <a:rPr lang="fr-FR" i="1" dirty="0" err="1"/>
              <a:t>debtor</a:t>
            </a:r>
            <a:r>
              <a:rPr lang="fr-FR" dirty="0"/>
              <a:t> »,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confirms</a:t>
            </a:r>
            <a:r>
              <a:rPr lang="fr-FR" dirty="0"/>
              <a:t> the </a:t>
            </a:r>
            <a:r>
              <a:rPr lang="fr-FR" dirty="0" err="1"/>
              <a:t>concrete</a:t>
            </a:r>
            <a:r>
              <a:rPr lang="fr-FR" dirty="0"/>
              <a:t> </a:t>
            </a:r>
            <a:r>
              <a:rPr lang="fr-FR" dirty="0" err="1"/>
              <a:t>analysis</a:t>
            </a:r>
            <a:r>
              <a:rPr lang="fr-FR" dirty="0"/>
              <a:t> of the situation.</a:t>
            </a:r>
          </a:p>
          <a:p>
            <a:r>
              <a:rPr lang="fr-FR" dirty="0"/>
              <a:t> </a:t>
            </a:r>
          </a:p>
          <a:p>
            <a:endParaRPr lang="fr-FR" i="1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229438F-A42A-9746-B93F-ECEA0DD34457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57065" y="4089400"/>
            <a:ext cx="4587076" cy="4908892"/>
          </a:xfrm>
        </p:spPr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debtor</a:t>
            </a:r>
            <a:r>
              <a:rPr lang="fr-FR" dirty="0"/>
              <a:t> of the obligation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released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his</a:t>
            </a:r>
            <a:r>
              <a:rPr lang="fr-FR" dirty="0"/>
              <a:t> obligation </a:t>
            </a:r>
            <a:r>
              <a:rPr lang="fr-FR" dirty="0" err="1"/>
              <a:t>according</a:t>
            </a:r>
            <a:r>
              <a:rPr lang="fr-FR" dirty="0"/>
              <a:t> to the importance of the </a:t>
            </a:r>
            <a:r>
              <a:rPr lang="fr-FR" dirty="0" err="1"/>
              <a:t>impediment</a:t>
            </a:r>
            <a:r>
              <a:rPr lang="fr-FR" dirty="0"/>
              <a:t>, </a:t>
            </a:r>
            <a:r>
              <a:rPr lang="fr-FR" dirty="0" err="1"/>
              <a:t>without</a:t>
            </a:r>
            <a:r>
              <a:rPr lang="fr-FR" dirty="0"/>
              <a:t> </a:t>
            </a:r>
            <a:r>
              <a:rPr lang="fr-FR" dirty="0" err="1"/>
              <a:t>exposing</a:t>
            </a:r>
            <a:r>
              <a:rPr lang="fr-FR" dirty="0"/>
              <a:t> </a:t>
            </a:r>
            <a:r>
              <a:rPr lang="fr-FR" dirty="0" err="1"/>
              <a:t>himself</a:t>
            </a:r>
            <a:r>
              <a:rPr lang="fr-FR" dirty="0"/>
              <a:t> to claims for damages. The existence of a case of Force Majeure must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notified</a:t>
            </a:r>
            <a:r>
              <a:rPr lang="fr-FR" dirty="0"/>
              <a:t> to the party </a:t>
            </a:r>
            <a:r>
              <a:rPr lang="fr-FR" dirty="0" err="1"/>
              <a:t>who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going</a:t>
            </a:r>
            <a:r>
              <a:rPr lang="fr-FR" dirty="0"/>
              <a:t> to </a:t>
            </a:r>
            <a:r>
              <a:rPr lang="fr-FR" dirty="0" err="1"/>
              <a:t>suffer</a:t>
            </a:r>
            <a:r>
              <a:rPr lang="fr-FR" dirty="0"/>
              <a:t> the non-performance. </a:t>
            </a:r>
          </a:p>
          <a:p>
            <a:r>
              <a:rPr lang="fr-FR" dirty="0"/>
              <a:t> </a:t>
            </a:r>
          </a:p>
          <a:p>
            <a:r>
              <a:rPr lang="fr-FR" dirty="0"/>
              <a:t>Article 1218 of the Civil Code </a:t>
            </a:r>
            <a:r>
              <a:rPr lang="fr-FR" dirty="0" err="1"/>
              <a:t>also</a:t>
            </a:r>
            <a:r>
              <a:rPr lang="fr-FR" dirty="0"/>
              <a:t> </a:t>
            </a:r>
            <a:r>
              <a:rPr lang="fr-FR" dirty="0" err="1"/>
              <a:t>provides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: </a:t>
            </a:r>
          </a:p>
          <a:p>
            <a:r>
              <a:rPr lang="fr-FR" dirty="0"/>
              <a:t> 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dirty="0"/>
              <a:t>« </a:t>
            </a:r>
            <a:r>
              <a:rPr lang="fr-FR" i="1" dirty="0"/>
              <a:t>If the </a:t>
            </a:r>
            <a:r>
              <a:rPr lang="fr-FR" i="1" dirty="0" err="1"/>
              <a:t>impediment</a:t>
            </a:r>
            <a:r>
              <a:rPr lang="fr-FR" i="1" dirty="0"/>
              <a:t> </a:t>
            </a:r>
            <a:r>
              <a:rPr lang="fr-FR" i="1" dirty="0" err="1"/>
              <a:t>is</a:t>
            </a:r>
            <a:r>
              <a:rPr lang="fr-FR" i="1" dirty="0"/>
              <a:t> </a:t>
            </a:r>
            <a:r>
              <a:rPr lang="fr-FR" i="1" dirty="0" err="1"/>
              <a:t>temporary</a:t>
            </a:r>
            <a:r>
              <a:rPr lang="fr-FR" i="1" dirty="0"/>
              <a:t>, the performance of the obligation </a:t>
            </a:r>
            <a:r>
              <a:rPr lang="fr-FR" i="1" dirty="0" err="1"/>
              <a:t>is</a:t>
            </a:r>
            <a:r>
              <a:rPr lang="fr-FR" i="1" dirty="0"/>
              <a:t> </a:t>
            </a:r>
            <a:r>
              <a:rPr lang="fr-FR" i="1" dirty="0" err="1"/>
              <a:t>suspended</a:t>
            </a:r>
            <a:r>
              <a:rPr lang="fr-FR" i="1" dirty="0"/>
              <a:t> </a:t>
            </a:r>
            <a:r>
              <a:rPr lang="fr-FR" i="1" dirty="0" err="1"/>
              <a:t>unless</a:t>
            </a:r>
            <a:r>
              <a:rPr lang="fr-FR" i="1" dirty="0"/>
              <a:t> the </a:t>
            </a:r>
            <a:r>
              <a:rPr lang="fr-FR" i="1" dirty="0" err="1"/>
              <a:t>resulting</a:t>
            </a:r>
            <a:r>
              <a:rPr lang="fr-FR" i="1" dirty="0"/>
              <a:t> </a:t>
            </a:r>
            <a:r>
              <a:rPr lang="fr-FR" i="1" dirty="0" err="1"/>
              <a:t>delay</a:t>
            </a:r>
            <a:r>
              <a:rPr lang="fr-FR" i="1" dirty="0"/>
              <a:t> justifies the </a:t>
            </a:r>
            <a:r>
              <a:rPr lang="fr-FR" i="1" dirty="0" err="1"/>
              <a:t>termination</a:t>
            </a:r>
            <a:r>
              <a:rPr lang="fr-FR" i="1" dirty="0"/>
              <a:t> of the </a:t>
            </a:r>
            <a:r>
              <a:rPr lang="fr-FR" i="1" dirty="0" err="1"/>
              <a:t>contract</a:t>
            </a:r>
            <a:r>
              <a:rPr lang="fr-FR" dirty="0"/>
              <a:t> »: the duration of the suspension due to a </a:t>
            </a:r>
            <a:r>
              <a:rPr lang="fr-FR" dirty="0" err="1"/>
              <a:t>momentary</a:t>
            </a:r>
            <a:r>
              <a:rPr lang="fr-FR" dirty="0"/>
              <a:t> </a:t>
            </a:r>
            <a:r>
              <a:rPr lang="fr-FR" dirty="0" err="1"/>
              <a:t>impossibility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depend</a:t>
            </a:r>
            <a:r>
              <a:rPr lang="fr-FR" dirty="0"/>
              <a:t> on the duration of the </a:t>
            </a:r>
            <a:r>
              <a:rPr lang="fr-FR" dirty="0" err="1"/>
              <a:t>event</a:t>
            </a:r>
            <a:r>
              <a:rPr lang="fr-FR" dirty="0"/>
              <a:t>,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assessed</a:t>
            </a:r>
            <a:r>
              <a:rPr lang="fr-FR" dirty="0"/>
              <a:t> on a case-by-case basis; the </a:t>
            </a:r>
            <a:r>
              <a:rPr lang="fr-FR" dirty="0" err="1"/>
              <a:t>debtor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not </a:t>
            </a:r>
            <a:r>
              <a:rPr lang="fr-FR" dirty="0" err="1"/>
              <a:t>released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his</a:t>
            </a:r>
            <a:r>
              <a:rPr lang="fr-FR" dirty="0"/>
              <a:t> obligation, </a:t>
            </a:r>
            <a:r>
              <a:rPr lang="fr-FR" dirty="0" err="1"/>
              <a:t>he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exempted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until</a:t>
            </a:r>
            <a:r>
              <a:rPr lang="fr-FR" dirty="0"/>
              <a:t> the </a:t>
            </a:r>
            <a:r>
              <a:rPr lang="fr-FR" dirty="0" err="1"/>
              <a:t>impossibility</a:t>
            </a:r>
            <a:r>
              <a:rPr lang="fr-FR" dirty="0"/>
              <a:t> </a:t>
            </a:r>
            <a:r>
              <a:rPr lang="fr-FR" dirty="0" err="1"/>
              <a:t>ceases</a:t>
            </a:r>
            <a:r>
              <a:rPr lang="fr-FR" dirty="0"/>
              <a:t>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/>
              <a:t> 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dirty="0"/>
              <a:t>If the </a:t>
            </a:r>
            <a:r>
              <a:rPr lang="fr-FR" dirty="0" err="1"/>
              <a:t>impediment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partial, the </a:t>
            </a:r>
            <a:r>
              <a:rPr lang="fr-FR" dirty="0" err="1"/>
              <a:t>debtor</a:t>
            </a:r>
            <a:r>
              <a:rPr lang="fr-FR" dirty="0"/>
              <a:t> </a:t>
            </a:r>
            <a:r>
              <a:rPr lang="fr-FR" dirty="0" err="1"/>
              <a:t>shall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discharged</a:t>
            </a:r>
            <a:r>
              <a:rPr lang="fr-FR" dirty="0"/>
              <a:t> </a:t>
            </a:r>
            <a:r>
              <a:rPr lang="fr-FR" dirty="0" err="1"/>
              <a:t>only</a:t>
            </a:r>
            <a:r>
              <a:rPr lang="fr-FR" dirty="0"/>
              <a:t> to the </a:t>
            </a:r>
            <a:r>
              <a:rPr lang="fr-FR" dirty="0" err="1"/>
              <a:t>extent</a:t>
            </a:r>
            <a:r>
              <a:rPr lang="fr-FR" dirty="0"/>
              <a:t> of the </a:t>
            </a:r>
            <a:r>
              <a:rPr lang="fr-FR" dirty="0" err="1"/>
              <a:t>impediment</a:t>
            </a:r>
            <a:r>
              <a:rPr lang="fr-FR" dirty="0"/>
              <a:t>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dirty="0"/>
              <a:t>« </a:t>
            </a:r>
            <a:r>
              <a:rPr lang="fr-FR" i="1" dirty="0"/>
              <a:t>If the </a:t>
            </a:r>
            <a:r>
              <a:rPr lang="fr-FR" i="1" dirty="0" err="1"/>
              <a:t>impediment</a:t>
            </a:r>
            <a:r>
              <a:rPr lang="fr-FR" i="1" dirty="0"/>
              <a:t> </a:t>
            </a:r>
            <a:r>
              <a:rPr lang="fr-FR" i="1" dirty="0" err="1"/>
              <a:t>is</a:t>
            </a:r>
            <a:r>
              <a:rPr lang="fr-FR" i="1" dirty="0"/>
              <a:t> final, the </a:t>
            </a:r>
            <a:r>
              <a:rPr lang="fr-FR" i="1" dirty="0" err="1"/>
              <a:t>contract</a:t>
            </a:r>
            <a:r>
              <a:rPr lang="fr-FR" i="1" dirty="0"/>
              <a:t> </a:t>
            </a:r>
            <a:r>
              <a:rPr lang="fr-FR" i="1" dirty="0" err="1"/>
              <a:t>is</a:t>
            </a:r>
            <a:r>
              <a:rPr lang="fr-FR" i="1" dirty="0"/>
              <a:t> </a:t>
            </a:r>
            <a:r>
              <a:rPr lang="fr-FR" i="1" dirty="0" err="1"/>
              <a:t>terminated</a:t>
            </a:r>
            <a:r>
              <a:rPr lang="fr-FR" i="1" dirty="0"/>
              <a:t> by </a:t>
            </a:r>
            <a:r>
              <a:rPr lang="fr-FR" i="1" dirty="0" err="1"/>
              <a:t>operation</a:t>
            </a:r>
            <a:r>
              <a:rPr lang="fr-FR" i="1" dirty="0"/>
              <a:t> of </a:t>
            </a:r>
            <a:r>
              <a:rPr lang="fr-FR" i="1" dirty="0" err="1"/>
              <a:t>law</a:t>
            </a:r>
            <a:r>
              <a:rPr lang="fr-FR" i="1" dirty="0"/>
              <a:t> and the parties are </a:t>
            </a:r>
            <a:r>
              <a:rPr lang="fr-FR" i="1" dirty="0" err="1"/>
              <a:t>discharged</a:t>
            </a:r>
            <a:r>
              <a:rPr lang="fr-FR" i="1" dirty="0"/>
              <a:t> </a:t>
            </a:r>
            <a:r>
              <a:rPr lang="fr-FR" i="1" dirty="0" err="1"/>
              <a:t>from</a:t>
            </a:r>
            <a:r>
              <a:rPr lang="fr-FR" i="1" dirty="0"/>
              <a:t> </a:t>
            </a:r>
            <a:r>
              <a:rPr lang="fr-FR" i="1" dirty="0" err="1"/>
              <a:t>their</a:t>
            </a:r>
            <a:r>
              <a:rPr lang="fr-FR" i="1" dirty="0"/>
              <a:t> obligations </a:t>
            </a:r>
            <a:r>
              <a:rPr lang="fr-FR" i="1" dirty="0" err="1"/>
              <a:t>under</a:t>
            </a:r>
            <a:r>
              <a:rPr lang="fr-FR" i="1" dirty="0"/>
              <a:t> the conditions laid down in articles 1351 and 1351-1.</a:t>
            </a:r>
            <a:r>
              <a:rPr lang="fr-FR" dirty="0"/>
              <a:t> » </a:t>
            </a:r>
            <a:r>
              <a:rPr lang="fr-FR" dirty="0" err="1"/>
              <a:t>Depending</a:t>
            </a:r>
            <a:r>
              <a:rPr lang="fr-FR" dirty="0"/>
              <a:t> on the type of </a:t>
            </a:r>
            <a:r>
              <a:rPr lang="fr-FR" dirty="0" err="1"/>
              <a:t>contract</a:t>
            </a:r>
            <a:r>
              <a:rPr lang="fr-FR" dirty="0"/>
              <a:t> (</a:t>
            </a:r>
            <a:r>
              <a:rPr lang="fr-FR" dirty="0" err="1"/>
              <a:t>instantaneous</a:t>
            </a:r>
            <a:r>
              <a:rPr lang="fr-FR" dirty="0"/>
              <a:t> or successive performance), the </a:t>
            </a:r>
            <a:r>
              <a:rPr lang="fr-FR" dirty="0" err="1"/>
              <a:t>consequences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different</a:t>
            </a:r>
            <a:r>
              <a:rPr lang="fr-FR" dirty="0"/>
              <a:t>.  Article 1351 states: « </a:t>
            </a:r>
            <a:r>
              <a:rPr lang="fr-FR" i="1" dirty="0"/>
              <a:t>The </a:t>
            </a:r>
            <a:r>
              <a:rPr lang="fr-FR" i="1" dirty="0" err="1"/>
              <a:t>impossibility</a:t>
            </a:r>
            <a:r>
              <a:rPr lang="fr-FR" i="1" dirty="0"/>
              <a:t> of performance </a:t>
            </a:r>
            <a:r>
              <a:rPr lang="fr-FR" i="1" dirty="0" err="1"/>
              <a:t>discharges</a:t>
            </a:r>
            <a:r>
              <a:rPr lang="fr-FR" i="1" dirty="0"/>
              <a:t> the </a:t>
            </a:r>
            <a:r>
              <a:rPr lang="fr-FR" i="1" dirty="0" err="1"/>
              <a:t>debtor</a:t>
            </a:r>
            <a:r>
              <a:rPr lang="fr-FR" i="1" dirty="0"/>
              <a:t> to the </a:t>
            </a:r>
            <a:r>
              <a:rPr lang="fr-FR" i="1" dirty="0" err="1"/>
              <a:t>extent</a:t>
            </a:r>
            <a:r>
              <a:rPr lang="fr-FR" i="1" dirty="0"/>
              <a:t> </a:t>
            </a:r>
            <a:r>
              <a:rPr lang="fr-FR" i="1" dirty="0" err="1"/>
              <a:t>that</a:t>
            </a:r>
            <a:r>
              <a:rPr lang="fr-FR" i="1" dirty="0"/>
              <a:t> </a:t>
            </a:r>
            <a:r>
              <a:rPr lang="fr-FR" i="1" dirty="0" err="1"/>
              <a:t>it</a:t>
            </a:r>
            <a:r>
              <a:rPr lang="fr-FR" i="1" dirty="0"/>
              <a:t> </a:t>
            </a:r>
            <a:r>
              <a:rPr lang="fr-FR" i="1" dirty="0" err="1"/>
              <a:t>is</a:t>
            </a:r>
            <a:r>
              <a:rPr lang="fr-FR" i="1" dirty="0"/>
              <a:t> due </a:t>
            </a:r>
            <a:r>
              <a:rPr lang="fr-FR" i="1" dirty="0" err="1"/>
              <a:t>where</a:t>
            </a:r>
            <a:r>
              <a:rPr lang="fr-FR" i="1" dirty="0"/>
              <a:t> </a:t>
            </a:r>
            <a:r>
              <a:rPr lang="fr-FR" i="1" dirty="0" err="1"/>
              <a:t>it</a:t>
            </a:r>
            <a:r>
              <a:rPr lang="fr-FR" i="1" dirty="0"/>
              <a:t> arises </a:t>
            </a:r>
            <a:r>
              <a:rPr lang="fr-FR" i="1" dirty="0" err="1"/>
              <a:t>from</a:t>
            </a:r>
            <a:r>
              <a:rPr lang="fr-FR" i="1" dirty="0"/>
              <a:t> a case of force majeure and </a:t>
            </a:r>
            <a:r>
              <a:rPr lang="fr-FR" i="1" dirty="0" err="1"/>
              <a:t>is</a:t>
            </a:r>
            <a:r>
              <a:rPr lang="fr-FR" i="1" dirty="0"/>
              <a:t> final, </a:t>
            </a:r>
            <a:r>
              <a:rPr lang="fr-FR" i="1" dirty="0" err="1"/>
              <a:t>unless</a:t>
            </a:r>
            <a:r>
              <a:rPr lang="fr-FR" i="1" dirty="0"/>
              <a:t> </a:t>
            </a:r>
            <a:r>
              <a:rPr lang="fr-FR" i="1" dirty="0" err="1"/>
              <a:t>he</a:t>
            </a:r>
            <a:r>
              <a:rPr lang="fr-FR" i="1" dirty="0"/>
              <a:t> has </a:t>
            </a:r>
            <a:r>
              <a:rPr lang="fr-FR" i="1" dirty="0" err="1"/>
              <a:t>agreed</a:t>
            </a:r>
            <a:r>
              <a:rPr lang="fr-FR" i="1" dirty="0"/>
              <a:t> to </a:t>
            </a:r>
            <a:r>
              <a:rPr lang="fr-FR" i="1" dirty="0" err="1"/>
              <a:t>perform</a:t>
            </a:r>
            <a:r>
              <a:rPr lang="fr-FR" i="1" dirty="0"/>
              <a:t> </a:t>
            </a:r>
            <a:r>
              <a:rPr lang="fr-FR" i="1" dirty="0" err="1"/>
              <a:t>it</a:t>
            </a:r>
            <a:r>
              <a:rPr lang="fr-FR" i="1" dirty="0"/>
              <a:t> or has been </a:t>
            </a:r>
            <a:r>
              <a:rPr lang="fr-FR" i="1" dirty="0" err="1"/>
              <a:t>given</a:t>
            </a:r>
            <a:r>
              <a:rPr lang="fr-FR" i="1" dirty="0"/>
              <a:t> </a:t>
            </a:r>
            <a:r>
              <a:rPr lang="fr-FR" i="1" dirty="0" err="1"/>
              <a:t>prior</a:t>
            </a:r>
            <a:r>
              <a:rPr lang="fr-FR" i="1" dirty="0"/>
              <a:t> notice of default</a:t>
            </a:r>
            <a:r>
              <a:rPr lang="fr-FR" dirty="0"/>
              <a:t> » 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CDFE19A-7291-184E-AF5E-E7F5971FA4D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113581" y="361608"/>
            <a:ext cx="3449392" cy="20891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FF7EA01C-CBD7-404C-8A86-108F8853EC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7063" y="3345813"/>
            <a:ext cx="4681661" cy="743587"/>
          </a:xfrm>
        </p:spPr>
        <p:txBody>
          <a:bodyPr/>
          <a:lstStyle/>
          <a:p>
            <a:r>
              <a:rPr lang="fr-FR" dirty="0"/>
              <a:t>What are the effects of the qualification of "Force Majeure" notified to the other party?</a:t>
            </a:r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70F4D38C-5FD5-43B1-9236-DCF3BE71D4E6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57065" y="361608"/>
            <a:ext cx="3449392" cy="208913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971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06CC4AEB-7A44-B44E-B81B-89B1D17A8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065" y="241301"/>
            <a:ext cx="3449392" cy="1549403"/>
          </a:xfrm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dirty="0"/>
              <a:t>Article 1351-1 states: « </a:t>
            </a:r>
            <a:r>
              <a:rPr lang="fr-FR" i="1" dirty="0" err="1"/>
              <a:t>Where</a:t>
            </a:r>
            <a:r>
              <a:rPr lang="fr-FR" i="1" dirty="0"/>
              <a:t> the </a:t>
            </a:r>
            <a:r>
              <a:rPr lang="fr-FR" i="1" dirty="0" err="1"/>
              <a:t>impossibility</a:t>
            </a:r>
            <a:r>
              <a:rPr lang="fr-FR" i="1" dirty="0"/>
              <a:t> of performance </a:t>
            </a:r>
            <a:r>
              <a:rPr lang="fr-FR" i="1" dirty="0" err="1"/>
              <a:t>results</a:t>
            </a:r>
            <a:r>
              <a:rPr lang="fr-FR" i="1" dirty="0"/>
              <a:t> </a:t>
            </a:r>
            <a:r>
              <a:rPr lang="fr-FR" i="1" dirty="0" err="1"/>
              <a:t>from</a:t>
            </a:r>
            <a:r>
              <a:rPr lang="fr-FR" i="1" dirty="0"/>
              <a:t> the </a:t>
            </a:r>
            <a:r>
              <a:rPr lang="fr-FR" i="1" dirty="0" err="1"/>
              <a:t>loss</a:t>
            </a:r>
            <a:r>
              <a:rPr lang="fr-FR" i="1" dirty="0"/>
              <a:t> of the </a:t>
            </a:r>
            <a:r>
              <a:rPr lang="fr-FR" i="1" dirty="0" err="1"/>
              <a:t>thing</a:t>
            </a:r>
            <a:r>
              <a:rPr lang="fr-FR" i="1" dirty="0"/>
              <a:t> due, the </a:t>
            </a:r>
            <a:r>
              <a:rPr lang="fr-FR" i="1" dirty="0" err="1"/>
              <a:t>debtor</a:t>
            </a:r>
            <a:r>
              <a:rPr lang="fr-FR" i="1" dirty="0"/>
              <a:t> </a:t>
            </a:r>
            <a:r>
              <a:rPr lang="fr-FR" i="1" dirty="0" err="1"/>
              <a:t>who</a:t>
            </a:r>
            <a:r>
              <a:rPr lang="fr-FR" i="1" dirty="0"/>
              <a:t> has been </a:t>
            </a:r>
            <a:r>
              <a:rPr lang="fr-FR" i="1" dirty="0" err="1"/>
              <a:t>given</a:t>
            </a:r>
            <a:r>
              <a:rPr lang="fr-FR" i="1" dirty="0"/>
              <a:t> </a:t>
            </a:r>
            <a:r>
              <a:rPr lang="fr-FR" i="1" dirty="0" err="1"/>
              <a:t>formal</a:t>
            </a:r>
            <a:r>
              <a:rPr lang="fr-FR" i="1" dirty="0"/>
              <a:t> notice </a:t>
            </a:r>
            <a:r>
              <a:rPr lang="fr-FR" i="1" dirty="0" err="1"/>
              <a:t>is</a:t>
            </a:r>
            <a:r>
              <a:rPr lang="fr-FR" i="1" dirty="0"/>
              <a:t> </a:t>
            </a:r>
            <a:r>
              <a:rPr lang="fr-FR" i="1" dirty="0" err="1"/>
              <a:t>nevertheless</a:t>
            </a:r>
            <a:r>
              <a:rPr lang="fr-FR" i="1" dirty="0"/>
              <a:t> </a:t>
            </a:r>
            <a:r>
              <a:rPr lang="fr-FR" i="1" dirty="0" err="1"/>
              <a:t>discharged</a:t>
            </a:r>
            <a:r>
              <a:rPr lang="fr-FR" i="1" dirty="0"/>
              <a:t> if </a:t>
            </a:r>
            <a:r>
              <a:rPr lang="fr-FR" i="1" dirty="0" err="1"/>
              <a:t>he</a:t>
            </a:r>
            <a:r>
              <a:rPr lang="fr-FR" i="1" dirty="0"/>
              <a:t> </a:t>
            </a:r>
            <a:r>
              <a:rPr lang="fr-FR" i="1" dirty="0" err="1"/>
              <a:t>proves</a:t>
            </a:r>
            <a:r>
              <a:rPr lang="fr-FR" i="1" dirty="0"/>
              <a:t> </a:t>
            </a:r>
            <a:r>
              <a:rPr lang="fr-FR" i="1" dirty="0" err="1"/>
              <a:t>that</a:t>
            </a:r>
            <a:r>
              <a:rPr lang="fr-FR" i="1" dirty="0"/>
              <a:t> the </a:t>
            </a:r>
            <a:r>
              <a:rPr lang="fr-FR" i="1" dirty="0" err="1"/>
              <a:t>loss</a:t>
            </a:r>
            <a:r>
              <a:rPr lang="fr-FR" i="1" dirty="0"/>
              <a:t> </a:t>
            </a:r>
            <a:r>
              <a:rPr lang="fr-FR" i="1" dirty="0" err="1"/>
              <a:t>would</a:t>
            </a:r>
            <a:r>
              <a:rPr lang="fr-FR" i="1" dirty="0"/>
              <a:t> have </a:t>
            </a:r>
            <a:r>
              <a:rPr lang="fr-FR" i="1" dirty="0" err="1"/>
              <a:t>occurred</a:t>
            </a:r>
            <a:r>
              <a:rPr lang="fr-FR" i="1" dirty="0"/>
              <a:t> in the </a:t>
            </a:r>
            <a:r>
              <a:rPr lang="fr-FR" i="1" dirty="0" err="1"/>
              <a:t>same</a:t>
            </a:r>
            <a:r>
              <a:rPr lang="fr-FR" i="1" dirty="0"/>
              <a:t> </a:t>
            </a:r>
            <a:r>
              <a:rPr lang="fr-FR" i="1" dirty="0" err="1"/>
              <a:t>way</a:t>
            </a:r>
            <a:r>
              <a:rPr lang="fr-FR" i="1" dirty="0"/>
              <a:t> if the obligation </a:t>
            </a:r>
            <a:r>
              <a:rPr lang="fr-FR" i="1" dirty="0" err="1"/>
              <a:t>had</a:t>
            </a:r>
            <a:r>
              <a:rPr lang="fr-FR" i="1" dirty="0"/>
              <a:t> been </a:t>
            </a:r>
            <a:r>
              <a:rPr lang="fr-FR" i="1" dirty="0" err="1"/>
              <a:t>performed</a:t>
            </a:r>
            <a:r>
              <a:rPr lang="fr-FR" i="1" dirty="0"/>
              <a:t>. He </a:t>
            </a:r>
            <a:r>
              <a:rPr lang="fr-FR" i="1" dirty="0" err="1"/>
              <a:t>is</a:t>
            </a:r>
            <a:r>
              <a:rPr lang="fr-FR" i="1" dirty="0"/>
              <a:t> </a:t>
            </a:r>
            <a:r>
              <a:rPr lang="fr-FR" i="1" dirty="0" err="1"/>
              <a:t>nevertheless</a:t>
            </a:r>
            <a:r>
              <a:rPr lang="fr-FR" i="1" dirty="0"/>
              <a:t> </a:t>
            </a:r>
            <a:r>
              <a:rPr lang="fr-FR" i="1" dirty="0" err="1"/>
              <a:t>bound</a:t>
            </a:r>
            <a:r>
              <a:rPr lang="fr-FR" i="1" dirty="0"/>
              <a:t> to </a:t>
            </a:r>
            <a:r>
              <a:rPr lang="fr-FR" i="1" dirty="0" err="1"/>
              <a:t>assign</a:t>
            </a:r>
            <a:r>
              <a:rPr lang="fr-FR" i="1" dirty="0"/>
              <a:t> to </a:t>
            </a:r>
            <a:r>
              <a:rPr lang="fr-FR" i="1" dirty="0" err="1"/>
              <a:t>his</a:t>
            </a:r>
            <a:r>
              <a:rPr lang="fr-FR" i="1" dirty="0"/>
              <a:t> </a:t>
            </a:r>
            <a:r>
              <a:rPr lang="fr-FR" i="1" dirty="0" err="1"/>
              <a:t>creditor</a:t>
            </a:r>
            <a:r>
              <a:rPr lang="fr-FR" i="1" dirty="0"/>
              <a:t> the </a:t>
            </a:r>
            <a:r>
              <a:rPr lang="fr-FR" i="1" dirty="0" err="1"/>
              <a:t>rights</a:t>
            </a:r>
            <a:r>
              <a:rPr lang="fr-FR" i="1" dirty="0"/>
              <a:t> and actions </a:t>
            </a:r>
            <a:r>
              <a:rPr lang="fr-FR" i="1" dirty="0" err="1"/>
              <a:t>attached</a:t>
            </a:r>
            <a:r>
              <a:rPr lang="fr-FR" i="1" dirty="0"/>
              <a:t> to the </a:t>
            </a:r>
            <a:r>
              <a:rPr lang="fr-FR" i="1" dirty="0" err="1"/>
              <a:t>thing</a:t>
            </a:r>
            <a:r>
              <a:rPr lang="fr-FR" dirty="0"/>
              <a:t>. ».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fr-FR" dirty="0"/>
          </a:p>
          <a:p>
            <a:pPr algn="just"/>
            <a:endParaRPr lang="fr-FR" dirty="0"/>
          </a:p>
          <a:p>
            <a:r>
              <a:rPr lang="fr-FR" dirty="0"/>
              <a:t>It </a:t>
            </a:r>
            <a:r>
              <a:rPr lang="fr-FR" dirty="0" err="1"/>
              <a:t>may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added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for </a:t>
            </a:r>
            <a:r>
              <a:rPr lang="fr-FR" dirty="0" err="1"/>
              <a:t>contracts</a:t>
            </a:r>
            <a:r>
              <a:rPr lang="fr-FR" dirty="0"/>
              <a:t> </a:t>
            </a:r>
            <a:r>
              <a:rPr lang="fr-FR" dirty="0" err="1"/>
              <a:t>concluded</a:t>
            </a:r>
            <a:r>
              <a:rPr lang="fr-FR" dirty="0"/>
              <a:t> </a:t>
            </a:r>
            <a:r>
              <a:rPr lang="fr-FR" dirty="0" err="1"/>
              <a:t>after</a:t>
            </a:r>
            <a:r>
              <a:rPr lang="fr-FR" dirty="0"/>
              <a:t> </a:t>
            </a:r>
            <a:r>
              <a:rPr lang="fr-FR" dirty="0" err="1"/>
              <a:t>October</a:t>
            </a:r>
            <a:r>
              <a:rPr lang="fr-FR" dirty="0"/>
              <a:t>, 1rst 2016,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possible to </a:t>
            </a:r>
            <a:r>
              <a:rPr lang="fr-FR" dirty="0" err="1"/>
              <a:t>invoke</a:t>
            </a:r>
            <a:r>
              <a:rPr lang="fr-FR" dirty="0"/>
              <a:t> the provisions of Article 1195 of the Civil Code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introduced</a:t>
            </a:r>
            <a:r>
              <a:rPr lang="fr-FR" dirty="0"/>
              <a:t> </a:t>
            </a:r>
            <a:r>
              <a:rPr lang="fr-FR" b="1" dirty="0" err="1"/>
              <a:t>contingency</a:t>
            </a:r>
            <a:r>
              <a:rPr lang="fr-FR" dirty="0"/>
              <a:t> </a:t>
            </a:r>
            <a:r>
              <a:rPr lang="fr-FR" dirty="0" err="1"/>
              <a:t>into</a:t>
            </a:r>
            <a:r>
              <a:rPr lang="fr-FR" dirty="0"/>
              <a:t> commercial </a:t>
            </a:r>
            <a:r>
              <a:rPr lang="fr-FR" dirty="0" err="1"/>
              <a:t>contracts</a:t>
            </a:r>
            <a:r>
              <a:rPr lang="fr-FR" dirty="0"/>
              <a:t>. </a:t>
            </a:r>
          </a:p>
          <a:p>
            <a:endParaRPr lang="fr-FR" dirty="0"/>
          </a:p>
          <a:p>
            <a:r>
              <a:rPr lang="fr-FR" dirty="0"/>
              <a:t>This article states </a:t>
            </a:r>
            <a:r>
              <a:rPr lang="fr-FR" dirty="0" err="1"/>
              <a:t>that</a:t>
            </a:r>
            <a:r>
              <a:rPr lang="fr-FR" dirty="0"/>
              <a:t> « </a:t>
            </a:r>
            <a:r>
              <a:rPr lang="fr-FR" i="1" dirty="0"/>
              <a:t>If a change in </a:t>
            </a:r>
            <a:r>
              <a:rPr lang="fr-FR" i="1" dirty="0" err="1"/>
              <a:t>circumstances</a:t>
            </a:r>
            <a:r>
              <a:rPr lang="fr-FR" i="1" dirty="0"/>
              <a:t> </a:t>
            </a:r>
            <a:r>
              <a:rPr lang="fr-FR" i="1" dirty="0" err="1"/>
              <a:t>unforeseeable</a:t>
            </a:r>
            <a:r>
              <a:rPr lang="fr-FR" i="1" dirty="0"/>
              <a:t> at the time of the conclusion of the </a:t>
            </a:r>
            <a:r>
              <a:rPr lang="fr-FR" i="1" dirty="0" err="1"/>
              <a:t>contract</a:t>
            </a:r>
            <a:r>
              <a:rPr lang="fr-FR" i="1" dirty="0"/>
              <a:t> </a:t>
            </a:r>
            <a:r>
              <a:rPr lang="fr-FR" i="1" dirty="0" err="1"/>
              <a:t>makes</a:t>
            </a:r>
            <a:r>
              <a:rPr lang="fr-FR" i="1" dirty="0"/>
              <a:t> performance </a:t>
            </a:r>
            <a:r>
              <a:rPr lang="fr-FR" i="1" dirty="0" err="1"/>
              <a:t>excessively</a:t>
            </a:r>
            <a:r>
              <a:rPr lang="fr-FR" i="1" dirty="0"/>
              <a:t> </a:t>
            </a:r>
            <a:r>
              <a:rPr lang="fr-FR" i="1" dirty="0" err="1"/>
              <a:t>onerous</a:t>
            </a:r>
            <a:r>
              <a:rPr lang="fr-FR" i="1" dirty="0"/>
              <a:t> for a party </a:t>
            </a:r>
            <a:r>
              <a:rPr lang="fr-FR" i="1" dirty="0" err="1"/>
              <a:t>who</a:t>
            </a:r>
            <a:r>
              <a:rPr lang="fr-FR" i="1" dirty="0"/>
              <a:t> </a:t>
            </a:r>
            <a:r>
              <a:rPr lang="fr-FR" i="1" dirty="0" err="1"/>
              <a:t>had</a:t>
            </a:r>
            <a:r>
              <a:rPr lang="fr-FR" i="1" dirty="0"/>
              <a:t> not </a:t>
            </a:r>
            <a:r>
              <a:rPr lang="fr-FR" i="1" dirty="0" err="1"/>
              <a:t>agreed</a:t>
            </a:r>
            <a:r>
              <a:rPr lang="fr-FR" i="1" dirty="0"/>
              <a:t> to assume the </a:t>
            </a:r>
            <a:r>
              <a:rPr lang="fr-FR" i="1" dirty="0" err="1"/>
              <a:t>risk</a:t>
            </a:r>
            <a:r>
              <a:rPr lang="fr-FR" i="1" dirty="0"/>
              <a:t>, </a:t>
            </a:r>
            <a:endParaRPr lang="fr-FR" dirty="0"/>
          </a:p>
        </p:txBody>
      </p:sp>
      <p:sp>
        <p:nvSpPr>
          <p:cNvPr id="34" name="Espace réservé du contenu 33">
            <a:extLst>
              <a:ext uri="{FF2B5EF4-FFF2-40B4-BE49-F238E27FC236}">
                <a16:creationId xmlns:a16="http://schemas.microsoft.com/office/drawing/2014/main" id="{D2622F49-3E35-DC46-AA81-D1CC06789AF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113581" y="241300"/>
            <a:ext cx="3449392" cy="4438649"/>
          </a:xfrm>
        </p:spPr>
        <p:txBody>
          <a:bodyPr/>
          <a:lstStyle/>
          <a:p>
            <a:r>
              <a:rPr lang="fr-FR" i="1" dirty="0" err="1"/>
              <a:t>that</a:t>
            </a:r>
            <a:r>
              <a:rPr lang="fr-FR" i="1" dirty="0"/>
              <a:t> party </a:t>
            </a:r>
            <a:r>
              <a:rPr lang="fr-FR" i="1" dirty="0" err="1"/>
              <a:t>may</a:t>
            </a:r>
            <a:r>
              <a:rPr lang="fr-FR" i="1" dirty="0"/>
              <a:t> </a:t>
            </a:r>
            <a:r>
              <a:rPr lang="fr-FR" i="1" dirty="0" err="1"/>
              <a:t>request</a:t>
            </a:r>
            <a:r>
              <a:rPr lang="fr-FR" i="1" dirty="0"/>
              <a:t> a </a:t>
            </a:r>
            <a:r>
              <a:rPr lang="fr-FR" i="1" dirty="0" err="1"/>
              <a:t>renegotiation</a:t>
            </a:r>
            <a:r>
              <a:rPr lang="fr-FR" i="1" dirty="0"/>
              <a:t> of the </a:t>
            </a:r>
            <a:r>
              <a:rPr lang="fr-FR" i="1" dirty="0" err="1"/>
              <a:t>contract</a:t>
            </a:r>
            <a:r>
              <a:rPr lang="fr-FR" i="1" dirty="0"/>
              <a:t> </a:t>
            </a:r>
            <a:r>
              <a:rPr lang="fr-FR" i="1" dirty="0" err="1"/>
              <a:t>from</a:t>
            </a:r>
            <a:r>
              <a:rPr lang="fr-FR" i="1" dirty="0"/>
              <a:t> </a:t>
            </a:r>
            <a:r>
              <a:rPr lang="fr-FR" i="1" dirty="0" err="1"/>
              <a:t>his</a:t>
            </a:r>
            <a:r>
              <a:rPr lang="fr-FR" i="1" dirty="0"/>
              <a:t> </a:t>
            </a:r>
            <a:r>
              <a:rPr lang="fr-FR" i="1" dirty="0" err="1"/>
              <a:t>co-contractor</a:t>
            </a:r>
            <a:r>
              <a:rPr lang="fr-FR" i="1" dirty="0"/>
              <a:t>. It </a:t>
            </a:r>
            <a:r>
              <a:rPr lang="fr-FR" i="1" dirty="0" err="1"/>
              <a:t>shall</a:t>
            </a:r>
            <a:r>
              <a:rPr lang="fr-FR" i="1" dirty="0"/>
              <a:t> continue to </a:t>
            </a:r>
            <a:r>
              <a:rPr lang="fr-FR" i="1" dirty="0" err="1"/>
              <a:t>perform</a:t>
            </a:r>
            <a:r>
              <a:rPr lang="fr-FR" i="1" dirty="0"/>
              <a:t> </a:t>
            </a:r>
            <a:r>
              <a:rPr lang="fr-FR" i="1" dirty="0" err="1"/>
              <a:t>its</a:t>
            </a:r>
            <a:r>
              <a:rPr lang="fr-FR" i="1" dirty="0"/>
              <a:t> obligations </a:t>
            </a:r>
            <a:r>
              <a:rPr lang="fr-FR" i="1" dirty="0" err="1"/>
              <a:t>during</a:t>
            </a:r>
            <a:r>
              <a:rPr lang="fr-FR" i="1" dirty="0"/>
              <a:t> the </a:t>
            </a:r>
            <a:r>
              <a:rPr lang="fr-FR" i="1" dirty="0" err="1"/>
              <a:t>renegotiation</a:t>
            </a:r>
            <a:r>
              <a:rPr lang="fr-FR" i="1" dirty="0"/>
              <a:t>. If the </a:t>
            </a:r>
            <a:r>
              <a:rPr lang="fr-FR" i="1" dirty="0" err="1"/>
              <a:t>renegotiation</a:t>
            </a:r>
            <a:r>
              <a:rPr lang="fr-FR" i="1" dirty="0"/>
              <a:t> </a:t>
            </a:r>
            <a:r>
              <a:rPr lang="fr-FR" i="1" dirty="0" err="1"/>
              <a:t>is</a:t>
            </a:r>
            <a:r>
              <a:rPr lang="fr-FR" i="1" dirty="0"/>
              <a:t> </a:t>
            </a:r>
            <a:r>
              <a:rPr lang="fr-FR" i="1" dirty="0" err="1"/>
              <a:t>refused</a:t>
            </a:r>
            <a:r>
              <a:rPr lang="fr-FR" i="1" dirty="0"/>
              <a:t> or fails, the parties </a:t>
            </a:r>
            <a:r>
              <a:rPr lang="fr-FR" i="1" dirty="0" err="1"/>
              <a:t>may</a:t>
            </a:r>
            <a:r>
              <a:rPr lang="fr-FR" i="1" dirty="0"/>
              <a:t> </a:t>
            </a:r>
            <a:r>
              <a:rPr lang="fr-FR" i="1" dirty="0" err="1"/>
              <a:t>agree</a:t>
            </a:r>
            <a:r>
              <a:rPr lang="fr-FR" i="1" dirty="0"/>
              <a:t> to </a:t>
            </a:r>
            <a:r>
              <a:rPr lang="fr-FR" i="1" dirty="0" err="1"/>
              <a:t>terminate</a:t>
            </a:r>
            <a:r>
              <a:rPr lang="fr-FR" i="1" dirty="0"/>
              <a:t> the </a:t>
            </a:r>
            <a:r>
              <a:rPr lang="fr-FR" i="1" dirty="0" err="1"/>
              <a:t>contract</a:t>
            </a:r>
            <a:r>
              <a:rPr lang="fr-FR" i="1" dirty="0"/>
              <a:t>, on the date and on the </a:t>
            </a:r>
            <a:r>
              <a:rPr lang="fr-FR" i="1" dirty="0" err="1"/>
              <a:t>terms</a:t>
            </a:r>
            <a:r>
              <a:rPr lang="fr-FR" i="1" dirty="0"/>
              <a:t> </a:t>
            </a:r>
            <a:r>
              <a:rPr lang="fr-FR" i="1" dirty="0" err="1"/>
              <a:t>they</a:t>
            </a:r>
            <a:r>
              <a:rPr lang="fr-FR" i="1" dirty="0"/>
              <a:t> </a:t>
            </a:r>
            <a:r>
              <a:rPr lang="fr-FR" i="1" dirty="0" err="1"/>
              <a:t>determine</a:t>
            </a:r>
            <a:r>
              <a:rPr lang="fr-FR" i="1" dirty="0"/>
              <a:t>, or </a:t>
            </a:r>
            <a:r>
              <a:rPr lang="fr-FR" i="1" dirty="0" err="1"/>
              <a:t>request</a:t>
            </a:r>
            <a:r>
              <a:rPr lang="fr-FR" i="1" dirty="0"/>
              <a:t> the court to </a:t>
            </a:r>
            <a:r>
              <a:rPr lang="fr-FR" i="1" dirty="0" err="1"/>
              <a:t>adapt</a:t>
            </a:r>
            <a:r>
              <a:rPr lang="fr-FR" i="1" dirty="0"/>
              <a:t> </a:t>
            </a:r>
            <a:r>
              <a:rPr lang="fr-FR" i="1" dirty="0" err="1"/>
              <a:t>it</a:t>
            </a:r>
            <a:r>
              <a:rPr lang="fr-FR" i="1" dirty="0"/>
              <a:t> by </a:t>
            </a:r>
            <a:r>
              <a:rPr lang="fr-FR" i="1" dirty="0" err="1"/>
              <a:t>mutual</a:t>
            </a:r>
            <a:r>
              <a:rPr lang="fr-FR" i="1" dirty="0"/>
              <a:t> agreement. If no agreement </a:t>
            </a:r>
            <a:r>
              <a:rPr lang="fr-FR" i="1" dirty="0" err="1"/>
              <a:t>is</a:t>
            </a:r>
            <a:r>
              <a:rPr lang="fr-FR" i="1" dirty="0"/>
              <a:t> </a:t>
            </a:r>
            <a:r>
              <a:rPr lang="fr-FR" i="1" dirty="0" err="1"/>
              <a:t>reached</a:t>
            </a:r>
            <a:r>
              <a:rPr lang="fr-FR" i="1" dirty="0"/>
              <a:t> </a:t>
            </a:r>
            <a:r>
              <a:rPr lang="fr-FR" i="1" dirty="0" err="1"/>
              <a:t>within</a:t>
            </a:r>
            <a:r>
              <a:rPr lang="fr-FR" i="1" dirty="0"/>
              <a:t> a </a:t>
            </a:r>
            <a:r>
              <a:rPr lang="fr-FR" i="1" dirty="0" err="1"/>
              <a:t>reasonable</a:t>
            </a:r>
            <a:r>
              <a:rPr lang="fr-FR" i="1" dirty="0"/>
              <a:t> time, the court </a:t>
            </a:r>
            <a:r>
              <a:rPr lang="fr-FR" i="1" dirty="0" err="1"/>
              <a:t>may</a:t>
            </a:r>
            <a:r>
              <a:rPr lang="fr-FR" i="1" dirty="0"/>
              <a:t>, at the </a:t>
            </a:r>
            <a:r>
              <a:rPr lang="fr-FR" i="1" dirty="0" err="1"/>
              <a:t>request</a:t>
            </a:r>
            <a:r>
              <a:rPr lang="fr-FR" i="1" dirty="0"/>
              <a:t> of one of the parties, </a:t>
            </a:r>
            <a:r>
              <a:rPr lang="fr-FR" i="1" dirty="0" err="1"/>
              <a:t>revise</a:t>
            </a:r>
            <a:r>
              <a:rPr lang="fr-FR" i="1" dirty="0"/>
              <a:t> or </a:t>
            </a:r>
            <a:r>
              <a:rPr lang="fr-FR" i="1" dirty="0" err="1"/>
              <a:t>terminate</a:t>
            </a:r>
            <a:r>
              <a:rPr lang="fr-FR" i="1" dirty="0"/>
              <a:t> the </a:t>
            </a:r>
            <a:r>
              <a:rPr lang="fr-FR" i="1" dirty="0" err="1"/>
              <a:t>contract</a:t>
            </a:r>
            <a:r>
              <a:rPr lang="fr-FR" i="1" dirty="0"/>
              <a:t>, on the date and </a:t>
            </a:r>
            <a:r>
              <a:rPr lang="fr-FR" i="1" dirty="0" err="1"/>
              <a:t>under</a:t>
            </a:r>
            <a:r>
              <a:rPr lang="fr-FR" i="1" dirty="0"/>
              <a:t> the conditions </a:t>
            </a:r>
            <a:r>
              <a:rPr lang="fr-FR" i="1" dirty="0" err="1"/>
              <a:t>it</a:t>
            </a:r>
            <a:r>
              <a:rPr lang="fr-FR" i="1" dirty="0"/>
              <a:t> </a:t>
            </a:r>
            <a:r>
              <a:rPr lang="fr-FR" i="1" dirty="0" err="1"/>
              <a:t>shall</a:t>
            </a:r>
            <a:r>
              <a:rPr lang="fr-FR" i="1" dirty="0"/>
              <a:t> </a:t>
            </a:r>
            <a:r>
              <a:rPr lang="fr-FR" i="1" dirty="0" err="1"/>
              <a:t>determine</a:t>
            </a:r>
            <a:r>
              <a:rPr lang="fr-FR" i="1" dirty="0"/>
              <a:t>.</a:t>
            </a:r>
            <a:r>
              <a:rPr lang="fr-FR" dirty="0"/>
              <a:t> ». </a:t>
            </a:r>
            <a:r>
              <a:rPr lang="fr-FR" dirty="0" err="1"/>
              <a:t>Contracts</a:t>
            </a:r>
            <a:r>
              <a:rPr lang="fr-FR" dirty="0"/>
              <a:t> </a:t>
            </a:r>
            <a:r>
              <a:rPr lang="fr-FR" dirty="0" err="1"/>
              <a:t>concluded</a:t>
            </a:r>
            <a:r>
              <a:rPr lang="fr-FR" dirty="0"/>
              <a:t> </a:t>
            </a:r>
            <a:r>
              <a:rPr lang="fr-FR" dirty="0" err="1"/>
              <a:t>before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date </a:t>
            </a:r>
            <a:r>
              <a:rPr lang="fr-FR" dirty="0" err="1"/>
              <a:t>remain</a:t>
            </a:r>
            <a:r>
              <a:rPr lang="fr-FR" dirty="0"/>
              <a:t> </a:t>
            </a:r>
            <a:r>
              <a:rPr lang="fr-FR" dirty="0" err="1"/>
              <a:t>subject</a:t>
            </a:r>
            <a:r>
              <a:rPr lang="fr-FR" dirty="0"/>
              <a:t> to the </a:t>
            </a:r>
            <a:r>
              <a:rPr lang="fr-FR" dirty="0" err="1"/>
              <a:t>old</a:t>
            </a:r>
            <a:r>
              <a:rPr lang="fr-FR" dirty="0"/>
              <a:t> </a:t>
            </a:r>
            <a:r>
              <a:rPr lang="fr-FR" dirty="0" err="1"/>
              <a:t>law</a:t>
            </a:r>
            <a:r>
              <a:rPr lang="fr-FR" dirty="0"/>
              <a:t>,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does</a:t>
            </a:r>
            <a:r>
              <a:rPr lang="fr-FR" dirty="0"/>
              <a:t> not </a:t>
            </a:r>
            <a:r>
              <a:rPr lang="fr-FR" dirty="0" err="1"/>
              <a:t>provide</a:t>
            </a:r>
            <a:r>
              <a:rPr lang="fr-FR" dirty="0"/>
              <a:t> for </a:t>
            </a:r>
            <a:r>
              <a:rPr lang="fr-FR" dirty="0" err="1"/>
              <a:t>unforeseeability</a:t>
            </a:r>
            <a:r>
              <a:rPr lang="fr-FR" dirty="0"/>
              <a:t>.</a:t>
            </a:r>
          </a:p>
          <a:p>
            <a:r>
              <a:rPr lang="fr-FR" dirty="0"/>
              <a:t> An explicit </a:t>
            </a:r>
            <a:r>
              <a:rPr lang="fr-FR" dirty="0" err="1"/>
              <a:t>waiver</a:t>
            </a:r>
            <a:r>
              <a:rPr lang="fr-FR" dirty="0"/>
              <a:t> of </a:t>
            </a:r>
            <a:r>
              <a:rPr lang="fr-FR" dirty="0" err="1"/>
              <a:t>this</a:t>
            </a:r>
            <a:r>
              <a:rPr lang="fr-FR" dirty="0"/>
              <a:t> article 1195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often</a:t>
            </a:r>
            <a:r>
              <a:rPr lang="fr-FR" dirty="0"/>
              <a:t> </a:t>
            </a:r>
            <a:r>
              <a:rPr lang="fr-FR" dirty="0" err="1"/>
              <a:t>included</a:t>
            </a:r>
            <a:r>
              <a:rPr lang="fr-FR" dirty="0"/>
              <a:t> in </a:t>
            </a:r>
            <a:r>
              <a:rPr lang="fr-FR" dirty="0" err="1"/>
              <a:t>contracts</a:t>
            </a:r>
            <a:r>
              <a:rPr lang="fr-FR" dirty="0"/>
              <a:t> </a:t>
            </a:r>
            <a:r>
              <a:rPr lang="fr-FR" dirty="0" err="1"/>
              <a:t>insofar</a:t>
            </a:r>
            <a:r>
              <a:rPr lang="fr-FR" dirty="0"/>
              <a:t> as the </a:t>
            </a:r>
            <a:r>
              <a:rPr lang="fr-FR" dirty="0" err="1"/>
              <a:t>law</a:t>
            </a:r>
            <a:r>
              <a:rPr lang="fr-FR" dirty="0"/>
              <a:t> has not </a:t>
            </a:r>
            <a:r>
              <a:rPr lang="fr-FR" dirty="0" err="1"/>
              <a:t>qualified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article as a </a:t>
            </a:r>
            <a:r>
              <a:rPr lang="fr-FR" dirty="0" err="1"/>
              <a:t>matter</a:t>
            </a:r>
            <a:r>
              <a:rPr lang="fr-FR" dirty="0"/>
              <a:t> of public </a:t>
            </a:r>
            <a:r>
              <a:rPr lang="fr-FR" dirty="0" err="1"/>
              <a:t>policy</a:t>
            </a:r>
            <a:r>
              <a:rPr lang="fr-FR" dirty="0"/>
              <a:t>. The courts </a:t>
            </a:r>
            <a:r>
              <a:rPr lang="fr-FR" dirty="0" err="1"/>
              <a:t>may</a:t>
            </a:r>
            <a:r>
              <a:rPr lang="fr-FR" dirty="0"/>
              <a:t>, </a:t>
            </a:r>
            <a:r>
              <a:rPr lang="fr-FR" dirty="0" err="1"/>
              <a:t>however</a:t>
            </a:r>
            <a:r>
              <a:rPr lang="fr-FR" dirty="0"/>
              <a:t>,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led</a:t>
            </a:r>
            <a:r>
              <a:rPr lang="fr-FR" dirty="0"/>
              <a:t> to </a:t>
            </a:r>
            <a:r>
              <a:rPr lang="fr-FR" dirty="0" err="1"/>
              <a:t>consider</a:t>
            </a:r>
            <a:r>
              <a:rPr lang="fr-FR" dirty="0"/>
              <a:t> </a:t>
            </a:r>
            <a:r>
              <a:rPr lang="fr-FR" dirty="0" err="1"/>
              <a:t>some</a:t>
            </a:r>
            <a:r>
              <a:rPr lang="fr-FR" dirty="0"/>
              <a:t> of </a:t>
            </a:r>
            <a:r>
              <a:rPr lang="fr-FR" dirty="0" err="1"/>
              <a:t>these</a:t>
            </a:r>
            <a:r>
              <a:rPr lang="fr-FR" dirty="0"/>
              <a:t> new clauses, </a:t>
            </a:r>
            <a:r>
              <a:rPr lang="fr-FR" dirty="0" err="1"/>
              <a:t>which</a:t>
            </a:r>
            <a:r>
              <a:rPr lang="fr-FR" dirty="0"/>
              <a:t> are </a:t>
            </a:r>
            <a:r>
              <a:rPr lang="fr-FR" dirty="0" err="1"/>
              <a:t>suppletive</a:t>
            </a:r>
            <a:r>
              <a:rPr lang="fr-FR" dirty="0"/>
              <a:t> but protective, as </a:t>
            </a:r>
            <a:r>
              <a:rPr lang="fr-FR" dirty="0" err="1"/>
              <a:t>being</a:t>
            </a:r>
            <a:r>
              <a:rPr lang="fr-FR" dirty="0"/>
              <a:t> capable of </a:t>
            </a:r>
            <a:r>
              <a:rPr lang="fr-FR" dirty="0" err="1"/>
              <a:t>being</a:t>
            </a:r>
            <a:r>
              <a:rPr lang="fr-FR" dirty="0"/>
              <a:t> </a:t>
            </a:r>
            <a:r>
              <a:rPr lang="fr-FR" dirty="0" err="1"/>
              <a:t>declared</a:t>
            </a:r>
            <a:r>
              <a:rPr lang="fr-FR" dirty="0"/>
              <a:t> </a:t>
            </a:r>
            <a:r>
              <a:rPr lang="fr-FR" dirty="0" err="1"/>
              <a:t>unwritten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b="1" dirty="0"/>
              <a:t>Do not </a:t>
            </a:r>
            <a:r>
              <a:rPr lang="fr-FR" b="1" dirty="0" err="1"/>
              <a:t>hesitate</a:t>
            </a:r>
            <a:r>
              <a:rPr lang="fr-FR" b="1" dirty="0"/>
              <a:t> to check </a:t>
            </a:r>
            <a:r>
              <a:rPr lang="fr-FR" b="1" dirty="0" err="1"/>
              <a:t>your</a:t>
            </a:r>
            <a:r>
              <a:rPr lang="fr-FR" b="1" dirty="0"/>
              <a:t> situation and to </a:t>
            </a:r>
            <a:r>
              <a:rPr lang="fr-FR" b="1" dirty="0" err="1"/>
              <a:t>inform</a:t>
            </a:r>
            <a:r>
              <a:rPr lang="fr-FR" b="1" dirty="0"/>
              <a:t> </a:t>
            </a:r>
            <a:r>
              <a:rPr lang="fr-FR" b="1" dirty="0" err="1"/>
              <a:t>your</a:t>
            </a:r>
            <a:r>
              <a:rPr lang="fr-FR" b="1" dirty="0"/>
              <a:t> </a:t>
            </a:r>
            <a:r>
              <a:rPr lang="fr-FR" b="1" dirty="0" err="1"/>
              <a:t>cocontractors</a:t>
            </a:r>
            <a:r>
              <a:rPr lang="fr-FR" b="1" dirty="0"/>
              <a:t>,</a:t>
            </a:r>
          </a:p>
          <a:p>
            <a:pPr algn="just"/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19CC94-60AE-E041-A2E1-A52C17834E6D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r-FR" dirty="0"/>
              <a:t>Catherine Ottaway, PARTNER</a:t>
            </a:r>
            <a:endParaRPr lang="pt" dirty="0"/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7349F548-0C03-E345-89A4-3D123F7D0526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7065" y="4657719"/>
            <a:ext cx="3449392" cy="609605"/>
          </a:xfrm>
        </p:spPr>
        <p:txBody>
          <a:bodyPr/>
          <a:lstStyle/>
          <a:p>
            <a:r>
              <a:rPr lang="fr-FR" i="1" dirty="0"/>
              <a:t>Contentieux des Affaires</a:t>
            </a:r>
          </a:p>
          <a:p>
            <a:r>
              <a:rPr lang="fr-FR" i="1" dirty="0"/>
              <a:t>Droit Commercial</a:t>
            </a:r>
          </a:p>
          <a:p>
            <a:r>
              <a:rPr lang="fr-FR" i="1" dirty="0"/>
              <a:t>Sociétés en difficultés</a:t>
            </a:r>
          </a:p>
          <a:p>
            <a:r>
              <a:rPr lang="fr-FR" i="1" dirty="0"/>
              <a:t>Baux commerciaux</a:t>
            </a:r>
          </a:p>
          <a:p>
            <a:r>
              <a:rPr lang="fr-FR" dirty="0"/>
              <a:t>Tél. : +33 (0)1 53 93 22 00</a:t>
            </a:r>
          </a:p>
          <a:p>
            <a:r>
              <a:rPr lang="fr-FR" dirty="0"/>
              <a:t>ottaway@hocheavocats.com</a:t>
            </a:r>
          </a:p>
        </p:txBody>
      </p:sp>
      <p:sp>
        <p:nvSpPr>
          <p:cNvPr id="37" name="Espace réservé du contenu 36">
            <a:extLst>
              <a:ext uri="{FF2B5EF4-FFF2-40B4-BE49-F238E27FC236}">
                <a16:creationId xmlns:a16="http://schemas.microsoft.com/office/drawing/2014/main" id="{18E915F1-F283-294F-A446-F11B2CA17633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113579" y="4873687"/>
            <a:ext cx="3649295" cy="45719"/>
          </a:xfrm>
        </p:spPr>
        <p:txBody>
          <a:bodyPr/>
          <a:lstStyle/>
          <a:p>
            <a:endParaRPr lang="pt" dirty="0"/>
          </a:p>
        </p:txBody>
      </p:sp>
      <p:sp>
        <p:nvSpPr>
          <p:cNvPr id="38" name="Espace réservé du contenu 37">
            <a:extLst>
              <a:ext uri="{FF2B5EF4-FFF2-40B4-BE49-F238E27FC236}">
                <a16:creationId xmlns:a16="http://schemas.microsoft.com/office/drawing/2014/main" id="{213CE7B1-7046-7F44-95A2-690DF7884C0B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113579" y="5017448"/>
            <a:ext cx="3449392" cy="249876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0" name="Espace réservé du contenu 39">
            <a:extLst>
              <a:ext uri="{FF2B5EF4-FFF2-40B4-BE49-F238E27FC236}">
                <a16:creationId xmlns:a16="http://schemas.microsoft.com/office/drawing/2014/main" id="{BAE96002-9809-FD4B-AD4D-76F881F39DC7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57065" y="5385060"/>
            <a:ext cx="3449392" cy="746313"/>
          </a:xfrm>
        </p:spPr>
        <p:txBody>
          <a:bodyPr/>
          <a:lstStyle/>
          <a:p>
            <a:r>
              <a:rPr lang="fr-FR" sz="1200" b="1" dirty="0"/>
              <a:t>Georges-Louis </a:t>
            </a:r>
            <a:r>
              <a:rPr lang="fr-FR" sz="1200" b="1" dirty="0" err="1"/>
              <a:t>Harang</a:t>
            </a:r>
            <a:r>
              <a:rPr lang="fr-FR" sz="1200" b="1" dirty="0"/>
              <a:t>, PARTNER </a:t>
            </a:r>
          </a:p>
          <a:p>
            <a:r>
              <a:rPr lang="fr-FR" sz="1200" b="1" dirty="0"/>
              <a:t> Jessica Dedios, Avocat </a:t>
            </a:r>
          </a:p>
          <a:p>
            <a:r>
              <a:rPr lang="fr-FR" sz="1200" b="1" dirty="0"/>
              <a:t>Benjamin Gallo, Avocat</a:t>
            </a:r>
          </a:p>
        </p:txBody>
      </p:sp>
      <p:sp>
        <p:nvSpPr>
          <p:cNvPr id="41" name="Espace réservé du contenu 40">
            <a:extLst>
              <a:ext uri="{FF2B5EF4-FFF2-40B4-BE49-F238E27FC236}">
                <a16:creationId xmlns:a16="http://schemas.microsoft.com/office/drawing/2014/main" id="{7AE86F4D-919E-3748-B00E-F594AE9D3D91}"/>
              </a:ext>
            </a:extLst>
          </p:cNvPr>
          <p:cNvSpPr>
            <a:spLocks noGrp="1"/>
          </p:cNvSpPr>
          <p:nvPr>
            <p:ph idx="19"/>
          </p:nvPr>
        </p:nvSpPr>
        <p:spPr/>
        <p:txBody>
          <a:bodyPr/>
          <a:lstStyle/>
          <a:p>
            <a:endParaRPr lang="pt" dirty="0"/>
          </a:p>
        </p:txBody>
      </p:sp>
      <p:sp>
        <p:nvSpPr>
          <p:cNvPr id="42" name="Espace réservé du contenu 41">
            <a:extLst>
              <a:ext uri="{FF2B5EF4-FFF2-40B4-BE49-F238E27FC236}">
                <a16:creationId xmlns:a16="http://schemas.microsoft.com/office/drawing/2014/main" id="{6E03E4CC-995B-B645-87CD-F1BB9ED643A8}"/>
              </a:ext>
            </a:extLst>
          </p:cNvPr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3" name="Espace réservé du contenu 34">
            <a:extLst>
              <a:ext uri="{FF2B5EF4-FFF2-40B4-BE49-F238E27FC236}">
                <a16:creationId xmlns:a16="http://schemas.microsoft.com/office/drawing/2014/main" id="{7BC99D31-F8ED-46BE-99BA-4D416BFE0DB1}"/>
              </a:ext>
            </a:extLst>
          </p:cNvPr>
          <p:cNvSpPr txBox="1">
            <a:spLocks/>
          </p:cNvSpPr>
          <p:nvPr/>
        </p:nvSpPr>
        <p:spPr>
          <a:xfrm rot="10800000" flipV="1">
            <a:off x="357063" y="1794069"/>
            <a:ext cx="3449387" cy="36493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791962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1400" b="1" i="0" kern="1200" cap="all" spc="300" normalizeH="0" baseline="0" dirty="0">
                <a:solidFill>
                  <a:schemeClr val="accent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marL="593971" indent="-197990" algn="l" defTabSz="791962" rtl="0" eaLnBrk="1" latinLnBrk="0" hangingPunct="1">
              <a:lnSpc>
                <a:spcPct val="90000"/>
              </a:lnSpc>
              <a:spcBef>
                <a:spcPts val="433"/>
              </a:spcBef>
              <a:buFont typeface="Arial" panose="020B0604020202020204" pitchFamily="34" charset="0"/>
              <a:buChar char="•"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9952" indent="-197990" algn="l" defTabSz="791962" rtl="0" eaLnBrk="1" latinLnBrk="0" hangingPunct="1">
              <a:lnSpc>
                <a:spcPct val="90000"/>
              </a:lnSpc>
              <a:spcBef>
                <a:spcPts val="433"/>
              </a:spcBef>
              <a:buFont typeface="Arial" panose="020B0604020202020204" pitchFamily="34" charset="0"/>
              <a:buChar char="•"/>
              <a:defRPr sz="17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85933" indent="-197990" algn="l" defTabSz="791962" rtl="0" eaLnBrk="1" latinLnBrk="0" hangingPunct="1">
              <a:lnSpc>
                <a:spcPct val="90000"/>
              </a:lnSpc>
              <a:spcBef>
                <a:spcPts val="433"/>
              </a:spcBef>
              <a:buFont typeface="Arial" panose="020B0604020202020204" pitchFamily="34" charset="0"/>
              <a:buChar char="•"/>
              <a:defRPr sz="1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1914" indent="-197990" algn="l" defTabSz="791962" rtl="0" eaLnBrk="1" latinLnBrk="0" hangingPunct="1">
              <a:lnSpc>
                <a:spcPct val="90000"/>
              </a:lnSpc>
              <a:spcBef>
                <a:spcPts val="433"/>
              </a:spcBef>
              <a:buFont typeface="Arial" panose="020B0604020202020204" pitchFamily="34" charset="0"/>
              <a:buChar char="•"/>
              <a:defRPr sz="1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77895" indent="-197990" algn="l" defTabSz="791962" rtl="0" eaLnBrk="1" latinLnBrk="0" hangingPunct="1">
              <a:lnSpc>
                <a:spcPct val="90000"/>
              </a:lnSpc>
              <a:spcBef>
                <a:spcPts val="433"/>
              </a:spcBef>
              <a:buFont typeface="Arial" panose="020B0604020202020204" pitchFamily="34" charset="0"/>
              <a:buChar char="•"/>
              <a:defRPr sz="1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73876" indent="-197990" algn="l" defTabSz="791962" rtl="0" eaLnBrk="1" latinLnBrk="0" hangingPunct="1">
              <a:lnSpc>
                <a:spcPct val="90000"/>
              </a:lnSpc>
              <a:spcBef>
                <a:spcPts val="433"/>
              </a:spcBef>
              <a:buFont typeface="Arial" panose="020B0604020202020204" pitchFamily="34" charset="0"/>
              <a:buChar char="•"/>
              <a:defRPr sz="1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69857" indent="-197990" algn="l" defTabSz="791962" rtl="0" eaLnBrk="1" latinLnBrk="0" hangingPunct="1">
              <a:lnSpc>
                <a:spcPct val="90000"/>
              </a:lnSpc>
              <a:spcBef>
                <a:spcPts val="433"/>
              </a:spcBef>
              <a:buFont typeface="Arial" panose="020B0604020202020204" pitchFamily="34" charset="0"/>
              <a:buChar char="•"/>
              <a:defRPr sz="1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65838" indent="-197990" algn="l" defTabSz="791962" rtl="0" eaLnBrk="1" latinLnBrk="0" hangingPunct="1">
              <a:lnSpc>
                <a:spcPct val="90000"/>
              </a:lnSpc>
              <a:spcBef>
                <a:spcPts val="433"/>
              </a:spcBef>
              <a:buFont typeface="Arial" panose="020B0604020202020204" pitchFamily="34" charset="0"/>
              <a:buChar char="•"/>
              <a:defRPr sz="1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« </a:t>
            </a:r>
            <a:r>
              <a:rPr lang="fr-FR" dirty="0" err="1"/>
              <a:t>ImprevisioN</a:t>
            </a:r>
            <a:r>
              <a:rPr lang="fr-FR" dirty="0"/>
              <a:t> » (HARDSHIP) </a:t>
            </a:r>
          </a:p>
          <a:p>
            <a:endParaRPr lang="fr-FR" dirty="0"/>
          </a:p>
        </p:txBody>
      </p:sp>
      <p:sp>
        <p:nvSpPr>
          <p:cNvPr id="16" name="Espace réservé du contenu 33">
            <a:extLst>
              <a:ext uri="{FF2B5EF4-FFF2-40B4-BE49-F238E27FC236}">
                <a16:creationId xmlns:a16="http://schemas.microsoft.com/office/drawing/2014/main" id="{F632DFC5-9511-44AA-96DB-BA3F3EB078DC}"/>
              </a:ext>
            </a:extLst>
          </p:cNvPr>
          <p:cNvSpPr txBox="1">
            <a:spLocks/>
          </p:cNvSpPr>
          <p:nvPr/>
        </p:nvSpPr>
        <p:spPr>
          <a:xfrm>
            <a:off x="357065" y="2159001"/>
            <a:ext cx="3300536" cy="18881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791962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593971" indent="-197990" algn="l" defTabSz="791962" rtl="0" eaLnBrk="1" latinLnBrk="0" hangingPunct="1">
              <a:lnSpc>
                <a:spcPct val="90000"/>
              </a:lnSpc>
              <a:spcBef>
                <a:spcPts val="433"/>
              </a:spcBef>
              <a:buFont typeface="Arial" panose="020B0604020202020204" pitchFamily="34" charset="0"/>
              <a:buChar char="•"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9952" indent="-197990" algn="l" defTabSz="791962" rtl="0" eaLnBrk="1" latinLnBrk="0" hangingPunct="1">
              <a:lnSpc>
                <a:spcPct val="90000"/>
              </a:lnSpc>
              <a:spcBef>
                <a:spcPts val="433"/>
              </a:spcBef>
              <a:buFont typeface="Arial" panose="020B0604020202020204" pitchFamily="34" charset="0"/>
              <a:buChar char="•"/>
              <a:defRPr sz="17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85933" indent="-197990" algn="l" defTabSz="791962" rtl="0" eaLnBrk="1" latinLnBrk="0" hangingPunct="1">
              <a:lnSpc>
                <a:spcPct val="90000"/>
              </a:lnSpc>
              <a:spcBef>
                <a:spcPts val="433"/>
              </a:spcBef>
              <a:buFont typeface="Arial" panose="020B0604020202020204" pitchFamily="34" charset="0"/>
              <a:buChar char="•"/>
              <a:defRPr sz="1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1914" indent="-197990" algn="l" defTabSz="791962" rtl="0" eaLnBrk="1" latinLnBrk="0" hangingPunct="1">
              <a:lnSpc>
                <a:spcPct val="90000"/>
              </a:lnSpc>
              <a:spcBef>
                <a:spcPts val="433"/>
              </a:spcBef>
              <a:buFont typeface="Arial" panose="020B0604020202020204" pitchFamily="34" charset="0"/>
              <a:buChar char="•"/>
              <a:defRPr sz="1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77895" indent="-197990" algn="l" defTabSz="791962" rtl="0" eaLnBrk="1" latinLnBrk="0" hangingPunct="1">
              <a:lnSpc>
                <a:spcPct val="90000"/>
              </a:lnSpc>
              <a:spcBef>
                <a:spcPts val="433"/>
              </a:spcBef>
              <a:buFont typeface="Arial" panose="020B0604020202020204" pitchFamily="34" charset="0"/>
              <a:buChar char="•"/>
              <a:defRPr sz="1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73876" indent="-197990" algn="l" defTabSz="791962" rtl="0" eaLnBrk="1" latinLnBrk="0" hangingPunct="1">
              <a:lnSpc>
                <a:spcPct val="90000"/>
              </a:lnSpc>
              <a:spcBef>
                <a:spcPts val="433"/>
              </a:spcBef>
              <a:buFont typeface="Arial" panose="020B0604020202020204" pitchFamily="34" charset="0"/>
              <a:buChar char="•"/>
              <a:defRPr sz="1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69857" indent="-197990" algn="l" defTabSz="791962" rtl="0" eaLnBrk="1" latinLnBrk="0" hangingPunct="1">
              <a:lnSpc>
                <a:spcPct val="90000"/>
              </a:lnSpc>
              <a:spcBef>
                <a:spcPts val="433"/>
              </a:spcBef>
              <a:buFont typeface="Arial" panose="020B0604020202020204" pitchFamily="34" charset="0"/>
              <a:buChar char="•"/>
              <a:defRPr sz="1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65838" indent="-197990" algn="l" defTabSz="791962" rtl="0" eaLnBrk="1" latinLnBrk="0" hangingPunct="1">
              <a:lnSpc>
                <a:spcPct val="90000"/>
              </a:lnSpc>
              <a:spcBef>
                <a:spcPts val="433"/>
              </a:spcBef>
              <a:buFont typeface="Arial" panose="020B0604020202020204" pitchFamily="34" charset="0"/>
              <a:buChar char="•"/>
              <a:defRPr sz="1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13083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oche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80676E"/>
      </a:accent1>
      <a:accent2>
        <a:srgbClr val="800054"/>
      </a:accent2>
      <a:accent3>
        <a:srgbClr val="FFFFFF"/>
      </a:accent3>
      <a:accent4>
        <a:srgbClr val="000000"/>
      </a:accent4>
      <a:accent5>
        <a:srgbClr val="F0EAEC"/>
      </a:accent5>
      <a:accent6>
        <a:srgbClr val="736166"/>
      </a:accent6>
      <a:hlink>
        <a:srgbClr val="800054"/>
      </a:hlink>
      <a:folHlink>
        <a:srgbClr val="CECECE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1829</TotalTime>
  <Words>1229</Words>
  <Application>Microsoft Office PowerPoint</Application>
  <PresentationFormat>Personnalisé</PresentationFormat>
  <Paragraphs>56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mathilde mauleon</dc:creator>
  <cp:lastModifiedBy>Catherine Ottaway</cp:lastModifiedBy>
  <cp:revision>40</cp:revision>
  <cp:lastPrinted>2019-11-18T10:58:07Z</cp:lastPrinted>
  <dcterms:created xsi:type="dcterms:W3CDTF">2018-11-21T15:11:34Z</dcterms:created>
  <dcterms:modified xsi:type="dcterms:W3CDTF">2020-03-17T08:27:14Z</dcterms:modified>
</cp:coreProperties>
</file>