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p15:clr>
            <a:srgbClr val="A4A3A4"/>
          </p15:clr>
        </p15:guide>
        <p15:guide id="2" pos="24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62"/>
    <p:restoredTop sz="94663"/>
  </p:normalViewPr>
  <p:slideViewPr>
    <p:cSldViewPr snapToObjects="1">
      <p:cViewPr varScale="1">
        <p:scale>
          <a:sx n="84" d="100"/>
          <a:sy n="84" d="100"/>
        </p:scale>
        <p:origin x="3414" y="96"/>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09/03/2020</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2" name="Image 11" descr="Une image contenant clipart&#10;&#10;&#10;&#10;Description générée automatiquement">
            <a:extLst>
              <a:ext uri="{FF2B5EF4-FFF2-40B4-BE49-F238E27FC236}">
                <a16:creationId xmlns:a16="http://schemas.microsoft.com/office/drawing/2014/main" id="{CB0EC6F7-3F39-224A-B283-209E24A1478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5" name="Espace réservé du texte 2">
            <a:extLst>
              <a:ext uri="{FF2B5EF4-FFF2-40B4-BE49-F238E27FC236}">
                <a16:creationId xmlns:a16="http://schemas.microsoft.com/office/drawing/2014/main" id="{B2C4FB05-0FDB-F843-BF21-F771EB7AA76D}"/>
              </a:ext>
            </a:extLst>
          </p:cNvPr>
          <p:cNvSpPr>
            <a:spLocks noGrp="1"/>
          </p:cNvSpPr>
          <p:nvPr>
            <p:ph type="body" sz="quarter" idx="11"/>
          </p:nvPr>
        </p:nvSpPr>
        <p:spPr>
          <a:xfrm>
            <a:off x="1093697" y="4356453"/>
            <a:ext cx="5732643" cy="1348583"/>
          </a:xfrm>
        </p:spPr>
        <p:txBody>
          <a:bodyPr vert="horz" lIns="91440" tIns="45720" rIns="91440" bIns="45720" rtlCol="0">
            <a:noAutofit/>
          </a:bodyPr>
          <a:lstStyle>
            <a:lvl1pPr>
              <a:defRPr lang="fr-FR" sz="1600" b="1" cap="all" spc="150" baseline="0" dirty="0">
                <a:solidFill>
                  <a:schemeClr val="accent2"/>
                </a:solidFill>
              </a:defRPr>
            </a:lvl1pPr>
          </a:lstStyle>
          <a:p>
            <a:pPr lvl="0" algn="ctr">
              <a:lnSpc>
                <a:spcPct val="85000"/>
              </a:lnSpc>
            </a:pPr>
            <a:r>
              <a:rPr lang="fr-FR" sz="2400" b="1" i="0" dirty="0"/>
              <a:t>Renforcement Règlementation Bénéficiaires Effectifs </a:t>
            </a:r>
          </a:p>
          <a:p>
            <a:pPr lvl="0" algn="ctr">
              <a:lnSpc>
                <a:spcPct val="85000"/>
              </a:lnSpc>
            </a:pPr>
            <a:r>
              <a:rPr lang="fr-FR" sz="2400" b="1" i="0" dirty="0"/>
              <a:t>(Mars 2020)</a:t>
            </a:r>
          </a:p>
        </p:txBody>
      </p:sp>
      <p:cxnSp>
        <p:nvCxnSpPr>
          <p:cNvPr id="19" name="Connecteur droit 18">
            <a:extLst>
              <a:ext uri="{FF2B5EF4-FFF2-40B4-BE49-F238E27FC236}">
                <a16:creationId xmlns:a16="http://schemas.microsoft.com/office/drawing/2014/main" id="{19CF10D0-AA94-B849-9641-4AD831C19703}"/>
              </a:ext>
            </a:extLst>
          </p:cNvPr>
          <p:cNvCxnSpPr>
            <a:cxnSpLocks/>
          </p:cNvCxnSpPr>
          <p:nvPr userDrawn="1"/>
        </p:nvCxnSpPr>
        <p:spPr>
          <a:xfrm>
            <a:off x="2700455" y="8701817"/>
            <a:ext cx="20873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e 19">
            <a:extLst>
              <a:ext uri="{FF2B5EF4-FFF2-40B4-BE49-F238E27FC236}">
                <a16:creationId xmlns:a16="http://schemas.microsoft.com/office/drawing/2014/main" id="{0A3A6632-25E8-8A44-BBB4-80C98DECEB43}"/>
              </a:ext>
            </a:extLst>
          </p:cNvPr>
          <p:cNvGrpSpPr/>
          <p:nvPr userDrawn="1"/>
        </p:nvGrpSpPr>
        <p:grpSpPr>
          <a:xfrm>
            <a:off x="2398470" y="8818382"/>
            <a:ext cx="2564298" cy="407163"/>
            <a:chOff x="2705099" y="8579845"/>
            <a:chExt cx="2564298" cy="407163"/>
          </a:xfrm>
        </p:grpSpPr>
        <p:sp>
          <p:nvSpPr>
            <p:cNvPr id="21" name="ZoneTexte 20">
              <a:extLst>
                <a:ext uri="{FF2B5EF4-FFF2-40B4-BE49-F238E27FC236}">
                  <a16:creationId xmlns:a16="http://schemas.microsoft.com/office/drawing/2014/main" id="{E6AD5B54-E618-FC4D-BCA3-D5F653DDEFA2}"/>
                </a:ext>
              </a:extLst>
            </p:cNvPr>
            <p:cNvSpPr txBox="1"/>
            <p:nvPr userDrawn="1"/>
          </p:nvSpPr>
          <p:spPr>
            <a:xfrm>
              <a:off x="2705099" y="8579845"/>
              <a:ext cx="1317709" cy="407163"/>
            </a:xfrm>
            <a:prstGeom prst="rect">
              <a:avLst/>
            </a:prstGeom>
            <a:noFill/>
          </p:spPr>
          <p:txBody>
            <a:bodyPr wrap="square" rtlCol="0">
              <a:spAutoFit/>
            </a:bodyPr>
            <a:lstStyle/>
            <a:p>
              <a:pPr algn="r">
                <a:lnSpc>
                  <a:spcPct val="85000"/>
                </a:lnSpc>
              </a:pPr>
              <a:r>
                <a:rPr lang="fr-FR" sz="800" cap="all" baseline="0" dirty="0">
                  <a:solidFill>
                    <a:schemeClr val="tx1"/>
                  </a:solidFill>
                </a:rPr>
                <a:t>106, rue la </a:t>
              </a:r>
              <a:r>
                <a:rPr lang="fr-FR" sz="800" cap="all" baseline="0" dirty="0" err="1">
                  <a:solidFill>
                    <a:schemeClr val="tx1"/>
                  </a:solidFill>
                </a:rPr>
                <a:t>boétie</a:t>
              </a:r>
              <a:endParaRPr lang="fr-FR" sz="800" cap="all" baseline="0" dirty="0">
                <a:solidFill>
                  <a:schemeClr val="tx1"/>
                </a:solidFill>
              </a:endParaRPr>
            </a:p>
            <a:p>
              <a:pPr algn="r">
                <a:lnSpc>
                  <a:spcPct val="85000"/>
                </a:lnSpc>
              </a:pPr>
              <a:r>
                <a:rPr lang="fr-FR" sz="800" cap="all" baseline="0" dirty="0">
                  <a:solidFill>
                    <a:schemeClr val="tx1"/>
                  </a:solidFill>
                </a:rPr>
                <a:t>75008 paris</a:t>
              </a:r>
            </a:p>
            <a:p>
              <a:pPr algn="r">
                <a:lnSpc>
                  <a:spcPct val="85000"/>
                </a:lnSpc>
              </a:pPr>
              <a:r>
                <a:rPr lang="fr-FR" sz="800" cap="all" baseline="0" dirty="0" err="1">
                  <a:solidFill>
                    <a:schemeClr val="tx1"/>
                  </a:solidFill>
                </a:rPr>
                <a:t>france</a:t>
              </a:r>
              <a:endParaRPr lang="fr-FR" sz="800" cap="all" baseline="0" dirty="0">
                <a:solidFill>
                  <a:schemeClr val="tx1"/>
                </a:solidFill>
              </a:endParaRPr>
            </a:p>
          </p:txBody>
        </p:sp>
        <p:sp>
          <p:nvSpPr>
            <p:cNvPr id="22" name="ZoneTexte 21">
              <a:extLst>
                <a:ext uri="{FF2B5EF4-FFF2-40B4-BE49-F238E27FC236}">
                  <a16:creationId xmlns:a16="http://schemas.microsoft.com/office/drawing/2014/main" id="{AE04C867-FCBD-5B4B-824C-6DF7E3BDB249}"/>
                </a:ext>
              </a:extLst>
            </p:cNvPr>
            <p:cNvSpPr txBox="1"/>
            <p:nvPr userDrawn="1"/>
          </p:nvSpPr>
          <p:spPr>
            <a:xfrm>
              <a:off x="39516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tx1"/>
                  </a:solidFill>
                </a:rPr>
                <a:t>Tél. : +33(6)1 53 93 22 00</a:t>
              </a:r>
            </a:p>
            <a:p>
              <a:pPr algn="l">
                <a:lnSpc>
                  <a:spcPct val="85000"/>
                </a:lnSpc>
              </a:pPr>
              <a:r>
                <a:rPr lang="fr-FR" sz="800" b="1" cap="none" baseline="0" dirty="0">
                  <a:solidFill>
                    <a:schemeClr val="tx1"/>
                  </a:solidFill>
                </a:rPr>
                <a:t>Fax. : +33(6)1 53 93 21 00</a:t>
              </a:r>
            </a:p>
            <a:p>
              <a:pPr algn="l">
                <a:lnSpc>
                  <a:spcPct val="85000"/>
                </a:lnSpc>
              </a:pPr>
              <a:r>
                <a:rPr lang="fr-FR" sz="800" b="1" cap="none" baseline="0" dirty="0">
                  <a:solidFill>
                    <a:schemeClr val="tx1"/>
                  </a:solidFill>
                </a:rPr>
                <a:t>hoche-</a:t>
              </a:r>
              <a:r>
                <a:rPr lang="fr-FR" sz="800" b="1" cap="none" baseline="0" dirty="0" err="1">
                  <a:solidFill>
                    <a:schemeClr val="tx1"/>
                  </a:solidFill>
                </a:rPr>
                <a:t>avocats.com</a:t>
              </a:r>
              <a:endParaRPr lang="fr-FR" sz="800" b="1" cap="none" baseline="0" dirty="0">
                <a:solidFill>
                  <a:schemeClr val="tx1"/>
                </a:solidFill>
              </a:endParaRPr>
            </a:p>
          </p:txBody>
        </p:sp>
      </p:grpSp>
      <p:pic>
        <p:nvPicPr>
          <p:cNvPr id="28" name="Image 27" descr="Une image contenant clipart&#10;&#10;&#10;&#10;Description générée automatiquement">
            <a:extLst>
              <a:ext uri="{FF2B5EF4-FFF2-40B4-BE49-F238E27FC236}">
                <a16:creationId xmlns:a16="http://schemas.microsoft.com/office/drawing/2014/main" id="{113E1BF8-65A6-A74A-847C-32905E71C35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53899" y="8296904"/>
            <a:ext cx="980440" cy="285587"/>
          </a:xfrm>
          <a:prstGeom prst="rect">
            <a:avLst/>
          </a:prstGeom>
        </p:spPr>
      </p:pic>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09.03.20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B037D2-281B-3540-A349-123540CEB45F}"/>
              </a:ext>
            </a:extLst>
          </p:cNvPr>
          <p:cNvSpPr>
            <a:spLocks noGrp="1"/>
          </p:cNvSpPr>
          <p:nvPr>
            <p:ph idx="1"/>
          </p:nvPr>
        </p:nvSpPr>
        <p:spPr>
          <a:xfrm>
            <a:off x="118825" y="772112"/>
            <a:ext cx="7682385" cy="936937"/>
          </a:xfrm>
        </p:spPr>
        <p:txBody>
          <a:bodyPr/>
          <a:lstStyle/>
          <a:p>
            <a:pPr algn="just">
              <a:lnSpc>
                <a:spcPct val="115000"/>
              </a:lnSpc>
              <a:spcAft>
                <a:spcPts val="0"/>
              </a:spcAft>
            </a:pPr>
            <a:r>
              <a:rPr lang="en-US" sz="1100" dirty="0">
                <a:latin typeface="Calibri" panose="020F0502020204030204" pitchFamily="34" charset="0"/>
                <a:ea typeface="Times New Roman" panose="02020603050405020304" pitchFamily="18" charset="0"/>
                <a:cs typeface="Times New Roman" panose="02020603050405020304" pitchFamily="18" charset="0"/>
              </a:rPr>
              <a:t>In order to make stronger the fight against money laundering and terrorist financing, the Order </a:t>
            </a:r>
            <a:r>
              <a:rPr lang="en-US" sz="1100" dirty="0" err="1">
                <a:latin typeface="Calibri" panose="020F0502020204030204" pitchFamily="34" charset="0"/>
                <a:ea typeface="Times New Roman" panose="02020603050405020304" pitchFamily="18" charset="0"/>
                <a:cs typeface="Times New Roman" panose="02020603050405020304" pitchFamily="18" charset="0"/>
              </a:rPr>
              <a:t>n°2020-115</a:t>
            </a:r>
            <a:r>
              <a:rPr lang="en-US" sz="1100" dirty="0">
                <a:latin typeface="Calibri" panose="020F0502020204030204" pitchFamily="34" charset="0"/>
                <a:ea typeface="Times New Roman" panose="02020603050405020304" pitchFamily="18" charset="0"/>
                <a:cs typeface="Times New Roman" panose="02020603050405020304" pitchFamily="18" charset="0"/>
              </a:rPr>
              <a:t> and the decrees referred </a:t>
            </a:r>
            <a:r>
              <a:rPr lang="en-US" sz="1100" dirty="0" err="1">
                <a:latin typeface="Calibri" panose="020F0502020204030204" pitchFamily="34" charset="0"/>
                <a:ea typeface="Times New Roman" panose="02020603050405020304" pitchFamily="18" charset="0"/>
                <a:cs typeface="Times New Roman" panose="02020603050405020304" pitchFamily="18" charset="0"/>
              </a:rPr>
              <a:t>n°2020-118</a:t>
            </a:r>
            <a:r>
              <a:rPr lang="en-US" sz="1100" dirty="0">
                <a:latin typeface="Calibri" panose="020F0502020204030204" pitchFamily="34" charset="0"/>
                <a:ea typeface="Times New Roman" panose="02020603050405020304" pitchFamily="18" charset="0"/>
                <a:cs typeface="Times New Roman" panose="02020603050405020304" pitchFamily="18" charset="0"/>
              </a:rPr>
              <a:t> and </a:t>
            </a:r>
            <a:r>
              <a:rPr lang="en-US" sz="1100" dirty="0" err="1">
                <a:latin typeface="Calibri" panose="020F0502020204030204" pitchFamily="34" charset="0"/>
                <a:ea typeface="Times New Roman" panose="02020603050405020304" pitchFamily="18" charset="0"/>
                <a:cs typeface="Times New Roman" panose="02020603050405020304" pitchFamily="18" charset="0"/>
              </a:rPr>
              <a:t>n°2020-119</a:t>
            </a:r>
            <a:r>
              <a:rPr lang="en-US" sz="1100" dirty="0">
                <a:latin typeface="Calibri" panose="020F0502020204030204" pitchFamily="34" charset="0"/>
                <a:ea typeface="Times New Roman" panose="02020603050405020304" pitchFamily="18" charset="0"/>
                <a:cs typeface="Times New Roman" panose="02020603050405020304" pitchFamily="18" charset="0"/>
              </a:rPr>
              <a:t> of 12 February 2020 amplified the regulation of the declaration of the beneficial owners in France. </a:t>
            </a:r>
            <a:endParaRPr lang="fr-FR"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B4FF0F8D-21A5-5343-8240-1EEF34A67764}"/>
              </a:ext>
            </a:extLst>
          </p:cNvPr>
          <p:cNvSpPr>
            <a:spLocks noGrp="1"/>
          </p:cNvSpPr>
          <p:nvPr>
            <p:ph idx="10"/>
          </p:nvPr>
        </p:nvSpPr>
        <p:spPr>
          <a:xfrm>
            <a:off x="118824" y="1274145"/>
            <a:ext cx="7682386" cy="2679243"/>
          </a:xfrm>
        </p:spPr>
        <p:txBody>
          <a:bodyPr/>
          <a:lstStyle/>
          <a:p>
            <a:pPr lvl="0" algn="just"/>
            <a:r>
              <a:rPr lang="en-US" sz="1100" b="1" dirty="0"/>
              <a:t>The register of beneficial owners will now be available to public and accessible free of charge to any interested party </a:t>
            </a:r>
            <a:r>
              <a:rPr lang="en-US" sz="1100" dirty="0"/>
              <a:t>(article </a:t>
            </a:r>
            <a:br>
              <a:rPr lang="en-US" sz="1100" dirty="0"/>
            </a:br>
            <a:r>
              <a:rPr lang="en-US" sz="1100" dirty="0"/>
              <a:t>L. 561-46 of the French Monetary and Financial Code)</a:t>
            </a:r>
            <a:r>
              <a:rPr lang="en-US" sz="1100" b="1" dirty="0"/>
              <a:t>. </a:t>
            </a:r>
            <a:r>
              <a:rPr lang="en-US" sz="1100" dirty="0"/>
              <a:t>The surname, first names, month and year of birth, nationality, country of residence of all beneficial owners and the nature and extent of their beneficial interest in the company are now publicly available. The address of the beneficial owner is not published.</a:t>
            </a:r>
          </a:p>
          <a:p>
            <a:pPr lvl="0" algn="just"/>
            <a:r>
              <a:rPr lang="fr-FR" sz="1100" dirty="0"/>
              <a:t> </a:t>
            </a:r>
          </a:p>
          <a:p>
            <a:pPr lvl="0" algn="just"/>
            <a:r>
              <a:rPr lang="en-US" sz="1100" b="1" dirty="0"/>
              <a:t>The obligation to declare its beneficial owners </a:t>
            </a:r>
            <a:r>
              <a:rPr lang="en-US" sz="1100" dirty="0"/>
              <a:t>(holding more than 25% of the company's capital or voting rights or exercising a power of control) already applicable to unlisted companies and </a:t>
            </a:r>
            <a:r>
              <a:rPr lang="en-US" sz="1100" dirty="0" err="1"/>
              <a:t>EIGs</a:t>
            </a:r>
            <a:r>
              <a:rPr lang="en-US" sz="1100" dirty="0"/>
              <a:t> (</a:t>
            </a:r>
            <a:r>
              <a:rPr lang="en-US" sz="1100" dirty="0" err="1"/>
              <a:t>GIE</a:t>
            </a:r>
            <a:r>
              <a:rPr lang="en-US" sz="1100" dirty="0"/>
              <a:t>) </a:t>
            </a:r>
            <a:r>
              <a:rPr lang="en-US" sz="1100" b="1" dirty="0"/>
              <a:t>is extended to collective investment schemes, associations, foundations, endowment funds, continuity funds, collective interest groups established on French territory as well as trustees and administrators of any comparable scheme governed by foreign law </a:t>
            </a:r>
            <a:r>
              <a:rPr lang="en-US" sz="1100" dirty="0"/>
              <a:t>(article L. 561-45-1°, 2° and 3° of the French Monetary and Financial Code). </a:t>
            </a:r>
            <a:endParaRPr lang="fr-FR" sz="1100" dirty="0"/>
          </a:p>
          <a:p>
            <a:pPr lvl="0" algn="just"/>
            <a:endParaRPr lang="fr-FR" sz="1100" dirty="0"/>
          </a:p>
          <a:p>
            <a:pPr algn="just"/>
            <a:r>
              <a:rPr lang="en-US" sz="1100" dirty="0"/>
              <a:t>If the company requests it, </a:t>
            </a:r>
            <a:r>
              <a:rPr lang="en-US" sz="1100" b="1" dirty="0"/>
              <a:t>the beneficial owner may be required to provide the information necessary for the declaration of beneficial ownership</a:t>
            </a:r>
            <a:r>
              <a:rPr lang="en-US" sz="1100" dirty="0"/>
              <a:t> and the company may refer the matter to the president of the court ruling in summary proceedings in order to have the court order, if necessary subject to a fine, the transmission of the said information, without prejudice to the possible application of criminal sanctions (article L. 561-45-2 of the French Monetary and Financial Code).</a:t>
            </a:r>
            <a:endParaRPr lang="fr-FR" sz="1100" b="1" dirty="0"/>
          </a:p>
        </p:txBody>
      </p:sp>
      <p:sp>
        <p:nvSpPr>
          <p:cNvPr id="4" name="Espace réservé du contenu 3">
            <a:extLst>
              <a:ext uri="{FF2B5EF4-FFF2-40B4-BE49-F238E27FC236}">
                <a16:creationId xmlns:a16="http://schemas.microsoft.com/office/drawing/2014/main" id="{1279823F-C42A-B44C-96C8-5292D8881337}"/>
              </a:ext>
            </a:extLst>
          </p:cNvPr>
          <p:cNvSpPr>
            <a:spLocks noGrp="1"/>
          </p:cNvSpPr>
          <p:nvPr>
            <p:ph idx="12"/>
          </p:nvPr>
        </p:nvSpPr>
        <p:spPr>
          <a:xfrm>
            <a:off x="357064" y="267343"/>
            <a:ext cx="7205909" cy="308151"/>
          </a:xfrm>
        </p:spPr>
        <p:txBody>
          <a:bodyPr/>
          <a:lstStyle/>
          <a:p>
            <a:r>
              <a:rPr lang="fr-FR" dirty="0" err="1"/>
              <a:t>Further</a:t>
            </a:r>
            <a:r>
              <a:rPr lang="fr-FR" dirty="0"/>
              <a:t> </a:t>
            </a:r>
            <a:r>
              <a:rPr lang="fr-FR" dirty="0" err="1"/>
              <a:t>measures</a:t>
            </a:r>
            <a:r>
              <a:rPr lang="fr-FR" dirty="0"/>
              <a:t> on the </a:t>
            </a:r>
            <a:r>
              <a:rPr lang="fr-FR" dirty="0" err="1"/>
              <a:t>beneficial</a:t>
            </a:r>
            <a:r>
              <a:rPr lang="fr-FR" dirty="0"/>
              <a:t> </a:t>
            </a:r>
            <a:r>
              <a:rPr lang="fr-FR" dirty="0" err="1"/>
              <a:t>owners</a:t>
            </a:r>
            <a:r>
              <a:rPr lang="fr-FR" dirty="0"/>
              <a:t>’ </a:t>
            </a:r>
            <a:r>
              <a:rPr lang="fr-FR" dirty="0" err="1"/>
              <a:t>regulation</a:t>
            </a:r>
            <a:r>
              <a:rPr lang="fr-FR" dirty="0"/>
              <a:t> (March 2020)</a:t>
            </a:r>
          </a:p>
        </p:txBody>
      </p:sp>
      <p:sp>
        <p:nvSpPr>
          <p:cNvPr id="11" name="Espace réservé du contenu 2">
            <a:extLst>
              <a:ext uri="{FF2B5EF4-FFF2-40B4-BE49-F238E27FC236}">
                <a16:creationId xmlns:a16="http://schemas.microsoft.com/office/drawing/2014/main" id="{86FC6F09-B13E-C340-8512-D9B6FCC92631}"/>
              </a:ext>
            </a:extLst>
          </p:cNvPr>
          <p:cNvSpPr txBox="1">
            <a:spLocks/>
          </p:cNvSpPr>
          <p:nvPr/>
        </p:nvSpPr>
        <p:spPr>
          <a:xfrm>
            <a:off x="3195038" y="4040634"/>
            <a:ext cx="4538220" cy="4604331"/>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r>
              <a:rPr lang="en-US" sz="1100" b="1" dirty="0"/>
              <a:t>The company must keep records and update information on the beneficial owners and may be required to disclose this information to any person subject to a duty of care </a:t>
            </a:r>
            <a:r>
              <a:rPr lang="en-US" sz="1100" dirty="0"/>
              <a:t>(chartered accountant, auditor, lawyer, notary, tax advisor), who must consult the register of beneficial owners before entering into any transaction with a potential client (article L. 561-48 of the French Monetary and Financial Code).</a:t>
            </a:r>
          </a:p>
          <a:p>
            <a:pPr algn="just"/>
            <a:r>
              <a:rPr lang="fr-FR" sz="1100" dirty="0"/>
              <a:t> </a:t>
            </a:r>
            <a:endParaRPr lang="fr-FR" sz="1100" b="1" dirty="0"/>
          </a:p>
          <a:p>
            <a:pPr algn="just"/>
            <a:r>
              <a:rPr lang="en-US" sz="1100" b="1" dirty="0"/>
              <a:t>The criminal penalties </a:t>
            </a:r>
            <a:r>
              <a:rPr lang="en-US" sz="1100" dirty="0"/>
              <a:t>applicable if a company fails to declare its beneficial owner (up to a €7,500 fine and 6 months imprisonment for the director and up to a €37,500 fine for the company itself) have been extended to (article </a:t>
            </a:r>
          </a:p>
          <a:p>
            <a:pPr algn="just"/>
            <a:r>
              <a:rPr lang="en-US" sz="1100" dirty="0"/>
              <a:t>L. 574-5 of the French Monetary and Financial Code):</a:t>
            </a:r>
          </a:p>
          <a:p>
            <a:pPr algn="just"/>
            <a:r>
              <a:rPr lang="fr-FR" sz="1100" b="1" dirty="0"/>
              <a:t>- The </a:t>
            </a:r>
            <a:r>
              <a:rPr lang="fr-FR" sz="1100" b="1" dirty="0" err="1"/>
              <a:t>beneficial</a:t>
            </a:r>
            <a:r>
              <a:rPr lang="fr-FR" sz="1100" b="1" dirty="0"/>
              <a:t> </a:t>
            </a:r>
            <a:r>
              <a:rPr lang="fr-FR" sz="1100" b="1" dirty="0" err="1"/>
              <a:t>owners</a:t>
            </a:r>
            <a:r>
              <a:rPr lang="fr-FR" sz="1100" b="1" dirty="0"/>
              <a:t> </a:t>
            </a:r>
            <a:r>
              <a:rPr lang="en-US" sz="1100"/>
              <a:t>who denies to </a:t>
            </a:r>
            <a:r>
              <a:rPr lang="en-US" sz="1100" dirty="0"/>
              <a:t>provide the company with the required information or if the information provided is incorrect</a:t>
            </a:r>
            <a:endParaRPr lang="fr-FR" sz="1100" b="1" dirty="0"/>
          </a:p>
          <a:p>
            <a:pPr algn="just"/>
            <a:r>
              <a:rPr lang="fr-FR" sz="1100" b="1" dirty="0"/>
              <a:t>- </a:t>
            </a:r>
            <a:r>
              <a:rPr lang="en-US" sz="1100" b="1" dirty="0"/>
              <a:t>the Company </a:t>
            </a:r>
            <a:r>
              <a:rPr lang="en-US" sz="1100" dirty="0"/>
              <a:t>if it denies to produce information relating to beneficial owners to persons subject to a duty of care</a:t>
            </a:r>
            <a:endParaRPr lang="fr-FR" sz="1100" dirty="0"/>
          </a:p>
          <a:p>
            <a:pPr algn="just"/>
            <a:endParaRPr lang="fr-FR" sz="1100" b="1" dirty="0"/>
          </a:p>
          <a:p>
            <a:pPr algn="just">
              <a:lnSpc>
                <a:spcPct val="115000"/>
              </a:lnSpc>
              <a:spcAft>
                <a:spcPts val="1000"/>
              </a:spcAft>
            </a:pPr>
            <a:r>
              <a:rPr lang="en-US" sz="1100" b="1" dirty="0">
                <a:latin typeface="Calibri" panose="020F0502020204030204" pitchFamily="34" charset="0"/>
                <a:ea typeface="Times New Roman" panose="02020603050405020304" pitchFamily="18" charset="0"/>
                <a:cs typeface="Times New Roman" panose="02020603050405020304" pitchFamily="18" charset="0"/>
              </a:rPr>
              <a:t>These new provisions, </a:t>
            </a:r>
            <a:r>
              <a:rPr lang="en-US" sz="1100" dirty="0">
                <a:latin typeface="Calibri" panose="020F0502020204030204" pitchFamily="34" charset="0"/>
                <a:ea typeface="Times New Roman" panose="02020603050405020304" pitchFamily="18" charset="0"/>
                <a:cs typeface="Times New Roman" panose="02020603050405020304" pitchFamily="18" charset="0"/>
              </a:rPr>
              <a:t>adopted on the basis of the authorization given to the government by Law </a:t>
            </a:r>
            <a:r>
              <a:rPr lang="en-US" sz="1100" dirty="0" err="1">
                <a:latin typeface="Calibri" panose="020F0502020204030204" pitchFamily="34" charset="0"/>
                <a:ea typeface="Times New Roman" panose="02020603050405020304" pitchFamily="18" charset="0"/>
                <a:cs typeface="Times New Roman" panose="02020603050405020304" pitchFamily="18" charset="0"/>
              </a:rPr>
              <a:t>n°2019-486</a:t>
            </a:r>
            <a:r>
              <a:rPr lang="en-US" sz="1100" dirty="0">
                <a:latin typeface="Calibri" panose="020F0502020204030204" pitchFamily="34" charset="0"/>
                <a:ea typeface="Times New Roman" panose="02020603050405020304" pitchFamily="18" charset="0"/>
                <a:cs typeface="Times New Roman" panose="02020603050405020304" pitchFamily="18" charset="0"/>
              </a:rPr>
              <a:t> of 22 May 2019, known as the "Pact Law", transpose the 5th anti-money laundering directive 2018/843 and complete the transposition of the 4th directive </a:t>
            </a:r>
            <a:r>
              <a:rPr lang="en-US" sz="1100" dirty="0" err="1">
                <a:latin typeface="Calibri" panose="020F0502020204030204" pitchFamily="34" charset="0"/>
                <a:ea typeface="Times New Roman" panose="02020603050405020304" pitchFamily="18" charset="0"/>
                <a:cs typeface="Times New Roman" panose="02020603050405020304" pitchFamily="18" charset="0"/>
              </a:rPr>
              <a:t>n°2015</a:t>
            </a:r>
            <a:r>
              <a:rPr lang="en-US" sz="1100" dirty="0">
                <a:latin typeface="Calibri" panose="020F0502020204030204" pitchFamily="34" charset="0"/>
                <a:ea typeface="Times New Roman" panose="02020603050405020304" pitchFamily="18" charset="0"/>
                <a:cs typeface="Times New Roman" panose="02020603050405020304" pitchFamily="18" charset="0"/>
              </a:rPr>
              <a:t>/849.</a:t>
            </a:r>
            <a:r>
              <a:rPr lang="en-US" sz="1100" b="1" dirty="0">
                <a:latin typeface="Calibri" panose="020F0502020204030204" pitchFamily="34" charset="0"/>
                <a:ea typeface="Times New Roman" panose="02020603050405020304" pitchFamily="18" charset="0"/>
                <a:cs typeface="Times New Roman" panose="02020603050405020304" pitchFamily="18" charset="0"/>
              </a:rPr>
              <a:t> </a:t>
            </a:r>
            <a:r>
              <a:rPr lang="en-US" sz="1100" dirty="0">
                <a:latin typeface="Calibri" panose="020F0502020204030204" pitchFamily="34" charset="0"/>
                <a:ea typeface="Times New Roman" panose="02020603050405020304" pitchFamily="18" charset="0"/>
                <a:cs typeface="Times New Roman" panose="02020603050405020304" pitchFamily="18" charset="0"/>
              </a:rPr>
              <a:t>They </a:t>
            </a:r>
            <a:r>
              <a:rPr lang="en-US" sz="1100" b="1" dirty="0">
                <a:latin typeface="Calibri" panose="020F0502020204030204" pitchFamily="34" charset="0"/>
                <a:ea typeface="Times New Roman" panose="02020603050405020304" pitchFamily="18" charset="0"/>
                <a:cs typeface="Times New Roman" panose="02020603050405020304" pitchFamily="18" charset="0"/>
              </a:rPr>
              <a:t>shall immediately</a:t>
            </a:r>
            <a:r>
              <a:rPr lang="en-US" sz="1100" dirty="0">
                <a:latin typeface="Calibri" panose="020F0502020204030204" pitchFamily="34" charset="0"/>
                <a:ea typeface="Times New Roman" panose="02020603050405020304" pitchFamily="18" charset="0"/>
                <a:cs typeface="Times New Roman" panose="02020603050405020304" pitchFamily="18" charset="0"/>
              </a:rPr>
              <a:t> </a:t>
            </a:r>
            <a:r>
              <a:rPr lang="en-US" sz="1100" b="1" dirty="0">
                <a:latin typeface="Calibri" panose="020F0502020204030204" pitchFamily="34" charset="0"/>
                <a:ea typeface="Times New Roman" panose="02020603050405020304" pitchFamily="18" charset="0"/>
                <a:cs typeface="Times New Roman" panose="02020603050405020304" pitchFamily="18" charset="0"/>
              </a:rPr>
              <a:t>apply </a:t>
            </a:r>
            <a:r>
              <a:rPr lang="en-US" sz="1100" dirty="0">
                <a:latin typeface="Calibri" panose="020F0502020204030204" pitchFamily="34" charset="0"/>
                <a:ea typeface="Times New Roman" panose="02020603050405020304" pitchFamily="18" charset="0"/>
                <a:cs typeface="Times New Roman" panose="02020603050405020304" pitchFamily="18" charset="0"/>
              </a:rPr>
              <a:t>except for the establishment of the register of beneficial owners: the transmission of the stock of information related to beneficial owners by the commercial courts’ register to the National Institute of Industrial Property must be achieved by April 1, 2020 on the latest. </a:t>
            </a:r>
            <a:r>
              <a:rPr lang="fr-FR" sz="1100" dirty="0">
                <a:latin typeface="Calibri" panose="020F0502020204030204" pitchFamily="34" charset="0"/>
                <a:ea typeface="Times New Roman" panose="02020603050405020304" pitchFamily="18" charset="0"/>
                <a:cs typeface="Times New Roman" panose="02020603050405020304" pitchFamily="18" charset="0"/>
              </a:rPr>
              <a:t> </a:t>
            </a:r>
            <a:endParaRPr lang="fr-FR" sz="1100" b="1" dirty="0"/>
          </a:p>
        </p:txBody>
      </p:sp>
      <p:pic>
        <p:nvPicPr>
          <p:cNvPr id="12" name="Image 11" descr="Une image contenant clipart&#10;&#10;&#10;&#10;Description générée automatiquement">
            <a:extLst>
              <a:ext uri="{FF2B5EF4-FFF2-40B4-BE49-F238E27FC236}">
                <a16:creationId xmlns:a16="http://schemas.microsoft.com/office/drawing/2014/main" id="{2C3CEC3E-21B3-9E49-881C-38B3DDDD8DD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41695" y="8925283"/>
            <a:ext cx="1036648" cy="301960"/>
          </a:xfrm>
          <a:prstGeom prst="rect">
            <a:avLst/>
          </a:prstGeom>
        </p:spPr>
      </p:pic>
      <p:pic>
        <p:nvPicPr>
          <p:cNvPr id="13" name="Image 12" descr="Une image contenant extérieur, bâtiment, ciel, neige&#10;&#10;&#10;&#10;Description générée automatiquement">
            <a:extLst>
              <a:ext uri="{FF2B5EF4-FFF2-40B4-BE49-F238E27FC236}">
                <a16:creationId xmlns:a16="http://schemas.microsoft.com/office/drawing/2014/main" id="{C0CD3E2E-898F-074A-BC27-D32E8EAAD82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
          <a:stretch/>
        </p:blipFill>
        <p:spPr>
          <a:xfrm>
            <a:off x="215603" y="4113801"/>
            <a:ext cx="2829531" cy="4457998"/>
          </a:xfrm>
          <a:prstGeom prst="rect">
            <a:avLst/>
          </a:prstGeom>
        </p:spPr>
      </p:pic>
    </p:spTree>
    <p:extLst>
      <p:ext uri="{BB962C8B-B14F-4D97-AF65-F5344CB8AC3E}">
        <p14:creationId xmlns:p14="http://schemas.microsoft.com/office/powerpoint/2010/main" val="3932386272"/>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3203</TotalTime>
  <Words>593</Words>
  <Application>Microsoft Office PowerPoint</Application>
  <PresentationFormat>Personnalisé</PresentationFormat>
  <Paragraphs>15</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Isabelle Brenneur Garel</cp:lastModifiedBy>
  <cp:revision>42</cp:revision>
  <dcterms:created xsi:type="dcterms:W3CDTF">2018-11-21T15:11:34Z</dcterms:created>
  <dcterms:modified xsi:type="dcterms:W3CDTF">2020-03-09T13:48:39Z</dcterms:modified>
</cp:coreProperties>
</file>