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57" r:id="rId2"/>
    <p:sldId id="258" r:id="rId3"/>
    <p:sldId id="259" r:id="rId4"/>
    <p:sldId id="260" r:id="rId5"/>
  </p:sldIdLst>
  <p:sldSz cx="7920038" cy="9359900"/>
  <p:notesSz cx="6742113"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48">
          <p15:clr>
            <a:srgbClr val="A4A3A4"/>
          </p15:clr>
        </p15:guide>
        <p15:guide id="2" pos="249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therine Ottaway" initials="CO" lastIdx="1" clrIdx="0">
    <p:extLst>
      <p:ext uri="{19B8F6BF-5375-455C-9EA6-DF929625EA0E}">
        <p15:presenceInfo xmlns:p15="http://schemas.microsoft.com/office/powerpoint/2012/main" userId="S::ottaway@hocheavocats.com::629bf2b4-d972-4486-b105-f42cb4db77b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72"/>
    <p:restoredTop sz="94628"/>
  </p:normalViewPr>
  <p:slideViewPr>
    <p:cSldViewPr snapToGrid="0" snapToObjects="1">
      <p:cViewPr varScale="1">
        <p:scale>
          <a:sx n="70" d="100"/>
          <a:sy n="70" d="100"/>
        </p:scale>
        <p:origin x="1290" y="78"/>
      </p:cViewPr>
      <p:guideLst>
        <p:guide orient="horz" pos="2948"/>
        <p:guide pos="249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21582" cy="49542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8971" y="0"/>
            <a:ext cx="2921582" cy="495428"/>
          </a:xfrm>
          <a:prstGeom prst="rect">
            <a:avLst/>
          </a:prstGeom>
        </p:spPr>
        <p:txBody>
          <a:bodyPr vert="horz" lIns="91440" tIns="45720" rIns="91440" bIns="45720" rtlCol="0"/>
          <a:lstStyle>
            <a:lvl1pPr algn="r">
              <a:defRPr sz="1200"/>
            </a:lvl1pPr>
          </a:lstStyle>
          <a:p>
            <a:fld id="{E7BFB1B8-A7BD-EA44-87BC-2F8275F0F310}" type="datetimeFigureOut">
              <a:rPr lang="fr-FR" smtClean="0"/>
              <a:t>29/03/2020</a:t>
            </a:fld>
            <a:endParaRPr lang="fr-FR"/>
          </a:p>
        </p:txBody>
      </p:sp>
      <p:sp>
        <p:nvSpPr>
          <p:cNvPr id="4" name="Espace réservé de l'image des diapositives 3"/>
          <p:cNvSpPr>
            <a:spLocks noGrp="1" noRot="1" noChangeAspect="1"/>
          </p:cNvSpPr>
          <p:nvPr>
            <p:ph type="sldImg" idx="2"/>
          </p:nvPr>
        </p:nvSpPr>
        <p:spPr>
          <a:xfrm>
            <a:off x="1960563" y="1235075"/>
            <a:ext cx="2820987" cy="33321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4212" y="4751982"/>
            <a:ext cx="5393690" cy="3887986"/>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9378825"/>
            <a:ext cx="2921582" cy="49542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8971" y="9378825"/>
            <a:ext cx="2921582" cy="495427"/>
          </a:xfrm>
          <a:prstGeom prst="rect">
            <a:avLst/>
          </a:prstGeom>
        </p:spPr>
        <p:txBody>
          <a:bodyPr vert="horz" lIns="91440" tIns="45720" rIns="91440" bIns="45720" rtlCol="0" anchor="b"/>
          <a:lstStyle>
            <a:lvl1pPr algn="r">
              <a:defRPr sz="1200"/>
            </a:lvl1pPr>
          </a:lstStyle>
          <a:p>
            <a:fld id="{2FFECAF5-7EA3-214F-B69C-1189A5ABCBFD}" type="slidenum">
              <a:rPr lang="fr-FR" smtClean="0"/>
              <a:t>‹N°›</a:t>
            </a:fld>
            <a:endParaRPr lang="fr-FR"/>
          </a:p>
        </p:txBody>
      </p:sp>
    </p:spTree>
    <p:extLst>
      <p:ext uri="{BB962C8B-B14F-4D97-AF65-F5344CB8AC3E}">
        <p14:creationId xmlns:p14="http://schemas.microsoft.com/office/powerpoint/2010/main" val="2941387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1CA412A-504C-4840-BC72-76A20F74828B}"/>
              </a:ext>
            </a:extLst>
          </p:cNvPr>
          <p:cNvSpPr/>
          <p:nvPr userDrawn="1"/>
        </p:nvSpPr>
        <p:spPr>
          <a:xfrm>
            <a:off x="0" y="2027231"/>
            <a:ext cx="7920039" cy="7332669"/>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Subtitle 2"/>
          <p:cNvSpPr>
            <a:spLocks noGrp="1"/>
          </p:cNvSpPr>
          <p:nvPr>
            <p:ph type="subTitle" idx="1" hasCustomPrompt="1"/>
          </p:nvPr>
        </p:nvSpPr>
        <p:spPr>
          <a:xfrm>
            <a:off x="990005" y="7649936"/>
            <a:ext cx="5940028" cy="1208314"/>
          </a:xfrm>
        </p:spPr>
        <p:txBody>
          <a:bodyPr>
            <a:noAutofit/>
          </a:bodyPr>
          <a:lstStyle>
            <a:lvl1pPr marL="0" indent="0" algn="ctr">
              <a:lnSpc>
                <a:spcPct val="85000"/>
              </a:lnSpc>
              <a:buNone/>
              <a:defRPr sz="1600" b="1" cap="all" spc="150" baseline="0">
                <a:solidFill>
                  <a:schemeClr val="accent2"/>
                </a:solidFill>
              </a:defRPr>
            </a:lvl1pPr>
            <a:lvl2pPr marL="396004" indent="0" algn="ctr">
              <a:buNone/>
              <a:defRPr sz="1733"/>
            </a:lvl2pPr>
            <a:lvl3pPr marL="792008" indent="0" algn="ctr">
              <a:buNone/>
              <a:defRPr sz="1559"/>
            </a:lvl3pPr>
            <a:lvl4pPr marL="1188012" indent="0" algn="ctr">
              <a:buNone/>
              <a:defRPr sz="1386"/>
            </a:lvl4pPr>
            <a:lvl5pPr marL="1584015" indent="0" algn="ctr">
              <a:buNone/>
              <a:defRPr sz="1386"/>
            </a:lvl5pPr>
            <a:lvl6pPr marL="1980019" indent="0" algn="ctr">
              <a:buNone/>
              <a:defRPr sz="1386"/>
            </a:lvl6pPr>
            <a:lvl7pPr marL="2376023" indent="0" algn="ctr">
              <a:buNone/>
              <a:defRPr sz="1386"/>
            </a:lvl7pPr>
            <a:lvl8pPr marL="2772027" indent="0" algn="ctr">
              <a:buNone/>
              <a:defRPr sz="1386"/>
            </a:lvl8pPr>
            <a:lvl9pPr marL="3168030" indent="0" algn="ctr">
              <a:buNone/>
              <a:defRPr sz="1386"/>
            </a:lvl9pPr>
          </a:lstStyle>
          <a:p>
            <a:r>
              <a:rPr lang="fr-FR" dirty="0"/>
              <a:t>MODIFIEZ LE STYLE DES SOUS-TITRES DU MASQUE</a:t>
            </a:r>
            <a:endParaRPr lang="en-US" dirty="0"/>
          </a:p>
        </p:txBody>
      </p:sp>
      <p:sp>
        <p:nvSpPr>
          <p:cNvPr id="4" name="Date Placeholder 3"/>
          <p:cNvSpPr>
            <a:spLocks noGrp="1"/>
          </p:cNvSpPr>
          <p:nvPr>
            <p:ph type="dt" sz="half" idx="10"/>
          </p:nvPr>
        </p:nvSpPr>
        <p:spPr>
          <a:xfrm>
            <a:off x="3069015" y="3315843"/>
            <a:ext cx="1782009" cy="498328"/>
          </a:xfrm>
        </p:spPr>
        <p:txBody>
          <a:bodyPr/>
          <a:lstStyle>
            <a:lvl1pPr algn="ctr">
              <a:defRPr sz="1400" b="1" u="none" spc="300">
                <a:solidFill>
                  <a:schemeClr val="accent2"/>
                </a:solidFill>
              </a:defRPr>
            </a:lvl1pPr>
          </a:lstStyle>
          <a:p>
            <a:fld id="{7694B9AF-8083-CB40-84D6-C1B32CCCBD3D}" type="datetime3">
              <a:rPr lang="fr-FR" smtClean="0"/>
              <a:pPr/>
              <a:t>29.03.20</a:t>
            </a:fld>
            <a:endParaRPr lang="fr-FR" dirty="0"/>
          </a:p>
        </p:txBody>
      </p:sp>
      <p:pic>
        <p:nvPicPr>
          <p:cNvPr id="10" name="Image 9" descr="Une image contenant ciel, extérieur, bâtiment, pont&#10;&#10;&#10;&#10;Description générée automatiquement">
            <a:extLst>
              <a:ext uri="{FF2B5EF4-FFF2-40B4-BE49-F238E27FC236}">
                <a16:creationId xmlns:a16="http://schemas.microsoft.com/office/drawing/2014/main" id="{6520A6F6-6BAC-E549-8FF2-371CF6DFA4B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4167079"/>
            <a:ext cx="7917308" cy="3129950"/>
          </a:xfrm>
          <a:prstGeom prst="rect">
            <a:avLst/>
          </a:prstGeom>
        </p:spPr>
      </p:pic>
      <p:pic>
        <p:nvPicPr>
          <p:cNvPr id="12" name="Image 11" descr="Une image contenant clipart&#10;&#10;&#10;&#10;Description générée automatiquement">
            <a:extLst>
              <a:ext uri="{FF2B5EF4-FFF2-40B4-BE49-F238E27FC236}">
                <a16:creationId xmlns:a16="http://schemas.microsoft.com/office/drawing/2014/main" id="{CB0EC6F7-3F39-224A-B283-209E24A1478E}"/>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2932958" y="914401"/>
            <a:ext cx="2054123" cy="598335"/>
          </a:xfrm>
          <a:prstGeom prst="rect">
            <a:avLst/>
          </a:prstGeom>
        </p:spPr>
      </p:pic>
      <p:sp>
        <p:nvSpPr>
          <p:cNvPr id="14" name="Espace réservé du texte 13">
            <a:extLst>
              <a:ext uri="{FF2B5EF4-FFF2-40B4-BE49-F238E27FC236}">
                <a16:creationId xmlns:a16="http://schemas.microsoft.com/office/drawing/2014/main" id="{E702D5FE-7CC2-2A4E-931A-6482AE397A84}"/>
              </a:ext>
            </a:extLst>
          </p:cNvPr>
          <p:cNvSpPr>
            <a:spLocks noGrp="1"/>
          </p:cNvSpPr>
          <p:nvPr>
            <p:ph type="body" sz="quarter" idx="11" hasCustomPrompt="1"/>
          </p:nvPr>
        </p:nvSpPr>
        <p:spPr>
          <a:xfrm>
            <a:off x="1416050" y="2545213"/>
            <a:ext cx="5087938" cy="263305"/>
          </a:xfrm>
        </p:spPr>
        <p:txBody>
          <a:bodyPr anchor="b">
            <a:normAutofit/>
          </a:bodyPr>
          <a:lstStyle>
            <a:lvl1pPr algn="ctr">
              <a:defRPr sz="1400" i="1" spc="300">
                <a:solidFill>
                  <a:schemeClr val="accent2"/>
                </a:solidFill>
              </a:defRPr>
            </a:lvl1pPr>
          </a:lstStyle>
          <a:p>
            <a:r>
              <a:rPr lang="fr-FR" dirty="0"/>
              <a:t>entité</a:t>
            </a:r>
          </a:p>
        </p:txBody>
      </p:sp>
      <p:sp>
        <p:nvSpPr>
          <p:cNvPr id="5" name="ZoneTexte 4"/>
          <p:cNvSpPr txBox="1"/>
          <p:nvPr userDrawn="1"/>
        </p:nvSpPr>
        <p:spPr>
          <a:xfrm>
            <a:off x="2105614" y="2854178"/>
            <a:ext cx="3706079" cy="461665"/>
          </a:xfrm>
          <a:prstGeom prst="rect">
            <a:avLst/>
          </a:prstGeom>
          <a:noFill/>
        </p:spPr>
        <p:txBody>
          <a:bodyPr wrap="none" rtlCol="0">
            <a:spAutoFit/>
          </a:bodyPr>
          <a:lstStyle/>
          <a:p>
            <a:r>
              <a:rPr lang="fr-FR" sz="2400" b="1" spc="150" baseline="0" dirty="0">
                <a:solidFill>
                  <a:schemeClr val="accent2"/>
                </a:solidFill>
                <a:latin typeface="+mn-lt"/>
              </a:rPr>
              <a:t>LETTRE D’INFORMATION</a:t>
            </a:r>
          </a:p>
        </p:txBody>
      </p:sp>
    </p:spTree>
    <p:extLst>
      <p:ext uri="{BB962C8B-B14F-4D97-AF65-F5344CB8AC3E}">
        <p14:creationId xmlns:p14="http://schemas.microsoft.com/office/powerpoint/2010/main" val="543277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443993"/>
            <a:ext cx="7205908" cy="1764874"/>
          </a:xfrm>
        </p:spPr>
        <p:txBody>
          <a:bodyPr>
            <a:noAutofit/>
          </a:bodyPr>
          <a:lstStyle>
            <a:lvl1pPr algn="ctr">
              <a:lnSpc>
                <a:spcPct val="120000"/>
              </a:lnSpc>
              <a:spcBef>
                <a:spcPts val="0"/>
              </a:spcBef>
              <a:defRPr sz="1200" i="1">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a16="http://schemas.microsoft.com/office/drawing/2014/main" id="{C709320F-E293-EB4D-8A59-B397D960941C}"/>
              </a:ext>
            </a:extLst>
          </p:cNvPr>
          <p:cNvSpPr>
            <a:spLocks noGrp="1"/>
          </p:cNvSpPr>
          <p:nvPr>
            <p:ph idx="10"/>
          </p:nvPr>
        </p:nvSpPr>
        <p:spPr>
          <a:xfrm>
            <a:off x="3239146" y="4438915"/>
            <a:ext cx="4323828" cy="4337633"/>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a16="http://schemas.microsoft.com/office/drawing/2014/main" id="{96913E90-08E4-F142-A9F7-997651FDD203}"/>
              </a:ext>
            </a:extLst>
          </p:cNvPr>
          <p:cNvSpPr>
            <a:spLocks noGrp="1"/>
          </p:cNvSpPr>
          <p:nvPr>
            <p:ph idx="12"/>
          </p:nvPr>
        </p:nvSpPr>
        <p:spPr>
          <a:xfrm>
            <a:off x="357065" y="461434"/>
            <a:ext cx="7205909" cy="805886"/>
          </a:xfrm>
        </p:spPr>
        <p:txBody>
          <a:bodyPr vert="horz" lIns="91440" tIns="45720" rIns="91440" bIns="45720" rtlCol="0" anchor="b">
            <a:noAutofit/>
          </a:bodyPr>
          <a:lstStyle>
            <a:lvl1pPr algn="ctr">
              <a:spcBef>
                <a:spcPts val="0"/>
              </a:spcBef>
              <a:defRPr lang="en-US" sz="1400" b="1" i="0" cap="none" spc="0" normalizeH="0" baseline="0" dirty="0">
                <a:solidFill>
                  <a:schemeClr val="accent1"/>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id="{9493767E-C019-4C4A-BD8F-5FD74548C614}"/>
              </a:ext>
            </a:extLst>
          </p:cNvPr>
          <p:cNvSpPr>
            <a:spLocks noGrp="1"/>
          </p:cNvSpPr>
          <p:nvPr>
            <p:ph idx="13"/>
          </p:nvPr>
        </p:nvSpPr>
        <p:spPr>
          <a:xfrm>
            <a:off x="3239146" y="3663608"/>
            <a:ext cx="4323828"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a16="http://schemas.microsoft.com/office/drawing/2014/main"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Tree>
    <p:extLst>
      <p:ext uri="{BB962C8B-B14F-4D97-AF65-F5344CB8AC3E}">
        <p14:creationId xmlns:p14="http://schemas.microsoft.com/office/powerpoint/2010/main" val="84998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re et contenu">
    <p:spTree>
      <p:nvGrpSpPr>
        <p:cNvPr id="1" name=""/>
        <p:cNvGrpSpPr/>
        <p:nvPr/>
      </p:nvGrpSpPr>
      <p:grpSpPr>
        <a:xfrm>
          <a:off x="0" y="0"/>
          <a:ext cx="0" cy="0"/>
          <a:chOff x="0" y="0"/>
          <a:chExt cx="0" cy="0"/>
        </a:xfrm>
      </p:grpSpPr>
      <p:sp>
        <p:nvSpPr>
          <p:cNvPr id="14" name="Content Placeholder 2">
            <a:extLst>
              <a:ext uri="{FF2B5EF4-FFF2-40B4-BE49-F238E27FC236}">
                <a16:creationId xmlns:a16="http://schemas.microsoft.com/office/drawing/2014/main" id="{C709320F-E293-EB4D-8A59-B397D960941C}"/>
              </a:ext>
            </a:extLst>
          </p:cNvPr>
          <p:cNvSpPr>
            <a:spLocks noGrp="1"/>
          </p:cNvSpPr>
          <p:nvPr>
            <p:ph idx="10"/>
          </p:nvPr>
        </p:nvSpPr>
        <p:spPr>
          <a:xfrm>
            <a:off x="357064" y="1385749"/>
            <a:ext cx="7082121" cy="2767797"/>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id="{9493767E-C019-4C4A-BD8F-5FD74548C614}"/>
              </a:ext>
            </a:extLst>
          </p:cNvPr>
          <p:cNvSpPr>
            <a:spLocks noGrp="1"/>
          </p:cNvSpPr>
          <p:nvPr>
            <p:ph idx="13"/>
          </p:nvPr>
        </p:nvSpPr>
        <p:spPr>
          <a:xfrm>
            <a:off x="357065" y="455459"/>
            <a:ext cx="7082120"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a16="http://schemas.microsoft.com/office/drawing/2014/main"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
        <p:nvSpPr>
          <p:cNvPr id="7" name="Content Placeholder 2">
            <a:extLst>
              <a:ext uri="{FF2B5EF4-FFF2-40B4-BE49-F238E27FC236}">
                <a16:creationId xmlns:a16="http://schemas.microsoft.com/office/drawing/2014/main" id="{C709320F-E293-EB4D-8A59-B397D960941C}"/>
              </a:ext>
            </a:extLst>
          </p:cNvPr>
          <p:cNvSpPr>
            <a:spLocks noGrp="1"/>
          </p:cNvSpPr>
          <p:nvPr>
            <p:ph idx="14"/>
          </p:nvPr>
        </p:nvSpPr>
        <p:spPr>
          <a:xfrm>
            <a:off x="3361152" y="4399836"/>
            <a:ext cx="4078033" cy="4376711"/>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pic>
        <p:nvPicPr>
          <p:cNvPr id="12" name="Image 11" descr="Une image contenant bâtiment, fenêtre, extérieur&#10;&#10;&#10;&#10;Description générée automatiquement">
            <a:extLst>
              <a:ext uri="{FF2B5EF4-FFF2-40B4-BE49-F238E27FC236}">
                <a16:creationId xmlns:a16="http://schemas.microsoft.com/office/drawing/2014/main" id="{9AF0D9B8-B61A-4047-AA56-1AA8AD0E1B3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098115" y="4300123"/>
            <a:ext cx="2449966" cy="4698170"/>
          </a:xfrm>
          <a:prstGeom prst="rect">
            <a:avLst/>
          </a:prstGeom>
        </p:spPr>
      </p:pic>
      <p:sp>
        <p:nvSpPr>
          <p:cNvPr id="14" name="Content Placeholder 2">
            <a:extLst>
              <a:ext uri="{FF2B5EF4-FFF2-40B4-BE49-F238E27FC236}">
                <a16:creationId xmlns:a16="http://schemas.microsoft.com/office/drawing/2014/main" id="{C709320F-E293-EB4D-8A59-B397D960941C}"/>
              </a:ext>
            </a:extLst>
          </p:cNvPr>
          <p:cNvSpPr>
            <a:spLocks noGrp="1"/>
          </p:cNvSpPr>
          <p:nvPr>
            <p:ph idx="10"/>
          </p:nvPr>
        </p:nvSpPr>
        <p:spPr>
          <a:xfrm>
            <a:off x="4113581"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a16="http://schemas.microsoft.com/office/drawing/2014/main" id="{5B5B0FDA-CD1E-FA4B-AAFE-C9A7A4E8A0CB}"/>
              </a:ext>
            </a:extLst>
          </p:cNvPr>
          <p:cNvSpPr>
            <a:spLocks noGrp="1"/>
          </p:cNvSpPr>
          <p:nvPr>
            <p:ph idx="11"/>
          </p:nvPr>
        </p:nvSpPr>
        <p:spPr>
          <a:xfrm>
            <a:off x="357065" y="5078983"/>
            <a:ext cx="4587076" cy="377707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a16="http://schemas.microsoft.com/office/drawing/2014/main"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9" name="Content Placeholder 2">
            <a:extLst>
              <a:ext uri="{FF2B5EF4-FFF2-40B4-BE49-F238E27FC236}">
                <a16:creationId xmlns:a16="http://schemas.microsoft.com/office/drawing/2014/main" id="{435E09BC-94FE-5B4F-B80E-C99EED793B47}"/>
              </a:ext>
            </a:extLst>
          </p:cNvPr>
          <p:cNvSpPr>
            <a:spLocks noGrp="1"/>
          </p:cNvSpPr>
          <p:nvPr>
            <p:ph idx="14"/>
          </p:nvPr>
        </p:nvSpPr>
        <p:spPr>
          <a:xfrm>
            <a:off x="357064" y="4300123"/>
            <a:ext cx="4587076"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Tree>
    <p:extLst>
      <p:ext uri="{BB962C8B-B14F-4D97-AF65-F5344CB8AC3E}">
        <p14:creationId xmlns:p14="http://schemas.microsoft.com/office/powerpoint/2010/main" val="1212661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et contenu">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C317988-2C6A-4E43-8E27-08F13AFB8523}"/>
              </a:ext>
            </a:extLst>
          </p:cNvPr>
          <p:cNvSpPr/>
          <p:nvPr userDrawn="1"/>
        </p:nvSpPr>
        <p:spPr>
          <a:xfrm>
            <a:off x="0" y="3860800"/>
            <a:ext cx="7920039" cy="5504776"/>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Content Placeholder 2"/>
          <p:cNvSpPr>
            <a:spLocks noGrp="1"/>
          </p:cNvSpPr>
          <p:nvPr>
            <p:ph idx="1"/>
          </p:nvPr>
        </p:nvSpPr>
        <p:spPr>
          <a:xfrm>
            <a:off x="357065"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a16="http://schemas.microsoft.com/office/drawing/2014/main" id="{C709320F-E293-EB4D-8A59-B397D960941C}"/>
              </a:ext>
            </a:extLst>
          </p:cNvPr>
          <p:cNvSpPr>
            <a:spLocks noGrp="1"/>
          </p:cNvSpPr>
          <p:nvPr>
            <p:ph idx="10"/>
          </p:nvPr>
        </p:nvSpPr>
        <p:spPr>
          <a:xfrm>
            <a:off x="4113581"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a16="http://schemas.microsoft.com/office/drawing/2014/main" id="{5B5B0FDA-CD1E-FA4B-AAFE-C9A7A4E8A0CB}"/>
              </a:ext>
            </a:extLst>
          </p:cNvPr>
          <p:cNvSpPr>
            <a:spLocks noGrp="1"/>
          </p:cNvSpPr>
          <p:nvPr>
            <p:ph idx="11" hasCustomPrompt="1"/>
          </p:nvPr>
        </p:nvSpPr>
        <p:spPr>
          <a:xfrm>
            <a:off x="357066"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17" name="Content Placeholder 2">
            <a:extLst>
              <a:ext uri="{FF2B5EF4-FFF2-40B4-BE49-F238E27FC236}">
                <a16:creationId xmlns:a16="http://schemas.microsoft.com/office/drawing/2014/main"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3" name="Rectangle 12">
            <a:extLst>
              <a:ext uri="{FF2B5EF4-FFF2-40B4-BE49-F238E27FC236}">
                <a16:creationId xmlns:a16="http://schemas.microsoft.com/office/drawing/2014/main" id="{E838D716-E074-284E-8C90-577FE2872BFB}"/>
              </a:ext>
            </a:extLst>
          </p:cNvPr>
          <p:cNvSpPr/>
          <p:nvPr userDrawn="1"/>
        </p:nvSpPr>
        <p:spPr>
          <a:xfrm>
            <a:off x="0" y="6451600"/>
            <a:ext cx="7920039" cy="29139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2" name="ZoneTexte 1">
            <a:extLst>
              <a:ext uri="{FF2B5EF4-FFF2-40B4-BE49-F238E27FC236}">
                <a16:creationId xmlns:a16="http://schemas.microsoft.com/office/drawing/2014/main" id="{95647485-9386-A245-B65E-779CB9658E91}"/>
              </a:ext>
            </a:extLst>
          </p:cNvPr>
          <p:cNvSpPr txBox="1"/>
          <p:nvPr userDrawn="1"/>
        </p:nvSpPr>
        <p:spPr>
          <a:xfrm>
            <a:off x="449739" y="6647475"/>
            <a:ext cx="7020560" cy="507831"/>
          </a:xfrm>
          <a:prstGeom prst="rect">
            <a:avLst/>
          </a:prstGeom>
          <a:noFill/>
        </p:spPr>
        <p:txBody>
          <a:bodyPr wrap="square" rtlCol="0">
            <a:spAutoFit/>
          </a:bodyPr>
          <a:lstStyle/>
          <a:p>
            <a:pPr algn="ctr">
              <a:lnSpc>
                <a:spcPct val="90000"/>
              </a:lnSpc>
            </a:pPr>
            <a:r>
              <a:rPr lang="fr-FR" sz="1000" kern="1200" dirty="0">
                <a:solidFill>
                  <a:schemeClr val="bg1"/>
                </a:solidFill>
                <a:effectLst/>
                <a:latin typeface="+mn-lt"/>
                <a:ea typeface="+mn-ea"/>
                <a:cs typeface="+mn-cs"/>
              </a:rPr>
              <a:t>Avec près de 70 avocats et professionnels du droit, dont une quinzaine d’associés, Hoche Avocats</a:t>
            </a:r>
          </a:p>
          <a:p>
            <a:pPr algn="ctr">
              <a:lnSpc>
                <a:spcPct val="90000"/>
              </a:lnSpc>
            </a:pPr>
            <a:r>
              <a:rPr lang="fr-FR" sz="1000" kern="1200" dirty="0">
                <a:solidFill>
                  <a:schemeClr val="bg1"/>
                </a:solidFill>
                <a:effectLst/>
                <a:latin typeface="+mn-lt"/>
                <a:ea typeface="+mn-ea"/>
                <a:cs typeface="+mn-cs"/>
              </a:rPr>
              <a:t>offre à ses clients français et internationaux un accompagnement et un conseil juridique global</a:t>
            </a:r>
          </a:p>
          <a:p>
            <a:pPr algn="ctr">
              <a:lnSpc>
                <a:spcPct val="90000"/>
              </a:lnSpc>
            </a:pPr>
            <a:r>
              <a:rPr lang="fr-FR" sz="1000" kern="1200" dirty="0">
                <a:solidFill>
                  <a:schemeClr val="bg1"/>
                </a:solidFill>
                <a:effectLst/>
                <a:latin typeface="+mn-lt"/>
                <a:ea typeface="+mn-ea"/>
                <a:cs typeface="+mn-cs"/>
              </a:rPr>
              <a:t>dans les grandes pratiques du droit des affaires.</a:t>
            </a:r>
          </a:p>
        </p:txBody>
      </p:sp>
      <p:pic>
        <p:nvPicPr>
          <p:cNvPr id="25" name="Image 24" descr="Une image contenant clipart&#10;&#10;&#10;&#10;Description générée automatiquement">
            <a:extLst>
              <a:ext uri="{FF2B5EF4-FFF2-40B4-BE49-F238E27FC236}">
                <a16:creationId xmlns:a16="http://schemas.microsoft.com/office/drawing/2014/main" id="{25DE4E75-9FFD-1A49-B657-1DD47FA9CF2C}"/>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446923" y="8058071"/>
            <a:ext cx="1026193" cy="298529"/>
          </a:xfrm>
          <a:prstGeom prst="rect">
            <a:avLst/>
          </a:prstGeom>
        </p:spPr>
      </p:pic>
      <p:cxnSp>
        <p:nvCxnSpPr>
          <p:cNvPr id="27" name="Connecteur droit 26">
            <a:extLst>
              <a:ext uri="{FF2B5EF4-FFF2-40B4-BE49-F238E27FC236}">
                <a16:creationId xmlns:a16="http://schemas.microsoft.com/office/drawing/2014/main" id="{7D95EF08-2FC4-224C-92F8-339289BD7B2B}"/>
              </a:ext>
            </a:extLst>
          </p:cNvPr>
          <p:cNvCxnSpPr/>
          <p:nvPr userDrawn="1"/>
        </p:nvCxnSpPr>
        <p:spPr>
          <a:xfrm>
            <a:off x="3015139" y="8463280"/>
            <a:ext cx="18897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a16="http://schemas.microsoft.com/office/drawing/2014/main" id="{3FE2F534-F058-AC47-AB43-25E301D10C8D}"/>
              </a:ext>
            </a:extLst>
          </p:cNvPr>
          <p:cNvSpPr txBox="1"/>
          <p:nvPr userDrawn="1"/>
        </p:nvSpPr>
        <p:spPr>
          <a:xfrm>
            <a:off x="357065" y="4078521"/>
            <a:ext cx="1838719" cy="258532"/>
          </a:xfrm>
          <a:prstGeom prst="rect">
            <a:avLst/>
          </a:prstGeom>
          <a:noFill/>
        </p:spPr>
        <p:txBody>
          <a:bodyPr wrap="square" rtlCol="0">
            <a:spAutoFit/>
          </a:bodyPr>
          <a:lstStyle/>
          <a:p>
            <a:pPr algn="l">
              <a:lnSpc>
                <a:spcPct val="90000"/>
              </a:lnSpc>
            </a:pPr>
            <a:r>
              <a:rPr lang="fr-FR" sz="1200" b="1" kern="1200" cap="all" spc="300" baseline="0" dirty="0">
                <a:solidFill>
                  <a:schemeClr val="accent2"/>
                </a:solidFill>
                <a:effectLst/>
                <a:latin typeface="+mn-lt"/>
                <a:ea typeface="+mn-ea"/>
                <a:cs typeface="+mn-cs"/>
              </a:rPr>
              <a:t>contacts</a:t>
            </a:r>
          </a:p>
        </p:txBody>
      </p:sp>
      <p:grpSp>
        <p:nvGrpSpPr>
          <p:cNvPr id="31" name="Groupe 30">
            <a:extLst>
              <a:ext uri="{FF2B5EF4-FFF2-40B4-BE49-F238E27FC236}">
                <a16:creationId xmlns:a16="http://schemas.microsoft.com/office/drawing/2014/main" id="{02FE2014-ED66-B240-8953-CE79B811C1F9}"/>
              </a:ext>
            </a:extLst>
          </p:cNvPr>
          <p:cNvGrpSpPr/>
          <p:nvPr userDrawn="1"/>
        </p:nvGrpSpPr>
        <p:grpSpPr>
          <a:xfrm>
            <a:off x="2677870" y="8579845"/>
            <a:ext cx="2564298" cy="407163"/>
            <a:chOff x="2844799" y="8579845"/>
            <a:chExt cx="2564298" cy="407163"/>
          </a:xfrm>
        </p:grpSpPr>
        <p:sp>
          <p:nvSpPr>
            <p:cNvPr id="29" name="ZoneTexte 28">
              <a:extLst>
                <a:ext uri="{FF2B5EF4-FFF2-40B4-BE49-F238E27FC236}">
                  <a16:creationId xmlns:a16="http://schemas.microsoft.com/office/drawing/2014/main" id="{F5D800A8-1FC5-C748-BB9E-0AE9812D59DC}"/>
                </a:ext>
              </a:extLst>
            </p:cNvPr>
            <p:cNvSpPr txBox="1"/>
            <p:nvPr userDrawn="1"/>
          </p:nvSpPr>
          <p:spPr>
            <a:xfrm>
              <a:off x="2844799" y="8579845"/>
              <a:ext cx="1317709" cy="407163"/>
            </a:xfrm>
            <a:prstGeom prst="rect">
              <a:avLst/>
            </a:prstGeom>
            <a:noFill/>
          </p:spPr>
          <p:txBody>
            <a:bodyPr wrap="square" rtlCol="0">
              <a:spAutoFit/>
            </a:bodyPr>
            <a:lstStyle/>
            <a:p>
              <a:pPr algn="r">
                <a:lnSpc>
                  <a:spcPct val="85000"/>
                </a:lnSpc>
              </a:pPr>
              <a:r>
                <a:rPr lang="fr-FR" sz="800" cap="all" baseline="0" dirty="0">
                  <a:solidFill>
                    <a:schemeClr val="bg1"/>
                  </a:solidFill>
                </a:rPr>
                <a:t>106, rue la </a:t>
              </a:r>
              <a:r>
                <a:rPr lang="fr-FR" sz="800" cap="all" baseline="0" dirty="0" err="1">
                  <a:solidFill>
                    <a:schemeClr val="bg1"/>
                  </a:solidFill>
                </a:rPr>
                <a:t>boétie</a:t>
              </a:r>
              <a:endParaRPr lang="fr-FR" sz="800" cap="all" baseline="0" dirty="0">
                <a:solidFill>
                  <a:schemeClr val="bg1"/>
                </a:solidFill>
              </a:endParaRPr>
            </a:p>
            <a:p>
              <a:pPr algn="r">
                <a:lnSpc>
                  <a:spcPct val="85000"/>
                </a:lnSpc>
              </a:pPr>
              <a:r>
                <a:rPr lang="fr-FR" sz="800" cap="all" baseline="0" dirty="0">
                  <a:solidFill>
                    <a:schemeClr val="bg1"/>
                  </a:solidFill>
                </a:rPr>
                <a:t>75008 paris</a:t>
              </a:r>
            </a:p>
            <a:p>
              <a:pPr algn="r">
                <a:lnSpc>
                  <a:spcPct val="85000"/>
                </a:lnSpc>
              </a:pPr>
              <a:r>
                <a:rPr lang="fr-FR" sz="800" cap="all" baseline="0" dirty="0" err="1">
                  <a:solidFill>
                    <a:schemeClr val="bg1"/>
                  </a:solidFill>
                </a:rPr>
                <a:t>france</a:t>
              </a:r>
              <a:endParaRPr lang="fr-FR" sz="800" cap="all" baseline="0" dirty="0">
                <a:solidFill>
                  <a:schemeClr val="bg1"/>
                </a:solidFill>
              </a:endParaRPr>
            </a:p>
          </p:txBody>
        </p:sp>
        <p:sp>
          <p:nvSpPr>
            <p:cNvPr id="30" name="ZoneTexte 29">
              <a:extLst>
                <a:ext uri="{FF2B5EF4-FFF2-40B4-BE49-F238E27FC236}">
                  <a16:creationId xmlns:a16="http://schemas.microsoft.com/office/drawing/2014/main" id="{D70C0401-3E13-5E4B-BAB4-FE0B55D0D9B5}"/>
                </a:ext>
              </a:extLst>
            </p:cNvPr>
            <p:cNvSpPr txBox="1"/>
            <p:nvPr userDrawn="1"/>
          </p:nvSpPr>
          <p:spPr>
            <a:xfrm>
              <a:off x="4091388" y="8579845"/>
              <a:ext cx="1317709" cy="407163"/>
            </a:xfrm>
            <a:prstGeom prst="rect">
              <a:avLst/>
            </a:prstGeom>
            <a:noFill/>
          </p:spPr>
          <p:txBody>
            <a:bodyPr wrap="square" rtlCol="0">
              <a:spAutoFit/>
            </a:bodyPr>
            <a:lstStyle/>
            <a:p>
              <a:pPr algn="l">
                <a:lnSpc>
                  <a:spcPct val="85000"/>
                </a:lnSpc>
              </a:pPr>
              <a:r>
                <a:rPr lang="fr-FR" sz="800" b="1" cap="none" baseline="0" dirty="0">
                  <a:solidFill>
                    <a:schemeClr val="bg1"/>
                  </a:solidFill>
                </a:rPr>
                <a:t>Tél. : +33(6)1 53 93 22 00</a:t>
              </a:r>
            </a:p>
            <a:p>
              <a:pPr algn="l">
                <a:lnSpc>
                  <a:spcPct val="85000"/>
                </a:lnSpc>
              </a:pPr>
              <a:r>
                <a:rPr lang="fr-FR" sz="800" b="1" cap="none" baseline="0" dirty="0">
                  <a:solidFill>
                    <a:schemeClr val="bg1"/>
                  </a:solidFill>
                </a:rPr>
                <a:t>Fax. : +33(6)1 53 93 21 00</a:t>
              </a:r>
            </a:p>
            <a:p>
              <a:pPr algn="l">
                <a:lnSpc>
                  <a:spcPct val="85000"/>
                </a:lnSpc>
              </a:pPr>
              <a:r>
                <a:rPr lang="fr-FR" sz="800" b="1" cap="none" baseline="0" dirty="0">
                  <a:solidFill>
                    <a:schemeClr val="bg1"/>
                  </a:solidFill>
                </a:rPr>
                <a:t>hoche-</a:t>
              </a:r>
              <a:r>
                <a:rPr lang="fr-FR" sz="800" b="1" cap="none" baseline="0" dirty="0" err="1">
                  <a:solidFill>
                    <a:schemeClr val="bg1"/>
                  </a:solidFill>
                </a:rPr>
                <a:t>avocats.com</a:t>
              </a:r>
              <a:endParaRPr lang="fr-FR" sz="800" b="1" cap="none" baseline="0" dirty="0">
                <a:solidFill>
                  <a:schemeClr val="bg1"/>
                </a:solidFill>
              </a:endParaRPr>
            </a:p>
          </p:txBody>
        </p:sp>
      </p:grpSp>
      <p:sp>
        <p:nvSpPr>
          <p:cNvPr id="32" name="Content Placeholder 2">
            <a:extLst>
              <a:ext uri="{FF2B5EF4-FFF2-40B4-BE49-F238E27FC236}">
                <a16:creationId xmlns:a16="http://schemas.microsoft.com/office/drawing/2014/main" id="{942B1761-FC9F-524B-A97C-18E0176C949D}"/>
              </a:ext>
            </a:extLst>
          </p:cNvPr>
          <p:cNvSpPr>
            <a:spLocks noGrp="1"/>
          </p:cNvSpPr>
          <p:nvPr>
            <p:ph idx="14"/>
          </p:nvPr>
        </p:nvSpPr>
        <p:spPr>
          <a:xfrm>
            <a:off x="357065"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a:t>
            </a:r>
          </a:p>
          <a:p>
            <a:pPr lvl="0"/>
            <a:r>
              <a:rPr lang="fr-FR" dirty="0"/>
              <a:t>les styles du texte</a:t>
            </a:r>
          </a:p>
          <a:p>
            <a:pPr lvl="0"/>
            <a:r>
              <a:rPr lang="fr-FR" dirty="0"/>
              <a:t>du masque</a:t>
            </a:r>
          </a:p>
          <a:p>
            <a:pPr lvl="0"/>
            <a:endParaRPr lang="en-US" dirty="0"/>
          </a:p>
        </p:txBody>
      </p:sp>
      <p:sp>
        <p:nvSpPr>
          <p:cNvPr id="33" name="Content Placeholder 2">
            <a:extLst>
              <a:ext uri="{FF2B5EF4-FFF2-40B4-BE49-F238E27FC236}">
                <a16:creationId xmlns:a16="http://schemas.microsoft.com/office/drawing/2014/main" id="{B25D6085-BDC6-F149-AD50-64E544C294AA}"/>
              </a:ext>
            </a:extLst>
          </p:cNvPr>
          <p:cNvSpPr>
            <a:spLocks noGrp="1"/>
          </p:cNvSpPr>
          <p:nvPr>
            <p:ph idx="15" hasCustomPrompt="1"/>
          </p:nvPr>
        </p:nvSpPr>
        <p:spPr>
          <a:xfrm>
            <a:off x="4113580"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4" name="Content Placeholder 2">
            <a:extLst>
              <a:ext uri="{FF2B5EF4-FFF2-40B4-BE49-F238E27FC236}">
                <a16:creationId xmlns:a16="http://schemas.microsoft.com/office/drawing/2014/main" id="{728E2DBE-98B6-6A40-A0FA-9738208B1384}"/>
              </a:ext>
            </a:extLst>
          </p:cNvPr>
          <p:cNvSpPr>
            <a:spLocks noGrp="1"/>
          </p:cNvSpPr>
          <p:nvPr>
            <p:ph idx="16"/>
          </p:nvPr>
        </p:nvSpPr>
        <p:spPr>
          <a:xfrm>
            <a:off x="4113579"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5" name="Content Placeholder 2">
            <a:extLst>
              <a:ext uri="{FF2B5EF4-FFF2-40B4-BE49-F238E27FC236}">
                <a16:creationId xmlns:a16="http://schemas.microsoft.com/office/drawing/2014/main" id="{1C33917D-7898-854A-B1F4-42E2257E900A}"/>
              </a:ext>
            </a:extLst>
          </p:cNvPr>
          <p:cNvSpPr>
            <a:spLocks noGrp="1"/>
          </p:cNvSpPr>
          <p:nvPr>
            <p:ph idx="17" hasCustomPrompt="1"/>
          </p:nvPr>
        </p:nvSpPr>
        <p:spPr>
          <a:xfrm>
            <a:off x="357066"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6" name="Content Placeholder 2">
            <a:extLst>
              <a:ext uri="{FF2B5EF4-FFF2-40B4-BE49-F238E27FC236}">
                <a16:creationId xmlns:a16="http://schemas.microsoft.com/office/drawing/2014/main" id="{0829D22E-689B-554D-B316-F4A6115C80E2}"/>
              </a:ext>
            </a:extLst>
          </p:cNvPr>
          <p:cNvSpPr>
            <a:spLocks noGrp="1"/>
          </p:cNvSpPr>
          <p:nvPr>
            <p:ph idx="18"/>
          </p:nvPr>
        </p:nvSpPr>
        <p:spPr>
          <a:xfrm>
            <a:off x="357065"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7" name="Content Placeholder 2">
            <a:extLst>
              <a:ext uri="{FF2B5EF4-FFF2-40B4-BE49-F238E27FC236}">
                <a16:creationId xmlns:a16="http://schemas.microsoft.com/office/drawing/2014/main" id="{D505998B-2AB1-2C4B-BE92-F34061234EDA}"/>
              </a:ext>
            </a:extLst>
          </p:cNvPr>
          <p:cNvSpPr>
            <a:spLocks noGrp="1"/>
          </p:cNvSpPr>
          <p:nvPr>
            <p:ph idx="19" hasCustomPrompt="1"/>
          </p:nvPr>
        </p:nvSpPr>
        <p:spPr>
          <a:xfrm>
            <a:off x="4113579"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8" name="Content Placeholder 2">
            <a:extLst>
              <a:ext uri="{FF2B5EF4-FFF2-40B4-BE49-F238E27FC236}">
                <a16:creationId xmlns:a16="http://schemas.microsoft.com/office/drawing/2014/main" id="{E61BBB80-ED77-9441-A857-37B5CA1C1512}"/>
              </a:ext>
            </a:extLst>
          </p:cNvPr>
          <p:cNvSpPr>
            <a:spLocks noGrp="1"/>
          </p:cNvSpPr>
          <p:nvPr>
            <p:ph idx="20"/>
          </p:nvPr>
        </p:nvSpPr>
        <p:spPr>
          <a:xfrm>
            <a:off x="4113578"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pic>
        <p:nvPicPr>
          <p:cNvPr id="39" name="Graphique 5">
            <a:extLst>
              <a:ext uri="{FF2B5EF4-FFF2-40B4-BE49-F238E27FC236}">
                <a16:creationId xmlns:a16="http://schemas.microsoft.com/office/drawing/2014/main" id="{3BC4370D-7B88-C446-8D6F-9B154B7982BE}"/>
              </a:ext>
            </a:extLst>
          </p:cNvPr>
          <p:cNvPicPr>
            <a:picLocks noChangeAspect="1"/>
          </p:cNvPicPr>
          <p:nvPr userDrawn="1"/>
        </p:nvPicPr>
        <p:blipFill>
          <a:blip r:embed="rId3"/>
          <a:stretch>
            <a:fillRect/>
          </a:stretch>
        </p:blipFill>
        <p:spPr>
          <a:xfrm>
            <a:off x="2499945" y="7165806"/>
            <a:ext cx="789221" cy="792000"/>
          </a:xfrm>
          <a:prstGeom prst="rect">
            <a:avLst/>
          </a:prstGeom>
        </p:spPr>
      </p:pic>
      <p:pic>
        <p:nvPicPr>
          <p:cNvPr id="40" name="Graphique 7">
            <a:extLst>
              <a:ext uri="{FF2B5EF4-FFF2-40B4-BE49-F238E27FC236}">
                <a16:creationId xmlns:a16="http://schemas.microsoft.com/office/drawing/2014/main" id="{9710C2C1-B7F0-9346-B104-B4A03FD1E669}"/>
              </a:ext>
            </a:extLst>
          </p:cNvPr>
          <p:cNvPicPr>
            <a:picLocks noChangeAspect="1"/>
          </p:cNvPicPr>
          <p:nvPr userDrawn="1"/>
        </p:nvPicPr>
        <p:blipFill>
          <a:blip r:embed="rId4"/>
          <a:stretch>
            <a:fillRect/>
          </a:stretch>
        </p:blipFill>
        <p:spPr>
          <a:xfrm>
            <a:off x="5649111" y="7170072"/>
            <a:ext cx="789225" cy="792000"/>
          </a:xfrm>
          <a:prstGeom prst="rect">
            <a:avLst/>
          </a:prstGeom>
        </p:spPr>
      </p:pic>
      <p:pic>
        <p:nvPicPr>
          <p:cNvPr id="41" name="Graphique 9">
            <a:extLst>
              <a:ext uri="{FF2B5EF4-FFF2-40B4-BE49-F238E27FC236}">
                <a16:creationId xmlns:a16="http://schemas.microsoft.com/office/drawing/2014/main" id="{9A85F2A6-0772-9246-AC0B-381B6FCED277}"/>
              </a:ext>
            </a:extLst>
          </p:cNvPr>
          <p:cNvPicPr>
            <a:picLocks noChangeAspect="1"/>
          </p:cNvPicPr>
          <p:nvPr userDrawn="1"/>
        </p:nvPicPr>
        <p:blipFill>
          <a:blip r:embed="rId5"/>
          <a:stretch>
            <a:fillRect/>
          </a:stretch>
        </p:blipFill>
        <p:spPr>
          <a:xfrm>
            <a:off x="3544777" y="7167232"/>
            <a:ext cx="792000" cy="792000"/>
          </a:xfrm>
          <a:prstGeom prst="rect">
            <a:avLst/>
          </a:prstGeom>
        </p:spPr>
      </p:pic>
      <p:pic>
        <p:nvPicPr>
          <p:cNvPr id="42" name="Graphique 19">
            <a:extLst>
              <a:ext uri="{FF2B5EF4-FFF2-40B4-BE49-F238E27FC236}">
                <a16:creationId xmlns:a16="http://schemas.microsoft.com/office/drawing/2014/main" id="{8978B293-A766-F142-A9A3-68FAC6F9FF4B}"/>
              </a:ext>
            </a:extLst>
          </p:cNvPr>
          <p:cNvPicPr>
            <a:picLocks noChangeAspect="1"/>
          </p:cNvPicPr>
          <p:nvPr userDrawn="1"/>
        </p:nvPicPr>
        <p:blipFill>
          <a:blip r:embed="rId6"/>
          <a:stretch>
            <a:fillRect/>
          </a:stretch>
        </p:blipFill>
        <p:spPr>
          <a:xfrm>
            <a:off x="1449253" y="7172727"/>
            <a:ext cx="792000" cy="792000"/>
          </a:xfrm>
          <a:prstGeom prst="rect">
            <a:avLst/>
          </a:prstGeom>
        </p:spPr>
      </p:pic>
      <p:pic>
        <p:nvPicPr>
          <p:cNvPr id="43" name="Graphique 21">
            <a:extLst>
              <a:ext uri="{FF2B5EF4-FFF2-40B4-BE49-F238E27FC236}">
                <a16:creationId xmlns:a16="http://schemas.microsoft.com/office/drawing/2014/main" id="{C241F5FC-D491-0D4C-8E99-F9785A44DBD4}"/>
              </a:ext>
            </a:extLst>
          </p:cNvPr>
          <p:cNvPicPr>
            <a:picLocks noChangeAspect="1"/>
          </p:cNvPicPr>
          <p:nvPr userDrawn="1"/>
        </p:nvPicPr>
        <p:blipFill>
          <a:blip r:embed="rId7"/>
          <a:stretch>
            <a:fillRect/>
          </a:stretch>
        </p:blipFill>
        <p:spPr>
          <a:xfrm>
            <a:off x="4587429" y="7168707"/>
            <a:ext cx="792000" cy="792000"/>
          </a:xfrm>
          <a:prstGeom prst="rect">
            <a:avLst/>
          </a:prstGeom>
        </p:spPr>
      </p:pic>
    </p:spTree>
    <p:extLst>
      <p:ext uri="{BB962C8B-B14F-4D97-AF65-F5344CB8AC3E}">
        <p14:creationId xmlns:p14="http://schemas.microsoft.com/office/powerpoint/2010/main" val="15284939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4503" y="498330"/>
            <a:ext cx="6831033" cy="180914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44503" y="2491640"/>
            <a:ext cx="6831033" cy="5938771"/>
          </a:xfrm>
          <a:prstGeom prst="rect">
            <a:avLst/>
          </a:prstGeom>
        </p:spPr>
        <p:txBody>
          <a:bodyPr vert="horz" lIns="91440" tIns="45720" rIns="91440" bIns="45720" rtlCol="0">
            <a:normAutofit/>
          </a:bodyPr>
          <a:lstStyle/>
          <a:p>
            <a:pPr lvl="0"/>
            <a:r>
              <a:rPr lang="fr-FR" dirty="0"/>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544502" y="8675243"/>
            <a:ext cx="1782009" cy="498328"/>
          </a:xfrm>
          <a:prstGeom prst="rect">
            <a:avLst/>
          </a:prstGeom>
        </p:spPr>
        <p:txBody>
          <a:bodyPr vert="horz" lIns="91440" tIns="45720" rIns="91440" bIns="45720" rtlCol="0" anchor="ctr"/>
          <a:lstStyle>
            <a:lvl1pPr algn="l">
              <a:defRPr sz="1039">
                <a:solidFill>
                  <a:schemeClr val="tx1">
                    <a:tint val="75000"/>
                  </a:schemeClr>
                </a:solidFill>
              </a:defRPr>
            </a:lvl1pPr>
          </a:lstStyle>
          <a:p>
            <a:fld id="{76165C07-6FF4-8543-92EE-CA3A65433B44}" type="datetime3">
              <a:rPr lang="fr-FR" smtClean="0"/>
              <a:t>29.03.20</a:t>
            </a:fld>
            <a:endParaRPr lang="fr-FR"/>
          </a:p>
        </p:txBody>
      </p:sp>
      <p:sp>
        <p:nvSpPr>
          <p:cNvPr id="5" name="Footer Placeholder 4"/>
          <p:cNvSpPr>
            <a:spLocks noGrp="1"/>
          </p:cNvSpPr>
          <p:nvPr>
            <p:ph type="ftr" sz="quarter" idx="3"/>
          </p:nvPr>
        </p:nvSpPr>
        <p:spPr>
          <a:xfrm>
            <a:off x="2623513" y="8675243"/>
            <a:ext cx="2673013" cy="498328"/>
          </a:xfrm>
          <a:prstGeom prst="rect">
            <a:avLst/>
          </a:prstGeom>
        </p:spPr>
        <p:txBody>
          <a:bodyPr vert="horz" lIns="91440" tIns="45720" rIns="91440" bIns="45720" rtlCol="0" anchor="ctr"/>
          <a:lstStyle>
            <a:lvl1pPr algn="ctr">
              <a:defRPr sz="1039">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593527" y="8675243"/>
            <a:ext cx="1782009" cy="498328"/>
          </a:xfrm>
          <a:prstGeom prst="rect">
            <a:avLst/>
          </a:prstGeom>
        </p:spPr>
        <p:txBody>
          <a:bodyPr vert="horz" lIns="91440" tIns="45720" rIns="91440" bIns="45720" rtlCol="0" anchor="ctr"/>
          <a:lstStyle>
            <a:lvl1pPr algn="r">
              <a:defRPr sz="1039">
                <a:solidFill>
                  <a:schemeClr val="tx1">
                    <a:tint val="75000"/>
                  </a:schemeClr>
                </a:solidFill>
              </a:defRPr>
            </a:lvl1pPr>
          </a:lstStyle>
          <a:p>
            <a:fld id="{1649BD57-E23F-3E4D-8D4F-1DBAD10005BB}" type="slidenum">
              <a:rPr lang="fr-FR" smtClean="0"/>
              <a:t>‹N°›</a:t>
            </a:fld>
            <a:endParaRPr lang="fr-FR"/>
          </a:p>
        </p:txBody>
      </p:sp>
    </p:spTree>
    <p:extLst>
      <p:ext uri="{BB962C8B-B14F-4D97-AF65-F5344CB8AC3E}">
        <p14:creationId xmlns:p14="http://schemas.microsoft.com/office/powerpoint/2010/main" val="384068326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6" r:id="rId3"/>
    <p:sldLayoutId id="2147483674" r:id="rId4"/>
    <p:sldLayoutId id="2147483675" r:id="rId5"/>
  </p:sldLayoutIdLst>
  <p:hf sldNum="0" hdr="0" ftr="0"/>
  <p:txStyles>
    <p:titleStyle>
      <a:lvl1pPr algn="l" defTabSz="791962" rtl="0" eaLnBrk="1" latinLnBrk="0" hangingPunct="1">
        <a:lnSpc>
          <a:spcPct val="90000"/>
        </a:lnSpc>
        <a:spcBef>
          <a:spcPct val="0"/>
        </a:spcBef>
        <a:buNone/>
        <a:defRPr sz="3811" kern="1200">
          <a:solidFill>
            <a:schemeClr val="tx1"/>
          </a:solidFill>
          <a:latin typeface="+mj-lt"/>
          <a:ea typeface="+mj-ea"/>
          <a:cs typeface="+mj-cs"/>
        </a:defRPr>
      </a:lvl1pPr>
    </p:titleStyle>
    <p:bodyStyle>
      <a:lvl1pPr marL="0" indent="0" algn="l" defTabSz="791962" rtl="0" eaLnBrk="1" latinLnBrk="0" hangingPunct="1">
        <a:lnSpc>
          <a:spcPct val="90000"/>
        </a:lnSpc>
        <a:spcBef>
          <a:spcPts val="866"/>
        </a:spcBef>
        <a:buFont typeface="Arial" panose="020B0604020202020204" pitchFamily="34" charset="0"/>
        <a:buNone/>
        <a:defRPr sz="2425" kern="1200">
          <a:solidFill>
            <a:schemeClr val="tx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p:bodyStyle>
    <p:otherStyle>
      <a:defPPr>
        <a:defRPr lang="en-US"/>
      </a:defPPr>
      <a:lvl1pPr marL="0" algn="l" defTabSz="791962" rtl="0" eaLnBrk="1" latinLnBrk="0" hangingPunct="1">
        <a:defRPr sz="1559" kern="1200">
          <a:solidFill>
            <a:schemeClr val="tx1"/>
          </a:solidFill>
          <a:latin typeface="+mn-lt"/>
          <a:ea typeface="+mn-ea"/>
          <a:cs typeface="+mn-cs"/>
        </a:defRPr>
      </a:lvl1pPr>
      <a:lvl2pPr marL="395981" algn="l" defTabSz="791962" rtl="0" eaLnBrk="1" latinLnBrk="0" hangingPunct="1">
        <a:defRPr sz="1559" kern="1200">
          <a:solidFill>
            <a:schemeClr val="tx1"/>
          </a:solidFill>
          <a:latin typeface="+mn-lt"/>
          <a:ea typeface="+mn-ea"/>
          <a:cs typeface="+mn-cs"/>
        </a:defRPr>
      </a:lvl2pPr>
      <a:lvl3pPr marL="791962" algn="l" defTabSz="791962" rtl="0" eaLnBrk="1" latinLnBrk="0" hangingPunct="1">
        <a:defRPr sz="1559" kern="1200">
          <a:solidFill>
            <a:schemeClr val="tx1"/>
          </a:solidFill>
          <a:latin typeface="+mn-lt"/>
          <a:ea typeface="+mn-ea"/>
          <a:cs typeface="+mn-cs"/>
        </a:defRPr>
      </a:lvl3pPr>
      <a:lvl4pPr marL="1187943" algn="l" defTabSz="791962" rtl="0" eaLnBrk="1" latinLnBrk="0" hangingPunct="1">
        <a:defRPr sz="1559" kern="1200">
          <a:solidFill>
            <a:schemeClr val="tx1"/>
          </a:solidFill>
          <a:latin typeface="+mn-lt"/>
          <a:ea typeface="+mn-ea"/>
          <a:cs typeface="+mn-cs"/>
        </a:defRPr>
      </a:lvl4pPr>
      <a:lvl5pPr marL="1583924" algn="l" defTabSz="791962" rtl="0" eaLnBrk="1" latinLnBrk="0" hangingPunct="1">
        <a:defRPr sz="1559" kern="1200">
          <a:solidFill>
            <a:schemeClr val="tx1"/>
          </a:solidFill>
          <a:latin typeface="+mn-lt"/>
          <a:ea typeface="+mn-ea"/>
          <a:cs typeface="+mn-cs"/>
        </a:defRPr>
      </a:lvl5pPr>
      <a:lvl6pPr marL="1979905" algn="l" defTabSz="791962" rtl="0" eaLnBrk="1" latinLnBrk="0" hangingPunct="1">
        <a:defRPr sz="1559" kern="1200">
          <a:solidFill>
            <a:schemeClr val="tx1"/>
          </a:solidFill>
          <a:latin typeface="+mn-lt"/>
          <a:ea typeface="+mn-ea"/>
          <a:cs typeface="+mn-cs"/>
        </a:defRPr>
      </a:lvl6pPr>
      <a:lvl7pPr marL="2375886" algn="l" defTabSz="791962" rtl="0" eaLnBrk="1" latinLnBrk="0" hangingPunct="1">
        <a:defRPr sz="1559" kern="1200">
          <a:solidFill>
            <a:schemeClr val="tx1"/>
          </a:solidFill>
          <a:latin typeface="+mn-lt"/>
          <a:ea typeface="+mn-ea"/>
          <a:cs typeface="+mn-cs"/>
        </a:defRPr>
      </a:lvl7pPr>
      <a:lvl8pPr marL="2771866" algn="l" defTabSz="791962" rtl="0" eaLnBrk="1" latinLnBrk="0" hangingPunct="1">
        <a:defRPr sz="1559" kern="1200">
          <a:solidFill>
            <a:schemeClr val="tx1"/>
          </a:solidFill>
          <a:latin typeface="+mn-lt"/>
          <a:ea typeface="+mn-ea"/>
          <a:cs typeface="+mn-cs"/>
        </a:defRPr>
      </a:lvl8pPr>
      <a:lvl9pPr marL="3167847" algn="l" defTabSz="791962" rtl="0" eaLnBrk="1" latinLnBrk="0" hangingPunct="1">
        <a:defRPr sz="1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legifrance.gouv.fr/affichTexte.do?cidTexte=JORFTEXT000041746313&amp;categorieLien=ci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F2C70ABF-BC41-7240-80D0-AE2FC7D23F18}"/>
              </a:ext>
            </a:extLst>
          </p:cNvPr>
          <p:cNvSpPr>
            <a:spLocks noGrp="1"/>
          </p:cNvSpPr>
          <p:nvPr>
            <p:ph type="body" sz="quarter" idx="11"/>
          </p:nvPr>
        </p:nvSpPr>
        <p:spPr/>
        <p:txBody>
          <a:bodyPr>
            <a:normAutofit fontScale="70000" lnSpcReduction="20000"/>
          </a:bodyPr>
          <a:lstStyle/>
          <a:p>
            <a:r>
              <a:rPr lang="fr-FR" dirty="0"/>
              <a:t>Droit Commercial, Prévention et procédures collectives</a:t>
            </a:r>
          </a:p>
        </p:txBody>
      </p:sp>
      <p:sp>
        <p:nvSpPr>
          <p:cNvPr id="5" name="Espace réservé de la date 4">
            <a:extLst>
              <a:ext uri="{FF2B5EF4-FFF2-40B4-BE49-F238E27FC236}">
                <a16:creationId xmlns:a16="http://schemas.microsoft.com/office/drawing/2014/main" id="{E9BD470E-2EDF-184D-AAA3-E1C52A79B9C7}"/>
              </a:ext>
            </a:extLst>
          </p:cNvPr>
          <p:cNvSpPr>
            <a:spLocks noGrp="1"/>
          </p:cNvSpPr>
          <p:nvPr>
            <p:ph type="dt" sz="half" idx="10"/>
          </p:nvPr>
        </p:nvSpPr>
        <p:spPr>
          <a:xfrm>
            <a:off x="2590800" y="3315843"/>
            <a:ext cx="2552699" cy="498328"/>
          </a:xfrm>
        </p:spPr>
        <p:txBody>
          <a:bodyPr/>
          <a:lstStyle/>
          <a:p>
            <a:r>
              <a:rPr lang="fr-FR" u="none" dirty="0"/>
              <a:t>29 mars 2020</a:t>
            </a:r>
          </a:p>
        </p:txBody>
      </p:sp>
      <p:sp>
        <p:nvSpPr>
          <p:cNvPr id="8" name="Rectangle 7"/>
          <p:cNvSpPr/>
          <p:nvPr/>
        </p:nvSpPr>
        <p:spPr>
          <a:xfrm>
            <a:off x="1416050" y="7808506"/>
            <a:ext cx="4931410" cy="830997"/>
          </a:xfrm>
          <a:prstGeom prst="rect">
            <a:avLst/>
          </a:prstGeom>
        </p:spPr>
        <p:txBody>
          <a:bodyPr wrap="square">
            <a:spAutoFit/>
          </a:bodyPr>
          <a:lstStyle/>
          <a:p>
            <a:pPr algn="ctr"/>
            <a:r>
              <a:rPr lang="fr-FR" sz="1600" b="1" cap="all" spc="150" dirty="0">
                <a:solidFill>
                  <a:schemeClr val="accent2"/>
                </a:solidFill>
              </a:rPr>
              <a:t>Adaptation </a:t>
            </a:r>
            <a:r>
              <a:rPr lang="fr-FR" sz="1600" b="1" u="sng" cap="all" spc="150" dirty="0">
                <a:solidFill>
                  <a:schemeClr val="accent2"/>
                </a:solidFill>
              </a:rPr>
              <a:t>immédiate</a:t>
            </a:r>
            <a:r>
              <a:rPr lang="fr-FR" sz="1600" b="1" cap="all" spc="150" dirty="0">
                <a:solidFill>
                  <a:schemeClr val="accent2"/>
                </a:solidFill>
              </a:rPr>
              <a:t> des procédures de prévention et des procédures collectives face au COVID 19</a:t>
            </a:r>
            <a:endParaRPr lang="fr-FR" sz="1200" b="1" cap="all" spc="150" dirty="0">
              <a:solidFill>
                <a:schemeClr val="accent2"/>
              </a:solidFill>
            </a:endParaRPr>
          </a:p>
        </p:txBody>
      </p:sp>
    </p:spTree>
    <p:extLst>
      <p:ext uri="{BB962C8B-B14F-4D97-AF65-F5344CB8AC3E}">
        <p14:creationId xmlns:p14="http://schemas.microsoft.com/office/powerpoint/2010/main" val="4062750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19B037D2-281B-3540-A349-123540CEB45F}"/>
              </a:ext>
            </a:extLst>
          </p:cNvPr>
          <p:cNvSpPr>
            <a:spLocks noGrp="1"/>
          </p:cNvSpPr>
          <p:nvPr>
            <p:ph idx="1"/>
          </p:nvPr>
        </p:nvSpPr>
        <p:spPr>
          <a:xfrm>
            <a:off x="357065" y="1282890"/>
            <a:ext cx="7205908" cy="1705970"/>
          </a:xfrm>
        </p:spPr>
        <p:txBody>
          <a:bodyPr/>
          <a:lstStyle/>
          <a:p>
            <a:r>
              <a:rPr lang="fr-FR" sz="1600" b="1" i="0" dirty="0"/>
              <a:t>Les procédures de prévention et de procédure collectives s’adaptent  immédiatement à la crise du Covid-19, y compris aux procédures en cours</a:t>
            </a:r>
          </a:p>
          <a:p>
            <a:r>
              <a:rPr lang="fr-FR" b="1" u="sng" dirty="0">
                <a:solidFill>
                  <a:srgbClr val="000000"/>
                </a:solidFill>
                <a:latin typeface="Calibri" panose="020F0502020204030204" pitchFamily="34" charset="0"/>
                <a:ea typeface="Times New Roman" panose="02020603050405020304" pitchFamily="18" charset="0"/>
              </a:rPr>
              <a:t>Ordonnance n° 2020-341 du 27 mars 2020 </a:t>
            </a:r>
            <a:r>
              <a:rPr lang="fr-FR" b="1" dirty="0">
                <a:solidFill>
                  <a:srgbClr val="000000"/>
                </a:solidFill>
                <a:latin typeface="Calibri" panose="020F0502020204030204" pitchFamily="34" charset="0"/>
                <a:ea typeface="Times New Roman" panose="02020603050405020304" pitchFamily="18" charset="0"/>
              </a:rPr>
              <a:t>portant notamment adaptation des règles relatives aux difficultés des entreprises est </a:t>
            </a:r>
            <a:r>
              <a:rPr lang="fr-FR" dirty="0">
                <a:solidFill>
                  <a:srgbClr val="000000"/>
                </a:solidFill>
                <a:latin typeface="Calibri" panose="020F0502020204030204" pitchFamily="34" charset="0"/>
                <a:ea typeface="Calibri" panose="020F0502020204030204" pitchFamily="34" charset="0"/>
              </a:rPr>
              <a:t> prise en application de la </a:t>
            </a:r>
            <a:r>
              <a:rPr lang="fr-FR" u="sng" dirty="0">
                <a:solidFill>
                  <a:schemeClr val="tx1"/>
                </a:solidFill>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loi n° 2020-290 du 23 mars 2020</a:t>
            </a:r>
            <a:r>
              <a:rPr lang="fr-FR" u="sng" dirty="0">
                <a:solidFill>
                  <a:schemeClr val="tx1"/>
                </a:solidFill>
                <a:latin typeface="Calibri" panose="020F0502020204030204" pitchFamily="34" charset="0"/>
                <a:ea typeface="Calibri" panose="020F0502020204030204" pitchFamily="34" charset="0"/>
              </a:rPr>
              <a:t> </a:t>
            </a:r>
            <a:r>
              <a:rPr lang="fr-FR" dirty="0">
                <a:solidFill>
                  <a:srgbClr val="000000"/>
                </a:solidFill>
                <a:latin typeface="Calibri" panose="020F0502020204030204" pitchFamily="34" charset="0"/>
                <a:ea typeface="Calibri" panose="020F0502020204030204" pitchFamily="34" charset="0"/>
              </a:rPr>
              <a:t>d'urgence pour faire face à l'épidémie de covid-19 et permettant au gouvernement de prendre toute mesure pouvant entrer en vigueur à compter du 12 mars 2020, pour adapter les dispositions du livre VI du code de commerce</a:t>
            </a:r>
            <a:endParaRPr lang="fr-FR" b="1" u="sng" dirty="0"/>
          </a:p>
          <a:p>
            <a:endParaRPr lang="fr-FR" b="1" u="sng" dirty="0"/>
          </a:p>
        </p:txBody>
      </p:sp>
      <p:sp>
        <p:nvSpPr>
          <p:cNvPr id="3" name="Espace réservé du contenu 2">
            <a:extLst>
              <a:ext uri="{FF2B5EF4-FFF2-40B4-BE49-F238E27FC236}">
                <a16:creationId xmlns:a16="http://schemas.microsoft.com/office/drawing/2014/main" id="{B4FF0F8D-21A5-5343-8240-1EEF34A67764}"/>
              </a:ext>
            </a:extLst>
          </p:cNvPr>
          <p:cNvSpPr>
            <a:spLocks noGrp="1"/>
          </p:cNvSpPr>
          <p:nvPr>
            <p:ph idx="10"/>
          </p:nvPr>
        </p:nvSpPr>
        <p:spPr>
          <a:xfrm>
            <a:off x="3239146" y="3780430"/>
            <a:ext cx="4323828" cy="5249269"/>
          </a:xfrm>
        </p:spPr>
        <p:txBody>
          <a:bodyPr/>
          <a:lstStyle/>
          <a:p>
            <a:pPr algn="just"/>
            <a:r>
              <a:rPr lang="fr-FR" b="1" u="sng" dirty="0"/>
              <a:t>Jusqu'à l'expiration d'un délai de 3 mois après la date de cessation de l'état d'urgence sanitaire</a:t>
            </a:r>
            <a:r>
              <a:rPr lang="fr-FR" dirty="0"/>
              <a:t> déclaré dans les conditions de l'article 4 de la loi du 23 mars 2020, l'article 1er de l’Ordonnance </a:t>
            </a:r>
            <a:r>
              <a:rPr lang="fr-FR" b="1" u="sng" dirty="0"/>
              <a:t>gèle au 12 mars 2020</a:t>
            </a:r>
            <a:r>
              <a:rPr lang="fr-FR" u="sng" dirty="0"/>
              <a:t> </a:t>
            </a:r>
            <a:r>
              <a:rPr lang="fr-FR" dirty="0"/>
              <a:t>l'appréciation de la situation des entreprises ou exploitations agricoles s'agissant de l'éventuel état de cessation des paiements. </a:t>
            </a:r>
          </a:p>
          <a:p>
            <a:pPr algn="just"/>
            <a:r>
              <a:rPr lang="fr-FR" dirty="0"/>
              <a:t>Cette cristallisation des situations permettra aux entreprises de bénéficier des mesures ou procédures préventives même si, après le 12 mars et pendant la période correspondant à l'état d'urgence sanitaire majorée de trois mois, elles connaissaient une aggravation de leur situation telle qu'elles seraient alors en cessation des paiements. </a:t>
            </a:r>
          </a:p>
          <a:p>
            <a:pPr algn="just"/>
            <a:r>
              <a:rPr lang="fr-FR" b="1" dirty="0"/>
              <a:t>Cette disposition concerne principalement les procédures de conciliation et les procédures de sauvegarde</a:t>
            </a:r>
            <a:r>
              <a:rPr lang="fr-FR" dirty="0"/>
              <a:t>. Toutefois, dans ce dernier cas, le débiteur - et lui seul - pourra demander l'ouverture d'une procédure de redressement judiciaire ou de liquidation judiciaire, ou le bénéfice d'un rétablissement professionnel, du fait de cette aggravation.  Ainsi, la prise en charge des salaires par l'institution de garantie compétente sera possible, dans les limites prévues par les textes restés sur ce point inchangés.</a:t>
            </a:r>
          </a:p>
          <a:p>
            <a:pPr algn="just"/>
            <a:r>
              <a:rPr lang="fr-FR" dirty="0"/>
              <a:t>La fixation au 12 mars 2020 de la date de l'appréciation de l'état de cessation des paiements ne peut être conçue que dans l'intérêt du débiteur, ce qui évite, en outre, qu'il ne s'expose à des sanctions personnelles pour avoir déclaré tardivement cet état. Toutefois, il convient de réserver les possibilités de fraude aux droits des créanciers, tant de la part du débiteur que d'autres créanciers, ce qui justifie également l'application des dispositions de l’article L 631-8 relatif aux nullités de la période suspecte.</a:t>
            </a:r>
          </a:p>
          <a:p>
            <a:endParaRPr lang="fr-FR" dirty="0"/>
          </a:p>
        </p:txBody>
      </p:sp>
      <p:sp>
        <p:nvSpPr>
          <p:cNvPr id="4" name="Espace réservé du contenu 3">
            <a:extLst>
              <a:ext uri="{FF2B5EF4-FFF2-40B4-BE49-F238E27FC236}">
                <a16:creationId xmlns:a16="http://schemas.microsoft.com/office/drawing/2014/main" id="{1279823F-C42A-B44C-96C8-5292D8881337}"/>
              </a:ext>
            </a:extLst>
          </p:cNvPr>
          <p:cNvSpPr>
            <a:spLocks noGrp="1"/>
          </p:cNvSpPr>
          <p:nvPr>
            <p:ph idx="12"/>
          </p:nvPr>
        </p:nvSpPr>
        <p:spPr>
          <a:xfrm>
            <a:off x="357065" y="461434"/>
            <a:ext cx="7205909" cy="821456"/>
          </a:xfrm>
        </p:spPr>
        <p:txBody>
          <a:bodyPr/>
          <a:lstStyle/>
          <a:p>
            <a:r>
              <a:rPr lang="fr-FR" sz="1600" u="sng" dirty="0"/>
              <a:t>Des adaptations applicables immédiatement et aux procédures en cours :</a:t>
            </a:r>
          </a:p>
        </p:txBody>
      </p:sp>
      <p:sp>
        <p:nvSpPr>
          <p:cNvPr id="5" name="Espace réservé du contenu 4">
            <a:extLst>
              <a:ext uri="{FF2B5EF4-FFF2-40B4-BE49-F238E27FC236}">
                <a16:creationId xmlns:a16="http://schemas.microsoft.com/office/drawing/2014/main" id="{A310E487-A49F-4D46-AB92-300144259978}"/>
              </a:ext>
            </a:extLst>
          </p:cNvPr>
          <p:cNvSpPr>
            <a:spLocks noGrp="1"/>
          </p:cNvSpPr>
          <p:nvPr>
            <p:ph idx="13"/>
          </p:nvPr>
        </p:nvSpPr>
        <p:spPr>
          <a:xfrm>
            <a:off x="3239146" y="2988860"/>
            <a:ext cx="4323828" cy="791570"/>
          </a:xfrm>
        </p:spPr>
        <p:txBody>
          <a:bodyPr/>
          <a:lstStyle/>
          <a:p>
            <a:r>
              <a:rPr lang="fr-FR" dirty="0"/>
              <a:t>De nouvelles dispositions de Fixation dans le temps de l’état de cessation des paiements</a:t>
            </a:r>
          </a:p>
        </p:txBody>
      </p:sp>
    </p:spTree>
    <p:extLst>
      <p:ext uri="{BB962C8B-B14F-4D97-AF65-F5344CB8AC3E}">
        <p14:creationId xmlns:p14="http://schemas.microsoft.com/office/powerpoint/2010/main" val="3932386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D45E518-98D1-EE41-9BFC-39071E1E558F}"/>
              </a:ext>
            </a:extLst>
          </p:cNvPr>
          <p:cNvSpPr>
            <a:spLocks noGrp="1"/>
          </p:cNvSpPr>
          <p:nvPr>
            <p:ph idx="1"/>
          </p:nvPr>
        </p:nvSpPr>
        <p:spPr>
          <a:xfrm>
            <a:off x="357065" y="570521"/>
            <a:ext cx="3449392" cy="2413979"/>
          </a:xfrm>
        </p:spPr>
        <p:txBody>
          <a:bodyPr/>
          <a:lstStyle/>
          <a:p>
            <a:r>
              <a:rPr lang="fr-FR" dirty="0"/>
              <a:t> </a:t>
            </a:r>
          </a:p>
          <a:p>
            <a:pPr algn="just"/>
            <a:endParaRPr lang="fr-FR" i="1" dirty="0"/>
          </a:p>
        </p:txBody>
      </p:sp>
      <p:sp>
        <p:nvSpPr>
          <p:cNvPr id="3" name="Espace réservé du contenu 2">
            <a:extLst>
              <a:ext uri="{FF2B5EF4-FFF2-40B4-BE49-F238E27FC236}">
                <a16:creationId xmlns:a16="http://schemas.microsoft.com/office/drawing/2014/main" id="{4452864D-FE57-2042-B147-E0EB9576C831}"/>
              </a:ext>
            </a:extLst>
          </p:cNvPr>
          <p:cNvSpPr>
            <a:spLocks noGrp="1"/>
          </p:cNvSpPr>
          <p:nvPr>
            <p:ph idx="10"/>
          </p:nvPr>
        </p:nvSpPr>
        <p:spPr>
          <a:xfrm>
            <a:off x="357065" y="1160060"/>
            <a:ext cx="7205908" cy="2551720"/>
          </a:xfrm>
        </p:spPr>
        <p:txBody>
          <a:bodyPr/>
          <a:lstStyle/>
          <a:p>
            <a:pPr lvl="0" algn="just"/>
            <a:r>
              <a:rPr lang="fr-FR" dirty="0"/>
              <a:t>Pour éviter que la période correspondant à la mise en œuvre des mesures de police administrative, et celle suivant de peu, ne compromette tout effort de recherche d'une solution préventive ou pour la mise en place d'un plan de sauvegarde ou de redressement</a:t>
            </a:r>
            <a:r>
              <a:rPr lang="fr-FR" b="1" dirty="0"/>
              <a:t>, l’Ordonnance assouplit les contraintes de temps imposées par </a:t>
            </a:r>
            <a:r>
              <a:rPr lang="fr-FR" dirty="0"/>
              <a:t>:</a:t>
            </a:r>
          </a:p>
          <a:p>
            <a:pPr lvl="0" algn="just"/>
            <a:endParaRPr lang="fr-FR" i="1" dirty="0"/>
          </a:p>
          <a:p>
            <a:pPr marL="171450" indent="-171450" algn="just">
              <a:buFont typeface="Arial" panose="020B0604020202020204" pitchFamily="34" charset="0"/>
              <a:buChar char="•"/>
            </a:pPr>
            <a:r>
              <a:rPr lang="fr-FR" dirty="0"/>
              <a:t>l</a:t>
            </a:r>
            <a:r>
              <a:rPr lang="fr-FR" b="1" dirty="0"/>
              <a:t>es dispositions relatives à la conciliation</a:t>
            </a:r>
            <a:r>
              <a:rPr lang="fr-FR" dirty="0"/>
              <a:t> : le délai de 4 mois (L 611-6 code de commerce) est allongé du même délai que celui de l’article 1 de l’Ordonnance (fin de l’état d’urgence + 3 mois). Pendant cette période exceptionnelle, en cas d'échec d'une première recherche d'accord, les négociations pourront reprendre sans attendre l’expiration d’un délai de 3 mois.</a:t>
            </a:r>
          </a:p>
          <a:p>
            <a:pPr marL="171450" indent="-171450" algn="just">
              <a:buFont typeface="Arial" panose="020B0604020202020204" pitchFamily="34" charset="0"/>
              <a:buChar char="•"/>
            </a:pPr>
            <a:r>
              <a:rPr lang="fr-FR" b="1" dirty="0"/>
              <a:t>l'exécution d'un plan de sauvegarde ou de redressement</a:t>
            </a:r>
            <a:r>
              <a:rPr lang="fr-FR" dirty="0"/>
              <a:t> :  s'agissant de ces plans, jusqu'à l'expiration du délai (fin de l’état d’urgence + 3 mois), le président du tribunal, statuant sur requête du commissaire à l'exécution du plan, peut prolonger ces plans dans la limite d'une durée équivalente à fin de l’état d’urgence + 3 mois. Sur requête du ministère public, la prolongation peut toutefois être prononcée pour une durée maximale d'un an. D’autres prorogations de délai seront possibles.</a:t>
            </a:r>
          </a:p>
          <a:p>
            <a:endParaRPr lang="fr-FR" dirty="0"/>
          </a:p>
          <a:p>
            <a:pPr lvl="0"/>
            <a:endParaRPr lang="fr-FR" i="1" dirty="0"/>
          </a:p>
          <a:p>
            <a:pPr lvl="0"/>
            <a:endParaRPr lang="fr-FR" i="1" dirty="0"/>
          </a:p>
          <a:p>
            <a:pPr lvl="0"/>
            <a:endParaRPr lang="fr-FR" i="1" dirty="0"/>
          </a:p>
        </p:txBody>
      </p:sp>
      <p:sp>
        <p:nvSpPr>
          <p:cNvPr id="4" name="Espace réservé du contenu 3">
            <a:extLst>
              <a:ext uri="{FF2B5EF4-FFF2-40B4-BE49-F238E27FC236}">
                <a16:creationId xmlns:a16="http://schemas.microsoft.com/office/drawing/2014/main" id="{6229438F-A42A-9746-B93F-ECEA0DD34457}"/>
              </a:ext>
            </a:extLst>
          </p:cNvPr>
          <p:cNvSpPr>
            <a:spLocks noGrp="1"/>
          </p:cNvSpPr>
          <p:nvPr>
            <p:ph idx="11"/>
          </p:nvPr>
        </p:nvSpPr>
        <p:spPr>
          <a:xfrm>
            <a:off x="357065" y="4408228"/>
            <a:ext cx="4587076" cy="4590064"/>
          </a:xfrm>
        </p:spPr>
        <p:txBody>
          <a:bodyPr/>
          <a:lstStyle/>
          <a:p>
            <a:pPr algn="just"/>
            <a:r>
              <a:rPr lang="fr-FR" b="1" dirty="0"/>
              <a:t>Pendant la seule période de l'état d'urgence sanitaire, majorée de trois mois </a:t>
            </a:r>
            <a:r>
              <a:rPr lang="fr-FR" dirty="0"/>
              <a:t>:</a:t>
            </a:r>
          </a:p>
          <a:p>
            <a:endParaRPr lang="fr-FR" dirty="0"/>
          </a:p>
          <a:p>
            <a:pPr marL="171450" indent="-171450" algn="just">
              <a:buFont typeface="Arial" panose="020B0604020202020204" pitchFamily="34" charset="0"/>
              <a:buChar char="•"/>
            </a:pPr>
            <a:r>
              <a:rPr lang="fr-FR" b="1" dirty="0"/>
              <a:t>le président du tribunal pourra porter à 1 an la prolongation de la durée du plan</a:t>
            </a:r>
            <a:r>
              <a:rPr lang="fr-FR" dirty="0"/>
              <a:t>, sur la demande du ministère public. Passé le délai de 3 mois après la cessation de l'état d'urgence sanitaire, c'est le tribunal, qui sera seul compétent pour accorder des délais pendant une période qui correspond à la durée prévisible de des désordres que la crise pourra avoir provoqués dans la trésorerie des entreprises. Ces prolongations de la durée du plan sont possibles sans devoir respecter la procédure contraignante d'une modification substantielle du plan initialement arrêté par le tribunal, laquelle reste par ailleurs envisageable, et vient en complément des dispositions plus générales prises dans le cadre de l'habilitation relatives aux délais (</a:t>
            </a:r>
            <a:r>
              <a:rPr lang="fr-FR" sz="1050" dirty="0"/>
              <a:t>ordonnance n° 2020-306 du 25 mars 2020 relative à la prorogation des délais échus pendant la période d'urgence sanitaire et à l'adaptation des procédures pendant cette même période</a:t>
            </a:r>
            <a:r>
              <a:rPr lang="fr-FR" dirty="0"/>
              <a:t>).</a:t>
            </a:r>
          </a:p>
          <a:p>
            <a:pPr marL="171450" indent="-171450">
              <a:buFont typeface="Arial" panose="020B0604020202020204" pitchFamily="34" charset="0"/>
              <a:buChar char="•"/>
            </a:pPr>
            <a:endParaRPr lang="fr-FR" dirty="0"/>
          </a:p>
          <a:p>
            <a:pPr marL="171450" indent="-171450" algn="just">
              <a:buFont typeface="Arial" panose="020B0604020202020204" pitchFamily="34" charset="0"/>
              <a:buChar char="•"/>
            </a:pPr>
            <a:r>
              <a:rPr lang="fr-FR" b="1" dirty="0"/>
              <a:t>une prise en charge plus rapide </a:t>
            </a:r>
            <a:r>
              <a:rPr lang="fr-FR" dirty="0"/>
              <a:t>par l'association pour la gestion du régime de </a:t>
            </a:r>
            <a:r>
              <a:rPr lang="fr-FR" b="1" dirty="0"/>
              <a:t>garantie des créances des salariés (AGS</a:t>
            </a:r>
            <a:r>
              <a:rPr lang="fr-FR" dirty="0"/>
              <a:t>) est prévue.</a:t>
            </a:r>
            <a:r>
              <a:rPr lang="fr-FR" b="1" dirty="0"/>
              <a:t> </a:t>
            </a:r>
            <a:r>
              <a:rPr lang="fr-FR" dirty="0"/>
              <a:t>L’Ordonnance n'écarte pas le représentant des salariés ni le juge-commissaire, mais permet, sans attendre leur intervention, une transmission par le mandataire judiciaire à l'AGS des relevés de créances salariales qui déclenchent le versement des sommes par cet organisme. </a:t>
            </a:r>
          </a:p>
          <a:p>
            <a:r>
              <a:rPr lang="fr-FR" dirty="0"/>
              <a:t> </a:t>
            </a:r>
          </a:p>
          <a:p>
            <a:pPr marL="171450" indent="-171450" algn="just">
              <a:buFont typeface="Wingdings" panose="05000000000000000000" pitchFamily="2" charset="2"/>
              <a:buChar char="§"/>
            </a:pPr>
            <a:endParaRPr lang="fr-FR" dirty="0"/>
          </a:p>
          <a:p>
            <a:pPr marL="171450" indent="-171450" algn="just">
              <a:buFont typeface="Wingdings" panose="05000000000000000000" pitchFamily="2" charset="2"/>
              <a:buChar char="§"/>
            </a:pPr>
            <a:endParaRPr lang="fr-FR" dirty="0"/>
          </a:p>
        </p:txBody>
      </p:sp>
      <p:sp>
        <p:nvSpPr>
          <p:cNvPr id="7" name="Espace réservé du contenu 6">
            <a:extLst>
              <a:ext uri="{FF2B5EF4-FFF2-40B4-BE49-F238E27FC236}">
                <a16:creationId xmlns:a16="http://schemas.microsoft.com/office/drawing/2014/main" id="{FF7EA01C-CBD7-404C-8A86-108F8853EC92}"/>
              </a:ext>
            </a:extLst>
          </p:cNvPr>
          <p:cNvSpPr>
            <a:spLocks noGrp="1"/>
          </p:cNvSpPr>
          <p:nvPr>
            <p:ph idx="14"/>
          </p:nvPr>
        </p:nvSpPr>
        <p:spPr>
          <a:xfrm>
            <a:off x="357063" y="3711780"/>
            <a:ext cx="4681661" cy="696447"/>
          </a:xfrm>
        </p:spPr>
        <p:txBody>
          <a:bodyPr/>
          <a:lstStyle/>
          <a:p>
            <a:r>
              <a:rPr lang="fr-FR" dirty="0"/>
              <a:t>S'agissant de la durée des plans, des niveaux de prolongations possibles sont également prévus.</a:t>
            </a:r>
          </a:p>
          <a:p>
            <a:endParaRPr lang="fr-FR" dirty="0"/>
          </a:p>
        </p:txBody>
      </p:sp>
      <p:sp>
        <p:nvSpPr>
          <p:cNvPr id="9" name="Espace réservé du contenu 8">
            <a:extLst>
              <a:ext uri="{FF2B5EF4-FFF2-40B4-BE49-F238E27FC236}">
                <a16:creationId xmlns:a16="http://schemas.microsoft.com/office/drawing/2014/main" id="{70F4D38C-5FD5-43B1-9236-DCF3BE71D4E6}"/>
              </a:ext>
            </a:extLst>
          </p:cNvPr>
          <p:cNvSpPr>
            <a:spLocks noGrp="1"/>
          </p:cNvSpPr>
          <p:nvPr>
            <p:ph idx="12"/>
          </p:nvPr>
        </p:nvSpPr>
        <p:spPr>
          <a:xfrm>
            <a:off x="357065" y="570521"/>
            <a:ext cx="7205908" cy="589539"/>
          </a:xfrm>
        </p:spPr>
        <p:txBody>
          <a:bodyPr/>
          <a:lstStyle/>
          <a:p>
            <a:r>
              <a:rPr lang="fr-FR" dirty="0"/>
              <a:t>Adaptation des contraintes chronologiques des procédures</a:t>
            </a:r>
          </a:p>
        </p:txBody>
      </p:sp>
    </p:spTree>
    <p:extLst>
      <p:ext uri="{BB962C8B-B14F-4D97-AF65-F5344CB8AC3E}">
        <p14:creationId xmlns:p14="http://schemas.microsoft.com/office/powerpoint/2010/main" val="411971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06CC4AEB-7A44-B44E-B81B-89B1D17A88B1}"/>
              </a:ext>
            </a:extLst>
          </p:cNvPr>
          <p:cNvSpPr>
            <a:spLocks noGrp="1"/>
          </p:cNvSpPr>
          <p:nvPr>
            <p:ph idx="1"/>
          </p:nvPr>
        </p:nvSpPr>
        <p:spPr>
          <a:xfrm>
            <a:off x="357065" y="241300"/>
            <a:ext cx="3449392" cy="3702903"/>
          </a:xfrm>
        </p:spPr>
        <p:txBody>
          <a:bodyPr/>
          <a:lstStyle/>
          <a:p>
            <a:pPr algn="just"/>
            <a:r>
              <a:rPr lang="fr-FR" dirty="0"/>
              <a:t>L’Ordonnance tient donc compte de l'impossibilité, pour les organes de la procédure de respecter les délais imposés pour la prise en charge de salaire ou indemnités par l’AGS (sinon, impossible, par exemple, de procéder à la rupture des contrats de travail dans le délai de 15 jours à compter du jugement d'ouverture).</a:t>
            </a:r>
          </a:p>
          <a:p>
            <a:pPr algn="just"/>
            <a:r>
              <a:rPr lang="fr-FR" b="1" dirty="0"/>
              <a:t>L’Ordonnance tire les conséquences de l'impossibilité</a:t>
            </a:r>
            <a:r>
              <a:rPr lang="fr-FR" dirty="0"/>
              <a:t> </a:t>
            </a:r>
            <a:r>
              <a:rPr lang="fr-FR" b="1" dirty="0"/>
              <a:t>de respecter les délais habituels</a:t>
            </a:r>
            <a:r>
              <a:rPr lang="fr-FR" dirty="0"/>
              <a:t>. Il appartiendra au président du tribunal d'apprécier, au cas par cas, dans quelle mesure les circonstances exceptionnelles justifient une prolongation de ces délais. Tel sera le cas, par exemple, du délai imposé au liquidateur pour la réalisation des actifs du débiteur dans le cadre d'une procédure de liquidation judiciaire. Le président devra veiller à la cohérence des délais ainsi accordés. </a:t>
            </a:r>
          </a:p>
          <a:p>
            <a:pPr algn="just"/>
            <a:r>
              <a:rPr lang="fr-FR" dirty="0"/>
              <a:t>L’Ordonnance prolonge, </a:t>
            </a:r>
            <a:r>
              <a:rPr lang="fr-FR" b="1" dirty="0"/>
              <a:t>de plein droit</a:t>
            </a:r>
            <a:r>
              <a:rPr lang="fr-FR" dirty="0"/>
              <a:t>, sans qu'il soit nécessaire de tenir une audience ou de rendre un jugement, la durée de ces délais. </a:t>
            </a:r>
          </a:p>
          <a:p>
            <a:pPr algn="just"/>
            <a:endParaRPr lang="fr-FR" dirty="0"/>
          </a:p>
          <a:p>
            <a:pPr algn="just"/>
            <a:endParaRPr lang="fr-FR" dirty="0"/>
          </a:p>
          <a:p>
            <a:pPr algn="just"/>
            <a:endParaRPr lang="fr-FR" dirty="0"/>
          </a:p>
          <a:p>
            <a:endParaRPr lang="fr-FR" dirty="0"/>
          </a:p>
        </p:txBody>
      </p:sp>
      <p:sp>
        <p:nvSpPr>
          <p:cNvPr id="34" name="Espace réservé du contenu 33">
            <a:extLst>
              <a:ext uri="{FF2B5EF4-FFF2-40B4-BE49-F238E27FC236}">
                <a16:creationId xmlns:a16="http://schemas.microsoft.com/office/drawing/2014/main" id="{D2622F49-3E35-DC46-AA81-D1CC06789AF4}"/>
              </a:ext>
            </a:extLst>
          </p:cNvPr>
          <p:cNvSpPr>
            <a:spLocks noGrp="1"/>
          </p:cNvSpPr>
          <p:nvPr>
            <p:ph idx="10"/>
          </p:nvPr>
        </p:nvSpPr>
        <p:spPr>
          <a:xfrm>
            <a:off x="4113581" y="241301"/>
            <a:ext cx="3449392" cy="4279710"/>
          </a:xfrm>
        </p:spPr>
        <p:txBody>
          <a:bodyPr/>
          <a:lstStyle/>
          <a:p>
            <a:pPr algn="just"/>
            <a:r>
              <a:rPr lang="fr-FR" dirty="0"/>
              <a:t>Il s'agit, principalement, de la durée de la période d'observation et celle du plan. Pour le plan, la prolongation de droit est limitée de manière plus stricte que la prolongation décidée judiciairement et elle est de portée plus générale.</a:t>
            </a:r>
          </a:p>
          <a:p>
            <a:pPr algn="just"/>
            <a:r>
              <a:rPr lang="fr-FR" dirty="0"/>
              <a:t>Également pendant la durée correspondant à l'état d'urgence, prolongée de 1 mois, il ne sera plus obligatoire de tenir systématiquement une audience intermédiaire pour s'assurer de la possibilité, pour l'entreprise, de maintenir son activité pendant la période d'observation du redressement judiciaire. Cette adaptation ne fait pas obstacle à ce que le tribunal puisse, le cas échéant, être saisi d'une demande de conversion de la procédure.</a:t>
            </a:r>
          </a:p>
          <a:p>
            <a:pPr algn="just"/>
            <a:endParaRPr lang="fr-FR" b="1" dirty="0"/>
          </a:p>
          <a:p>
            <a:pPr algn="just"/>
            <a:r>
              <a:rPr lang="fr-FR" b="1" dirty="0"/>
              <a:t>Les actes sont remis au greffe par tout moyen</a:t>
            </a:r>
            <a:r>
              <a:rPr lang="fr-FR" dirty="0"/>
              <a:t>. Lorsque la procédure relève de sa compétence, le président du tribunal peut recueillir les observations du demandeur par tout moyen. Les communications entre le greffe du tribunal, l'administrateur judiciaire et le mandataire judiciaire ainsi qu'entre les organes de la procédure se font par tout moyen. </a:t>
            </a:r>
          </a:p>
        </p:txBody>
      </p:sp>
      <p:sp>
        <p:nvSpPr>
          <p:cNvPr id="4" name="Espace réservé du contenu 3">
            <a:extLst>
              <a:ext uri="{FF2B5EF4-FFF2-40B4-BE49-F238E27FC236}">
                <a16:creationId xmlns:a16="http://schemas.microsoft.com/office/drawing/2014/main" id="{B119CC94-60AE-E041-A2E1-A52C17834E6D}"/>
              </a:ext>
            </a:extLst>
          </p:cNvPr>
          <p:cNvSpPr>
            <a:spLocks noGrp="1"/>
          </p:cNvSpPr>
          <p:nvPr>
            <p:ph idx="11"/>
          </p:nvPr>
        </p:nvSpPr>
        <p:spPr/>
        <p:txBody>
          <a:bodyPr/>
          <a:lstStyle/>
          <a:p>
            <a:r>
              <a:rPr lang="fr-FR" dirty="0"/>
              <a:t>Catherine Ottaway, associée</a:t>
            </a:r>
            <a:endParaRPr lang="pt" dirty="0"/>
          </a:p>
        </p:txBody>
      </p:sp>
      <p:sp>
        <p:nvSpPr>
          <p:cNvPr id="12" name="Espace réservé du contenu 11">
            <a:extLst>
              <a:ext uri="{FF2B5EF4-FFF2-40B4-BE49-F238E27FC236}">
                <a16:creationId xmlns:a16="http://schemas.microsoft.com/office/drawing/2014/main" id="{7349F548-0C03-E345-89A4-3D123F7D0526}"/>
              </a:ext>
            </a:extLst>
          </p:cNvPr>
          <p:cNvSpPr>
            <a:spLocks noGrp="1"/>
          </p:cNvSpPr>
          <p:nvPr>
            <p:ph idx="14"/>
          </p:nvPr>
        </p:nvSpPr>
        <p:spPr>
          <a:xfrm>
            <a:off x="357065" y="4657719"/>
            <a:ext cx="3449392" cy="609605"/>
          </a:xfrm>
        </p:spPr>
        <p:txBody>
          <a:bodyPr/>
          <a:lstStyle/>
          <a:p>
            <a:r>
              <a:rPr lang="fr-FR" i="1" dirty="0"/>
              <a:t>Contentieux des Affaires</a:t>
            </a:r>
          </a:p>
          <a:p>
            <a:r>
              <a:rPr lang="fr-FR" i="1" dirty="0"/>
              <a:t>Droit Commercial</a:t>
            </a:r>
          </a:p>
          <a:p>
            <a:r>
              <a:rPr lang="fr-FR" i="1" dirty="0"/>
              <a:t>Sociétés en difficultés</a:t>
            </a:r>
          </a:p>
          <a:p>
            <a:r>
              <a:rPr lang="fr-FR" i="1" dirty="0"/>
              <a:t>Baux commerciaux</a:t>
            </a:r>
          </a:p>
          <a:p>
            <a:r>
              <a:rPr lang="fr-FR" dirty="0"/>
              <a:t>Tél. : +33 (0)1 53 93 22 00</a:t>
            </a:r>
          </a:p>
          <a:p>
            <a:r>
              <a:rPr lang="fr-FR" dirty="0"/>
              <a:t>ottaway@hocheavocats.com</a:t>
            </a:r>
          </a:p>
        </p:txBody>
      </p:sp>
      <p:sp>
        <p:nvSpPr>
          <p:cNvPr id="37" name="Espace réservé du contenu 36">
            <a:extLst>
              <a:ext uri="{FF2B5EF4-FFF2-40B4-BE49-F238E27FC236}">
                <a16:creationId xmlns:a16="http://schemas.microsoft.com/office/drawing/2014/main" id="{18E915F1-F283-294F-A446-F11B2CA17633}"/>
              </a:ext>
            </a:extLst>
          </p:cNvPr>
          <p:cNvSpPr>
            <a:spLocks noGrp="1"/>
          </p:cNvSpPr>
          <p:nvPr>
            <p:ph idx="15"/>
          </p:nvPr>
        </p:nvSpPr>
        <p:spPr>
          <a:xfrm flipV="1">
            <a:off x="4113579" y="4882559"/>
            <a:ext cx="3649295" cy="45719"/>
          </a:xfrm>
        </p:spPr>
        <p:txBody>
          <a:bodyPr/>
          <a:lstStyle/>
          <a:p>
            <a:endParaRPr lang="pt" dirty="0"/>
          </a:p>
        </p:txBody>
      </p:sp>
      <p:sp>
        <p:nvSpPr>
          <p:cNvPr id="38" name="Espace réservé du contenu 37">
            <a:extLst>
              <a:ext uri="{FF2B5EF4-FFF2-40B4-BE49-F238E27FC236}">
                <a16:creationId xmlns:a16="http://schemas.microsoft.com/office/drawing/2014/main" id="{213CE7B1-7046-7F44-95A2-690DF7884C0B}"/>
              </a:ext>
            </a:extLst>
          </p:cNvPr>
          <p:cNvSpPr>
            <a:spLocks noGrp="1"/>
          </p:cNvSpPr>
          <p:nvPr>
            <p:ph idx="16"/>
          </p:nvPr>
        </p:nvSpPr>
        <p:spPr>
          <a:xfrm>
            <a:off x="4113579" y="5017448"/>
            <a:ext cx="3449392" cy="249876"/>
          </a:xfrm>
        </p:spPr>
        <p:txBody>
          <a:bodyPr/>
          <a:lstStyle/>
          <a:p>
            <a:pPr algn="ctr"/>
            <a:r>
              <a:rPr lang="fr-FR" dirty="0"/>
              <a:t>                                                  ***</a:t>
            </a:r>
          </a:p>
        </p:txBody>
      </p:sp>
      <p:sp>
        <p:nvSpPr>
          <p:cNvPr id="40" name="Espace réservé du contenu 39">
            <a:extLst>
              <a:ext uri="{FF2B5EF4-FFF2-40B4-BE49-F238E27FC236}">
                <a16:creationId xmlns:a16="http://schemas.microsoft.com/office/drawing/2014/main" id="{BAE96002-9809-FD4B-AD4D-76F881F39DC7}"/>
              </a:ext>
            </a:extLst>
          </p:cNvPr>
          <p:cNvSpPr>
            <a:spLocks noGrp="1"/>
          </p:cNvSpPr>
          <p:nvPr>
            <p:ph idx="18"/>
          </p:nvPr>
        </p:nvSpPr>
        <p:spPr>
          <a:xfrm>
            <a:off x="357065" y="5385060"/>
            <a:ext cx="3449392" cy="746313"/>
          </a:xfrm>
        </p:spPr>
        <p:txBody>
          <a:bodyPr/>
          <a:lstStyle/>
          <a:p>
            <a:r>
              <a:rPr lang="fr-FR" sz="1200" b="1" dirty="0"/>
              <a:t>Georges-Louis </a:t>
            </a:r>
            <a:r>
              <a:rPr lang="fr-FR" sz="1200" b="1" dirty="0" err="1"/>
              <a:t>Harang</a:t>
            </a:r>
            <a:r>
              <a:rPr lang="fr-FR" sz="1200" b="1" dirty="0"/>
              <a:t>, Associé </a:t>
            </a:r>
          </a:p>
          <a:p>
            <a:r>
              <a:rPr lang="fr-FR" sz="1200" b="1" dirty="0"/>
              <a:t> Jessica Dedios, Avocat </a:t>
            </a:r>
          </a:p>
          <a:p>
            <a:r>
              <a:rPr lang="fr-FR" sz="1200" b="1" dirty="0"/>
              <a:t>Benjamin Gallo, Avocat</a:t>
            </a:r>
          </a:p>
        </p:txBody>
      </p:sp>
      <p:sp>
        <p:nvSpPr>
          <p:cNvPr id="41" name="Espace réservé du contenu 40">
            <a:extLst>
              <a:ext uri="{FF2B5EF4-FFF2-40B4-BE49-F238E27FC236}">
                <a16:creationId xmlns:a16="http://schemas.microsoft.com/office/drawing/2014/main" id="{7AE86F4D-919E-3748-B00E-F594AE9D3D91}"/>
              </a:ext>
            </a:extLst>
          </p:cNvPr>
          <p:cNvSpPr>
            <a:spLocks noGrp="1"/>
          </p:cNvSpPr>
          <p:nvPr>
            <p:ph idx="19"/>
          </p:nvPr>
        </p:nvSpPr>
        <p:spPr/>
        <p:txBody>
          <a:bodyPr/>
          <a:lstStyle/>
          <a:p>
            <a:endParaRPr lang="pt" dirty="0"/>
          </a:p>
        </p:txBody>
      </p:sp>
      <p:sp>
        <p:nvSpPr>
          <p:cNvPr id="42" name="Espace réservé du contenu 41">
            <a:extLst>
              <a:ext uri="{FF2B5EF4-FFF2-40B4-BE49-F238E27FC236}">
                <a16:creationId xmlns:a16="http://schemas.microsoft.com/office/drawing/2014/main" id="{6E03E4CC-995B-B645-87CD-F1BB9ED643A8}"/>
              </a:ext>
            </a:extLst>
          </p:cNvPr>
          <p:cNvSpPr>
            <a:spLocks noGrp="1"/>
          </p:cNvSpPr>
          <p:nvPr>
            <p:ph idx="20"/>
          </p:nvPr>
        </p:nvSpPr>
        <p:spPr/>
        <p:txBody>
          <a:bodyPr/>
          <a:lstStyle/>
          <a:p>
            <a:endParaRPr lang="fr-FR" dirty="0"/>
          </a:p>
        </p:txBody>
      </p:sp>
      <p:sp>
        <p:nvSpPr>
          <p:cNvPr id="16" name="Espace réservé du contenu 33">
            <a:extLst>
              <a:ext uri="{FF2B5EF4-FFF2-40B4-BE49-F238E27FC236}">
                <a16:creationId xmlns:a16="http://schemas.microsoft.com/office/drawing/2014/main" id="{F632DFC5-9511-44AA-96DB-BA3F3EB078DC}"/>
              </a:ext>
            </a:extLst>
          </p:cNvPr>
          <p:cNvSpPr txBox="1">
            <a:spLocks/>
          </p:cNvSpPr>
          <p:nvPr/>
        </p:nvSpPr>
        <p:spPr>
          <a:xfrm>
            <a:off x="357065" y="2159001"/>
            <a:ext cx="3300536" cy="1888109"/>
          </a:xfrm>
          <a:prstGeom prst="rect">
            <a:avLst/>
          </a:prstGeom>
        </p:spPr>
        <p:txBody>
          <a:bodyPr vert="horz" lIns="91440" tIns="45720" rIns="91440" bIns="45720" rtlCol="0">
            <a:noAutofit/>
          </a:bodyPr>
          <a:lstStyle>
            <a:lvl1pPr marL="0" indent="0" algn="l" defTabSz="791962" rtl="0" eaLnBrk="1" latinLnBrk="0" hangingPunct="1">
              <a:lnSpc>
                <a:spcPct val="100000"/>
              </a:lnSpc>
              <a:spcBef>
                <a:spcPts val="0"/>
              </a:spcBef>
              <a:buFont typeface="Arial" panose="020B0604020202020204" pitchFamily="34" charset="0"/>
              <a:buNone/>
              <a:defRPr sz="1200" kern="1200">
                <a:solidFill>
                  <a:schemeClr val="accent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a:lstStyle>
          <a:p>
            <a:pPr algn="just"/>
            <a:endParaRPr lang="fr-FR" dirty="0"/>
          </a:p>
        </p:txBody>
      </p:sp>
    </p:spTree>
    <p:extLst>
      <p:ext uri="{BB962C8B-B14F-4D97-AF65-F5344CB8AC3E}">
        <p14:creationId xmlns:p14="http://schemas.microsoft.com/office/powerpoint/2010/main" val="1851308349"/>
      </p:ext>
    </p:extLst>
  </p:cSld>
  <p:clrMapOvr>
    <a:masterClrMapping/>
  </p:clrMapOvr>
</p:sld>
</file>

<file path=ppt/theme/theme1.xml><?xml version="1.0" encoding="utf-8"?>
<a:theme xmlns:a="http://schemas.openxmlformats.org/drawingml/2006/main" name="Thème Office">
  <a:themeElements>
    <a:clrScheme name="hoche">
      <a:dk1>
        <a:srgbClr val="000000"/>
      </a:dk1>
      <a:lt1>
        <a:srgbClr val="FFFFFF"/>
      </a:lt1>
      <a:dk2>
        <a:srgbClr val="000000"/>
      </a:dk2>
      <a:lt2>
        <a:srgbClr val="919191"/>
      </a:lt2>
      <a:accent1>
        <a:srgbClr val="80676E"/>
      </a:accent1>
      <a:accent2>
        <a:srgbClr val="800054"/>
      </a:accent2>
      <a:accent3>
        <a:srgbClr val="FFFFFF"/>
      </a:accent3>
      <a:accent4>
        <a:srgbClr val="000000"/>
      </a:accent4>
      <a:accent5>
        <a:srgbClr val="F0EAEC"/>
      </a:accent5>
      <a:accent6>
        <a:srgbClr val="736166"/>
      </a:accent6>
      <a:hlink>
        <a:srgbClr val="800054"/>
      </a:hlink>
      <a:folHlink>
        <a:srgbClr val="CECECE"/>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1848</TotalTime>
  <Words>1276</Words>
  <Application>Microsoft Office PowerPoint</Application>
  <PresentationFormat>Personnalisé</PresentationFormat>
  <Paragraphs>46</Paragraphs>
  <Slides>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Calibri</vt:lpstr>
      <vt:lpstr>Wingdings</vt:lpstr>
      <vt:lpstr>Thème Office</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mathilde mauleon</dc:creator>
  <cp:lastModifiedBy>Catherine Ottaway</cp:lastModifiedBy>
  <cp:revision>43</cp:revision>
  <cp:lastPrinted>2020-03-29T11:01:07Z</cp:lastPrinted>
  <dcterms:created xsi:type="dcterms:W3CDTF">2018-11-21T15:11:34Z</dcterms:created>
  <dcterms:modified xsi:type="dcterms:W3CDTF">2020-03-29T12:45:59Z</dcterms:modified>
</cp:coreProperties>
</file>