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48">
          <p15:clr>
            <a:srgbClr val="A4A3A4"/>
          </p15:clr>
        </p15:guide>
        <p15:guide id="2" pos="249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herine Ottaway" initials="CO" lastIdx="1" clrIdx="0">
    <p:extLst>
      <p:ext uri="{19B8F6BF-5375-455C-9EA6-DF929625EA0E}">
        <p15:presenceInfo xmlns:p15="http://schemas.microsoft.com/office/powerpoint/2012/main" userId="S::ottaway@hocheavocats.com::629bf2b4-d972-4486-b105-f42cb4db77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varScale="1">
        <p:scale>
          <a:sx n="77" d="100"/>
          <a:sy n="77" d="100"/>
        </p:scale>
        <p:origin x="3234" y="96"/>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7BFB1B8-A7BD-EA44-87BC-2F8275F0F310}" type="datetimeFigureOut">
              <a:rPr lang="fr-FR" smtClean="0"/>
              <a:t>30/03/2020</a:t>
            </a:fld>
            <a:endParaRPr lang="fr-FR"/>
          </a:p>
        </p:txBody>
      </p:sp>
      <p:sp>
        <p:nvSpPr>
          <p:cNvPr id="4" name="Espace réservé de l'image des diapositives 3"/>
          <p:cNvSpPr>
            <a:spLocks noGrp="1" noRot="1" noChangeAspect="1"/>
          </p:cNvSpPr>
          <p:nvPr>
            <p:ph type="sldImg" idx="2"/>
          </p:nvPr>
        </p:nvSpPr>
        <p:spPr>
          <a:xfrm>
            <a:off x="1917700" y="1241425"/>
            <a:ext cx="283368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30.03.20</a:t>
            </a:fld>
            <a:endParaRPr lang="fr-FR" dirty="0"/>
          </a:p>
        </p:txBody>
      </p:sp>
      <p:pic>
        <p:nvPicPr>
          <p:cNvPr id="10" name="Image 9" descr="Une image contenant ciel, extérieur, bâtiment, pont&#10;&#10;&#10;&#10;Description générée automatiquement">
            <a:extLst>
              <a:ext uri="{FF2B5EF4-FFF2-40B4-BE49-F238E27FC236}">
                <a16:creationId xmlns:a16="http://schemas.microsoft.com/office/drawing/2014/main"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a16="http://schemas.microsoft.com/office/drawing/2014/main"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a16="http://schemas.microsoft.com/office/drawing/2014/main"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a:solidFill>
                    <a:schemeClr val="bg1"/>
                  </a:solidFill>
                </a:rPr>
                <a:t>hoche-</a:t>
              </a:r>
              <a:r>
                <a:rPr lang="fr-FR" sz="800" b="1" cap="none" baseline="0" dirty="0" err="1">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30.03.20</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F2C70ABF-BC41-7240-80D0-AE2FC7D23F18}"/>
              </a:ext>
            </a:extLst>
          </p:cNvPr>
          <p:cNvSpPr>
            <a:spLocks noGrp="1"/>
          </p:cNvSpPr>
          <p:nvPr>
            <p:ph type="body" sz="quarter" idx="11"/>
          </p:nvPr>
        </p:nvSpPr>
        <p:spPr/>
        <p:txBody>
          <a:bodyPr>
            <a:normAutofit fontScale="92500" lnSpcReduction="10000"/>
          </a:bodyPr>
          <a:lstStyle/>
          <a:p>
            <a:r>
              <a:rPr lang="fr-FR" dirty="0"/>
              <a:t>Droit Commercial / Droit Social</a:t>
            </a:r>
          </a:p>
        </p:txBody>
      </p:sp>
      <p:sp>
        <p:nvSpPr>
          <p:cNvPr id="5" name="Espace réservé de la date 4">
            <a:extLst>
              <a:ext uri="{FF2B5EF4-FFF2-40B4-BE49-F238E27FC236}">
                <a16:creationId xmlns:a16="http://schemas.microsoft.com/office/drawing/2014/main" id="{E9BD470E-2EDF-184D-AAA3-E1C52A79B9C7}"/>
              </a:ext>
            </a:extLst>
          </p:cNvPr>
          <p:cNvSpPr>
            <a:spLocks noGrp="1"/>
          </p:cNvSpPr>
          <p:nvPr>
            <p:ph type="dt" sz="half" idx="10"/>
          </p:nvPr>
        </p:nvSpPr>
        <p:spPr>
          <a:xfrm>
            <a:off x="2590800" y="3315843"/>
            <a:ext cx="2552699" cy="498328"/>
          </a:xfrm>
        </p:spPr>
        <p:txBody>
          <a:bodyPr/>
          <a:lstStyle/>
          <a:p>
            <a:r>
              <a:rPr lang="fr-FR" u="none" dirty="0"/>
              <a:t>30 mars 2020</a:t>
            </a:r>
          </a:p>
        </p:txBody>
      </p:sp>
      <p:sp>
        <p:nvSpPr>
          <p:cNvPr id="8" name="Rectangle 7"/>
          <p:cNvSpPr/>
          <p:nvPr/>
        </p:nvSpPr>
        <p:spPr>
          <a:xfrm>
            <a:off x="1416050" y="7808506"/>
            <a:ext cx="4931410" cy="663515"/>
          </a:xfrm>
          <a:prstGeom prst="rect">
            <a:avLst/>
          </a:prstGeom>
        </p:spPr>
        <p:txBody>
          <a:bodyPr wrap="square">
            <a:spAutoFit/>
          </a:bodyPr>
          <a:lstStyle/>
          <a:p>
            <a:pPr algn="ctr">
              <a:lnSpc>
                <a:spcPct val="120000"/>
              </a:lnSpc>
            </a:pPr>
            <a:r>
              <a:rPr lang="fr-FR" sz="1600" b="1" cap="all" spc="150" dirty="0">
                <a:solidFill>
                  <a:schemeClr val="accent2"/>
                </a:solidFill>
              </a:rPr>
              <a:t>L'Impact du coronavirus SUR LES PROCEDURES JUDICIAIRES (non pénales)</a:t>
            </a:r>
            <a:endParaRPr lang="fr-FR" sz="12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19B037D2-281B-3540-A349-123540CEB45F}"/>
              </a:ext>
            </a:extLst>
          </p:cNvPr>
          <p:cNvSpPr>
            <a:spLocks noGrp="1"/>
          </p:cNvSpPr>
          <p:nvPr>
            <p:ph idx="1"/>
          </p:nvPr>
        </p:nvSpPr>
        <p:spPr>
          <a:xfrm>
            <a:off x="357065" y="2065700"/>
            <a:ext cx="7205908" cy="1476375"/>
          </a:xfrm>
        </p:spPr>
        <p:txBody>
          <a:bodyPr/>
          <a:lstStyle/>
          <a:p>
            <a:r>
              <a:rPr lang="fr-FR" b="1" u="sng" dirty="0"/>
              <a:t>A titre préalable, </a:t>
            </a:r>
            <a:br>
              <a:rPr lang="fr-FR" dirty="0"/>
            </a:br>
            <a:r>
              <a:rPr lang="fr-FR" dirty="0"/>
              <a:t>Les dispositions de l’Ordonnance sont applicables aux juridictions de l'ordre judiciaire statuant en matière non pénale </a:t>
            </a:r>
            <a:r>
              <a:rPr lang="fr-FR" b="1" dirty="0"/>
              <a:t>pendant la période comprise entre le 12 mars 2020 et l'expiration d'un délai d'un mois à compter de la date de cessation de l'état d'urgence sanitaire fixé à ce stade au 24 mai 2020</a:t>
            </a:r>
            <a:r>
              <a:rPr lang="fr-FR" dirty="0"/>
              <a:t>.</a:t>
            </a:r>
          </a:p>
          <a:p>
            <a:r>
              <a:rPr lang="fr-FR" dirty="0"/>
              <a:t>La Circulaire n° CIV/02/20 du 26 mars 2020 est venue préciser que l’Ordonnance s’applique en première instance (tribunal judiciaire, tribunal de commerce, conseil de prud’hommes), en appel et en cassation.</a:t>
            </a:r>
          </a:p>
        </p:txBody>
      </p:sp>
      <p:sp>
        <p:nvSpPr>
          <p:cNvPr id="3" name="Espace réservé du contenu 2">
            <a:extLst>
              <a:ext uri="{FF2B5EF4-FFF2-40B4-BE49-F238E27FC236}">
                <a16:creationId xmlns:a16="http://schemas.microsoft.com/office/drawing/2014/main" id="{B4FF0F8D-21A5-5343-8240-1EEF34A67764}"/>
              </a:ext>
            </a:extLst>
          </p:cNvPr>
          <p:cNvSpPr>
            <a:spLocks noGrp="1"/>
          </p:cNvSpPr>
          <p:nvPr>
            <p:ph idx="10"/>
          </p:nvPr>
        </p:nvSpPr>
        <p:spPr>
          <a:xfrm>
            <a:off x="3239146" y="4099979"/>
            <a:ext cx="4323828" cy="5079999"/>
          </a:xfrm>
        </p:spPr>
        <p:txBody>
          <a:bodyPr/>
          <a:lstStyle/>
          <a:p>
            <a:pPr marL="171450" indent="-171450" algn="just">
              <a:lnSpc>
                <a:spcPct val="120000"/>
              </a:lnSpc>
              <a:buFont typeface="Arial" pitchFamily="34" charset="0"/>
              <a:buChar char="•"/>
            </a:pPr>
            <a:r>
              <a:rPr lang="fr-FR" b="1" dirty="0"/>
              <a:t>Les actes concernés </a:t>
            </a:r>
            <a:r>
              <a:rPr lang="fr-FR" dirty="0"/>
              <a:t>: L’article 2 de l’Ordonnance renvoie à l’article 2 de l’ordonnance n°2020-306 du 25 mars 2020 relative à la prorogation des délais échus pendant la période d'urgence sanitaire et à l'adaptation des procédures pendant cette même période lequel dispose que:</a:t>
            </a:r>
          </a:p>
          <a:p>
            <a:pPr algn="just">
              <a:lnSpc>
                <a:spcPct val="120000"/>
              </a:lnSpc>
            </a:pPr>
            <a:endParaRPr lang="fr-FR" dirty="0"/>
          </a:p>
          <a:p>
            <a:pPr algn="just">
              <a:lnSpc>
                <a:spcPct val="120000"/>
              </a:lnSpc>
            </a:pPr>
            <a:r>
              <a:rPr lang="fr-FR" sz="1050" dirty="0"/>
              <a:t>« </a:t>
            </a:r>
            <a:r>
              <a:rPr lang="fr-FR" sz="1050" i="1" dirty="0"/>
              <a:t>Tout acte, recours, action en justice, formalité, inscription, déclaration, notification ou publication prescrit par la loi ou le règlement à peine de nullité, sanction, caducité, forclusion, prescription, inopposabilité, irrecevabilité, péremption, désistement d'office, application d'un régime particulier, non avenu ou déchéance d'un droit quelconque et qui aurait dû être accompli pendant la période mentionnée à l'article 1er sera réputé avoir été fait à temps s'il a été effectué dans un délai qui ne peut excéder, à compter de la fin de cette période, le délai légalement imparti pour agir, dans la limite de deux mois.</a:t>
            </a:r>
          </a:p>
          <a:p>
            <a:pPr algn="just">
              <a:lnSpc>
                <a:spcPct val="120000"/>
              </a:lnSpc>
            </a:pPr>
            <a:r>
              <a:rPr lang="fr-FR" sz="1050" i="1" dirty="0"/>
              <a:t>Il en est de même de tout paiement prescrit par la loi ou le règlement en vue de l'acquisition ou de la conservation d'un droit.</a:t>
            </a:r>
            <a:r>
              <a:rPr lang="fr-FR" sz="1100" i="1" dirty="0"/>
              <a:t>  </a:t>
            </a:r>
            <a:r>
              <a:rPr lang="fr-FR" sz="1100" dirty="0"/>
              <a:t>»</a:t>
            </a:r>
          </a:p>
          <a:p>
            <a:pPr algn="just">
              <a:lnSpc>
                <a:spcPct val="120000"/>
              </a:lnSpc>
            </a:pPr>
            <a:endParaRPr lang="fr-FR" dirty="0"/>
          </a:p>
          <a:p>
            <a:pPr algn="just">
              <a:lnSpc>
                <a:spcPct val="120000"/>
              </a:lnSpc>
            </a:pPr>
            <a:r>
              <a:rPr lang="fr-FR" dirty="0"/>
              <a:t>L’article 2 de l’Ordonnance prévoit des exceptions, notamment la suspension des délais prévus en matière de saisie immobilière.</a:t>
            </a:r>
          </a:p>
          <a:p>
            <a:pPr>
              <a:lnSpc>
                <a:spcPct val="120000"/>
              </a:lnSpc>
            </a:pPr>
            <a:endParaRPr lang="fr-FR" sz="1100" b="1" dirty="0">
              <a:solidFill>
                <a:srgbClr val="00B0F0"/>
              </a:solidFill>
            </a:endParaRPr>
          </a:p>
          <a:p>
            <a:pPr algn="just">
              <a:lnSpc>
                <a:spcPct val="120000"/>
              </a:lnSpc>
            </a:pPr>
            <a:r>
              <a:rPr lang="fr-FR" b="1" dirty="0"/>
              <a:t>Champ d’application </a:t>
            </a:r>
            <a:r>
              <a:rPr lang="fr-FR" dirty="0"/>
              <a:t>: seuls sont concernés les actes prescrits par la loi ou le règlement, sont ainsi exclus les actes prévus par des stipulations contractuelles. </a:t>
            </a:r>
          </a:p>
          <a:p>
            <a:pPr>
              <a:lnSpc>
                <a:spcPct val="120000"/>
              </a:lnSpc>
            </a:pPr>
            <a:endParaRPr lang="fr-FR" dirty="0"/>
          </a:p>
          <a:p>
            <a:pPr algn="just">
              <a:lnSpc>
                <a:spcPct val="120000"/>
              </a:lnSpc>
            </a:pPr>
            <a:endParaRPr lang="fr-FR" dirty="0"/>
          </a:p>
          <a:p>
            <a:pPr lvl="1" indent="0">
              <a:lnSpc>
                <a:spcPct val="120000"/>
              </a:lnSpc>
              <a:spcBef>
                <a:spcPts val="0"/>
              </a:spcBef>
              <a:buNone/>
            </a:pPr>
            <a:endParaRPr lang="fr-FR" dirty="0"/>
          </a:p>
          <a:p>
            <a:pPr>
              <a:lnSpc>
                <a:spcPct val="120000"/>
              </a:lnSpc>
            </a:pPr>
            <a:r>
              <a:rPr lang="fr-FR" dirty="0"/>
              <a:t> </a:t>
            </a:r>
          </a:p>
        </p:txBody>
      </p:sp>
      <p:sp>
        <p:nvSpPr>
          <p:cNvPr id="4" name="Espace réservé du contenu 3">
            <a:extLst>
              <a:ext uri="{FF2B5EF4-FFF2-40B4-BE49-F238E27FC236}">
                <a16:creationId xmlns:a16="http://schemas.microsoft.com/office/drawing/2014/main" id="{1279823F-C42A-B44C-96C8-5292D8881337}"/>
              </a:ext>
            </a:extLst>
          </p:cNvPr>
          <p:cNvSpPr>
            <a:spLocks noGrp="1"/>
          </p:cNvSpPr>
          <p:nvPr>
            <p:ph idx="12"/>
          </p:nvPr>
        </p:nvSpPr>
        <p:spPr>
          <a:xfrm>
            <a:off x="357065" y="461434"/>
            <a:ext cx="7205909" cy="1291166"/>
          </a:xfrm>
        </p:spPr>
        <p:txBody>
          <a:bodyPr/>
          <a:lstStyle/>
          <a:p>
            <a:pPr algn="just">
              <a:lnSpc>
                <a:spcPct val="120000"/>
              </a:lnSpc>
            </a:pPr>
            <a:r>
              <a:rPr lang="fr-FR" sz="1300" dirty="0"/>
              <a:t>Afin de pallier les conséquences des mesures de lutte contre la propagation du COVID-19 en matière judiciaire hors contentieux pénal (pour les instances en cours ou celles à engager), le Gouvernement, dûment habilité à cette fin, a adopté l’ordonnance n°2020-304, le 25 mars 2020, publiée au journal officiel du 26 mars 2020 (l’« </a:t>
            </a:r>
            <a:r>
              <a:rPr lang="fr-FR" sz="1300" u="sng" dirty="0"/>
              <a:t>Ordonnance</a:t>
            </a:r>
            <a:r>
              <a:rPr lang="fr-FR" sz="1300" dirty="0"/>
              <a:t> »). L’Ordonnance vise à éviter la prescription des actions et le dépassement des délais de procédure pendant l’état d’urgence sanitaire et à préciser le fonctionnement des juridictions de l’ordre judiciaire (hors juridictions pénales) durant cette période.</a:t>
            </a:r>
          </a:p>
        </p:txBody>
      </p:sp>
      <p:sp>
        <p:nvSpPr>
          <p:cNvPr id="5" name="Espace réservé du contenu 4">
            <a:extLst>
              <a:ext uri="{FF2B5EF4-FFF2-40B4-BE49-F238E27FC236}">
                <a16:creationId xmlns:a16="http://schemas.microsoft.com/office/drawing/2014/main" id="{A310E487-A49F-4D46-AB92-300144259978}"/>
              </a:ext>
            </a:extLst>
          </p:cNvPr>
          <p:cNvSpPr>
            <a:spLocks noGrp="1"/>
          </p:cNvSpPr>
          <p:nvPr>
            <p:ph idx="13"/>
          </p:nvPr>
        </p:nvSpPr>
        <p:spPr>
          <a:xfrm>
            <a:off x="3239145" y="3651615"/>
            <a:ext cx="4323828" cy="407978"/>
          </a:xfrm>
        </p:spPr>
        <p:txBody>
          <a:bodyPr/>
          <a:lstStyle/>
          <a:p>
            <a:r>
              <a:rPr lang="fr-FR" dirty="0"/>
              <a:t>prorogation des délais échus</a:t>
            </a:r>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CD45E518-98D1-EE41-9BFC-39071E1E558F}"/>
              </a:ext>
            </a:extLst>
          </p:cNvPr>
          <p:cNvSpPr>
            <a:spLocks noGrp="1"/>
          </p:cNvSpPr>
          <p:nvPr>
            <p:ph idx="1"/>
          </p:nvPr>
        </p:nvSpPr>
        <p:spPr>
          <a:xfrm>
            <a:off x="225468" y="324498"/>
            <a:ext cx="3011218" cy="1953604"/>
          </a:xfrm>
        </p:spPr>
        <p:txBody>
          <a:bodyPr/>
          <a:lstStyle/>
          <a:p>
            <a:pPr marL="171450" indent="-171450" algn="just">
              <a:lnSpc>
                <a:spcPct val="120000"/>
              </a:lnSpc>
              <a:buFont typeface="Arial" panose="020B0604020202020204" pitchFamily="34" charset="0"/>
              <a:buChar char="•"/>
            </a:pPr>
            <a:r>
              <a:rPr lang="fr-FR" b="1" dirty="0"/>
              <a:t>Période concernée </a:t>
            </a:r>
            <a:r>
              <a:rPr lang="fr-FR" dirty="0"/>
              <a:t>: du 12 mars 2020 au 24 mai 2020, sauf renouvellement par la loi ou réduction par décret (ne concerne pas les délais échus avant le 12 mars 2020 ou les délais non échus à l’expiration du délai d’un mois à compter de la date de cessation de l’état d’urgence sanitaire).</a:t>
            </a:r>
          </a:p>
          <a:p>
            <a:pPr marL="180975" lvl="0" algn="just"/>
            <a:endParaRPr lang="fr-FR" dirty="0"/>
          </a:p>
          <a:p>
            <a:pPr marL="180975" lvl="0" algn="just"/>
            <a:endParaRPr lang="fr-FR" dirty="0"/>
          </a:p>
        </p:txBody>
      </p:sp>
      <p:sp>
        <p:nvSpPr>
          <p:cNvPr id="3" name="Espace réservé du contenu 2">
            <a:extLst>
              <a:ext uri="{FF2B5EF4-FFF2-40B4-BE49-F238E27FC236}">
                <a16:creationId xmlns:a16="http://schemas.microsoft.com/office/drawing/2014/main" id="{4452864D-FE57-2042-B147-E0EB9576C831}"/>
              </a:ext>
            </a:extLst>
          </p:cNvPr>
          <p:cNvSpPr>
            <a:spLocks noGrp="1"/>
          </p:cNvSpPr>
          <p:nvPr>
            <p:ph idx="10"/>
          </p:nvPr>
        </p:nvSpPr>
        <p:spPr>
          <a:xfrm>
            <a:off x="3410858" y="252697"/>
            <a:ext cx="4362132" cy="2566379"/>
          </a:xfrm>
        </p:spPr>
        <p:txBody>
          <a:bodyPr/>
          <a:lstStyle/>
          <a:p>
            <a:pPr marL="174625" lvl="0" indent="-171450" algn="just">
              <a:lnSpc>
                <a:spcPct val="120000"/>
              </a:lnSpc>
              <a:buFont typeface="Arial" panose="020B0604020202020204" pitchFamily="34" charset="0"/>
              <a:buChar char="•"/>
            </a:pPr>
            <a:r>
              <a:rPr lang="fr-FR" b="1" dirty="0"/>
              <a:t>Comment calculer la durée de la prorogation du délai applicable à l’acte ?</a:t>
            </a:r>
          </a:p>
          <a:p>
            <a:pPr marL="180975" lvl="0" algn="just">
              <a:lnSpc>
                <a:spcPct val="120000"/>
              </a:lnSpc>
            </a:pPr>
            <a:r>
              <a:rPr lang="fr-FR" u="sng" dirty="0"/>
              <a:t>Point de départ du nouveau délai</a:t>
            </a:r>
            <a:r>
              <a:rPr lang="fr-FR" dirty="0"/>
              <a:t> : 24 juin 2020, sauf renouvellement (court à l'expiration d'un délai d'un mois à compter de la date de cessation de l'état d'urgence sanitaire).</a:t>
            </a:r>
          </a:p>
          <a:p>
            <a:pPr marL="180975" lvl="0" algn="just">
              <a:lnSpc>
                <a:spcPct val="120000"/>
              </a:lnSpc>
            </a:pPr>
            <a:r>
              <a:rPr lang="fr-FR" u="sng" dirty="0"/>
              <a:t>Deux limites au nouveau délai</a:t>
            </a:r>
            <a:r>
              <a:rPr lang="fr-FR" dirty="0"/>
              <a:t> : la durée de ce nouveau délai </a:t>
            </a:r>
            <a:r>
              <a:rPr lang="fr-FR" b="1" dirty="0"/>
              <a:t>ne peut </a:t>
            </a:r>
            <a:r>
              <a:rPr lang="fr-FR" dirty="0"/>
              <a:t>(i) </a:t>
            </a:r>
            <a:r>
              <a:rPr lang="fr-FR" b="1" dirty="0"/>
              <a:t>ni excéder </a:t>
            </a:r>
            <a:r>
              <a:rPr lang="fr-FR" dirty="0"/>
              <a:t>le délai initialement imparti par la loi ou le règlement pour agir (ii) </a:t>
            </a:r>
            <a:r>
              <a:rPr lang="fr-FR" b="1" dirty="0"/>
              <a:t>ni augmenter </a:t>
            </a:r>
            <a:r>
              <a:rPr lang="fr-FR" dirty="0"/>
              <a:t>le délai d’une durée supérieure à 2 mois (24 août 2020). </a:t>
            </a:r>
          </a:p>
        </p:txBody>
      </p:sp>
      <p:sp>
        <p:nvSpPr>
          <p:cNvPr id="4" name="Espace réservé du contenu 3">
            <a:extLst>
              <a:ext uri="{FF2B5EF4-FFF2-40B4-BE49-F238E27FC236}">
                <a16:creationId xmlns:a16="http://schemas.microsoft.com/office/drawing/2014/main" id="{6229438F-A42A-9746-B93F-ECEA0DD34457}"/>
              </a:ext>
            </a:extLst>
          </p:cNvPr>
          <p:cNvSpPr>
            <a:spLocks noGrp="1"/>
          </p:cNvSpPr>
          <p:nvPr>
            <p:ph idx="11"/>
          </p:nvPr>
        </p:nvSpPr>
        <p:spPr>
          <a:xfrm>
            <a:off x="243859" y="3504293"/>
            <a:ext cx="4813258" cy="4908892"/>
          </a:xfrm>
        </p:spPr>
        <p:txBody>
          <a:bodyPr/>
          <a:lstStyle/>
          <a:p>
            <a:pPr marL="171450" indent="-171450" algn="just">
              <a:lnSpc>
                <a:spcPct val="120000"/>
              </a:lnSpc>
              <a:buFont typeface="Wingdings" panose="05000000000000000000" pitchFamily="2" charset="2"/>
              <a:buChar char="§"/>
            </a:pPr>
            <a:r>
              <a:rPr lang="fr-FR" u="sng" dirty="0"/>
              <a:t>Les procédures judiciaires en cours</a:t>
            </a:r>
          </a:p>
          <a:p>
            <a:pPr algn="just">
              <a:lnSpc>
                <a:spcPct val="120000"/>
              </a:lnSpc>
            </a:pPr>
            <a:endParaRPr lang="fr-FR" sz="1100" dirty="0"/>
          </a:p>
          <a:p>
            <a:pPr algn="just">
              <a:lnSpc>
                <a:spcPct val="120000"/>
              </a:lnSpc>
            </a:pPr>
            <a:r>
              <a:rPr lang="fr-FR" sz="1100" dirty="0"/>
              <a:t>La prorogation des délais concerne notamment les délais de recours pour interjeter appel, se pourvoir en cassation ou les délais légalement impartis pour accomplir un acte (ex: le délai de 3 mois dont dispose l’appelant pour conclure en application de l’article 908 du Code de procédure civile).</a:t>
            </a:r>
          </a:p>
          <a:p>
            <a:pPr algn="just">
              <a:lnSpc>
                <a:spcPct val="120000"/>
              </a:lnSpc>
            </a:pPr>
            <a:endParaRPr lang="fr-FR" sz="1100" dirty="0"/>
          </a:p>
          <a:p>
            <a:pPr algn="just">
              <a:lnSpc>
                <a:spcPct val="120000"/>
              </a:lnSpc>
            </a:pPr>
            <a:r>
              <a:rPr lang="fr-FR" sz="1100" dirty="0"/>
              <a:t>Seuls les délais impartis par la loi ou le règlement sont prorogés; ainsi les délais impartis par le juge ne sont pas prorogés par ce texte; seul le  juge peut décider de proroger ces délais.</a:t>
            </a:r>
          </a:p>
          <a:p>
            <a:pPr algn="just">
              <a:lnSpc>
                <a:spcPct val="120000"/>
              </a:lnSpc>
            </a:pPr>
            <a:endParaRPr lang="fr-FR" sz="1100" dirty="0"/>
          </a:p>
          <a:p>
            <a:pPr algn="just">
              <a:lnSpc>
                <a:spcPct val="120000"/>
              </a:lnSpc>
            </a:pPr>
            <a:r>
              <a:rPr lang="fr-FR" sz="1100" dirty="0"/>
              <a:t>Par ailleurs, l’article 3 de l’ordonnance n°2020-306 dispose que:</a:t>
            </a:r>
          </a:p>
          <a:p>
            <a:pPr algn="just">
              <a:lnSpc>
                <a:spcPct val="120000"/>
              </a:lnSpc>
            </a:pPr>
            <a:r>
              <a:rPr lang="fr-FR" sz="900" dirty="0"/>
              <a:t>« </a:t>
            </a:r>
            <a:r>
              <a:rPr lang="fr-FR" sz="900" i="1" dirty="0"/>
              <a:t>Les mesures administratives ou juridictionnelles suivantes et dont le terme vient à échéance au cours de la période définie au I de l'article 1er sont prorogées de plein droit jusqu'à l'expiration d'un délai de deux mois suivant la fin de cette période :</a:t>
            </a:r>
          </a:p>
          <a:p>
            <a:pPr algn="just">
              <a:lnSpc>
                <a:spcPct val="120000"/>
              </a:lnSpc>
            </a:pPr>
            <a:r>
              <a:rPr lang="fr-FR" sz="900" i="1" dirty="0"/>
              <a:t>1° Mesures conservatoires, d'enquête, d'instruction, de conciliation ou de médiation ;</a:t>
            </a:r>
          </a:p>
          <a:p>
            <a:pPr algn="just">
              <a:lnSpc>
                <a:spcPct val="120000"/>
              </a:lnSpc>
            </a:pPr>
            <a:r>
              <a:rPr lang="fr-FR" sz="900" i="1" dirty="0"/>
              <a:t>2° Mesures d'interdiction ou de suspension qui n'ont pas été prononcées à titre de sanction ;</a:t>
            </a:r>
          </a:p>
          <a:p>
            <a:pPr algn="just">
              <a:lnSpc>
                <a:spcPct val="120000"/>
              </a:lnSpc>
            </a:pPr>
            <a:r>
              <a:rPr lang="fr-FR" sz="900" i="1" dirty="0"/>
              <a:t>3° Autorisations, permis et agréments ;</a:t>
            </a:r>
          </a:p>
          <a:p>
            <a:pPr algn="just">
              <a:lnSpc>
                <a:spcPct val="120000"/>
              </a:lnSpc>
            </a:pPr>
            <a:r>
              <a:rPr lang="fr-FR" sz="900" i="1" dirty="0"/>
              <a:t>4° Mesures d'aide, d'accompagnement ou de soutien aux personnes en difficulté sociale ;</a:t>
            </a:r>
          </a:p>
          <a:p>
            <a:pPr algn="just">
              <a:lnSpc>
                <a:spcPct val="120000"/>
              </a:lnSpc>
            </a:pPr>
            <a:r>
              <a:rPr lang="fr-FR" sz="900" i="1" dirty="0"/>
              <a:t>5° Les mesures d'aide à la gestion du budget familial.</a:t>
            </a:r>
          </a:p>
          <a:p>
            <a:pPr algn="just">
              <a:lnSpc>
                <a:spcPct val="120000"/>
              </a:lnSpc>
            </a:pPr>
            <a:r>
              <a:rPr lang="fr-FR" sz="900" i="1" dirty="0"/>
              <a:t>Toutefois, le juge ou l'autorité compétente peut modifier ces mesures, ou y mettre fin, lorsqu'elles ont été prononcées avant le 12 mars 2020. </a:t>
            </a:r>
            <a:r>
              <a:rPr lang="fr-FR" sz="900" dirty="0"/>
              <a:t>»</a:t>
            </a:r>
          </a:p>
          <a:p>
            <a:pPr algn="just">
              <a:lnSpc>
                <a:spcPct val="120000"/>
              </a:lnSpc>
            </a:pPr>
            <a:endParaRPr lang="fr-FR" sz="1100" dirty="0"/>
          </a:p>
          <a:p>
            <a:pPr marL="171450" indent="-171450" algn="just">
              <a:lnSpc>
                <a:spcPct val="120000"/>
              </a:lnSpc>
              <a:buFont typeface="Wingdings" panose="05000000000000000000" pitchFamily="2" charset="2"/>
              <a:buChar char="§"/>
            </a:pPr>
            <a:r>
              <a:rPr lang="fr-FR" sz="1100" u="sng" dirty="0"/>
              <a:t>Les procédures judiciaires à venir</a:t>
            </a:r>
          </a:p>
          <a:p>
            <a:pPr algn="just">
              <a:lnSpc>
                <a:spcPct val="120000"/>
              </a:lnSpc>
            </a:pPr>
            <a:endParaRPr lang="fr-FR" sz="1100" dirty="0"/>
          </a:p>
          <a:p>
            <a:pPr algn="just">
              <a:lnSpc>
                <a:spcPct val="120000"/>
              </a:lnSpc>
            </a:pPr>
            <a:r>
              <a:rPr lang="fr-FR" sz="1100" dirty="0"/>
              <a:t>La prorogation des délais permet à une partie dont la prescription de l’action aurait été acquise durant la période d’état d’urgence sanitaire prolongée d’un mois d’initier son action à l’issue de cette période et dans la limite d’un délai de 2 mois, c’est-à-dire, sauf renouvellement ou réduction de celle-ci, avant le 24 août 2020.</a:t>
            </a:r>
          </a:p>
          <a:p>
            <a:pPr algn="just">
              <a:lnSpc>
                <a:spcPct val="120000"/>
              </a:lnSpc>
            </a:pPr>
            <a:endParaRPr lang="fr-FR" sz="1100" dirty="0"/>
          </a:p>
          <a:p>
            <a:pPr algn="just"/>
            <a:endParaRPr lang="fr-FR" sz="1100" dirty="0"/>
          </a:p>
        </p:txBody>
      </p:sp>
      <p:sp>
        <p:nvSpPr>
          <p:cNvPr id="7" name="Espace réservé du contenu 6">
            <a:extLst>
              <a:ext uri="{FF2B5EF4-FFF2-40B4-BE49-F238E27FC236}">
                <a16:creationId xmlns:a16="http://schemas.microsoft.com/office/drawing/2014/main" id="{FF7EA01C-CBD7-404C-8A86-108F8853EC92}"/>
              </a:ext>
            </a:extLst>
          </p:cNvPr>
          <p:cNvSpPr>
            <a:spLocks noGrp="1"/>
          </p:cNvSpPr>
          <p:nvPr>
            <p:ph idx="14"/>
          </p:nvPr>
        </p:nvSpPr>
        <p:spPr>
          <a:xfrm>
            <a:off x="321118" y="2958093"/>
            <a:ext cx="5348410" cy="509042"/>
          </a:xfrm>
        </p:spPr>
        <p:txBody>
          <a:bodyPr/>
          <a:lstStyle/>
          <a:p>
            <a:r>
              <a:rPr lang="fr-FR" dirty="0"/>
              <a:t>Quel est l’impact de la prorogation des délais sur les procédures judiciaires?</a:t>
            </a:r>
          </a:p>
        </p:txBody>
      </p:sp>
      <p:sp>
        <p:nvSpPr>
          <p:cNvPr id="6" name="Espace réservé du contenu 2">
            <a:extLst>
              <a:ext uri="{FF2B5EF4-FFF2-40B4-BE49-F238E27FC236}">
                <a16:creationId xmlns:a16="http://schemas.microsoft.com/office/drawing/2014/main" id="{56F00DD2-370D-4CD3-BA1E-305C10786E94}"/>
              </a:ext>
            </a:extLst>
          </p:cNvPr>
          <p:cNvSpPr txBox="1">
            <a:spLocks/>
          </p:cNvSpPr>
          <p:nvPr/>
        </p:nvSpPr>
        <p:spPr>
          <a:xfrm>
            <a:off x="97385" y="2351146"/>
            <a:ext cx="7725267" cy="569790"/>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marL="180975" algn="just">
              <a:lnSpc>
                <a:spcPct val="120000"/>
              </a:lnSpc>
            </a:pPr>
            <a:r>
              <a:rPr lang="fr-FR" dirty="0"/>
              <a:t>Ainsi, l’acte qui aurait dû être réalisé pendant l’état d’urgence sanitaire bénéfice d’un nouveau délai à compter du 24 juin 2020 (sauf renouvellement ou réduction) dont la durée ne peut excéder 2 mois. </a:t>
            </a:r>
          </a:p>
          <a:p>
            <a:pPr marL="9525" algn="just">
              <a:lnSpc>
                <a:spcPct val="120000"/>
              </a:lnSpc>
            </a:pPr>
            <a:endParaRPr lang="fr-FR" b="1" dirty="0"/>
          </a:p>
          <a:p>
            <a:pPr>
              <a:lnSpc>
                <a:spcPct val="120000"/>
              </a:lnSpc>
            </a:pPr>
            <a:r>
              <a:rPr lang="fr-FR" dirty="0"/>
              <a:t> </a:t>
            </a:r>
            <a:endParaRPr lang="fr-FR" i="1" dirty="0"/>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06CC4AEB-7A44-B44E-B81B-89B1D17A88B1}"/>
              </a:ext>
            </a:extLst>
          </p:cNvPr>
          <p:cNvSpPr>
            <a:spLocks noGrp="1"/>
          </p:cNvSpPr>
          <p:nvPr>
            <p:ph idx="1"/>
          </p:nvPr>
        </p:nvSpPr>
        <p:spPr>
          <a:xfrm>
            <a:off x="214738" y="241300"/>
            <a:ext cx="4138069" cy="1549403"/>
          </a:xfrm>
        </p:spPr>
        <p:txBody>
          <a:bodyPr/>
          <a:lstStyle/>
          <a:p>
            <a:pPr algn="just">
              <a:lnSpc>
                <a:spcPct val="120000"/>
              </a:lnSpc>
            </a:pPr>
            <a:r>
              <a:rPr lang="fr-FR" dirty="0">
                <a:solidFill>
                  <a:schemeClr val="accent5">
                    <a:lumMod val="50000"/>
                  </a:schemeClr>
                </a:solidFill>
              </a:rPr>
              <a:t>Ce mécanisme permet donc de bénéficier d’un délai de prorogation pour exercer tout recours, droit ou action sans les considérer ni comme tardifs ni comme dérogeant aux délais prévus par la loi ou le règlement. S’agissant d’un mécanisme exceptionnel créé dans l’urgence, nous recommandons d’exercer tout recours, droit, action, autant que possible, dans le délai initial prévu par la loi ou le règlement pour éviter tout aléa.</a:t>
            </a:r>
          </a:p>
          <a:p>
            <a:pPr algn="just"/>
            <a:endParaRPr lang="fr-FR" dirty="0"/>
          </a:p>
          <a:p>
            <a:pPr algn="just"/>
            <a:endParaRPr lang="fr-FR" dirty="0"/>
          </a:p>
          <a:p>
            <a:pPr algn="just"/>
            <a:endParaRPr lang="fr-FR" dirty="0"/>
          </a:p>
          <a:p>
            <a:endParaRPr lang="fr-FR" dirty="0"/>
          </a:p>
        </p:txBody>
      </p:sp>
      <p:sp>
        <p:nvSpPr>
          <p:cNvPr id="34" name="Espace réservé du contenu 33">
            <a:extLst>
              <a:ext uri="{FF2B5EF4-FFF2-40B4-BE49-F238E27FC236}">
                <a16:creationId xmlns:a16="http://schemas.microsoft.com/office/drawing/2014/main" id="{D2622F49-3E35-DC46-AA81-D1CC06789AF4}"/>
              </a:ext>
            </a:extLst>
          </p:cNvPr>
          <p:cNvSpPr>
            <a:spLocks noGrp="1"/>
          </p:cNvSpPr>
          <p:nvPr>
            <p:ph idx="10"/>
          </p:nvPr>
        </p:nvSpPr>
        <p:spPr>
          <a:xfrm>
            <a:off x="4420701" y="241300"/>
            <a:ext cx="3370265" cy="4438649"/>
          </a:xfrm>
        </p:spPr>
        <p:txBody>
          <a:bodyPr/>
          <a:lstStyle/>
          <a:p>
            <a:pPr algn="just">
              <a:lnSpc>
                <a:spcPct val="120000"/>
              </a:lnSpc>
            </a:pPr>
            <a:r>
              <a:rPr lang="fr-FR" sz="1100" dirty="0"/>
              <a:t>Il s’agit notamment des mesures suivantes :</a:t>
            </a:r>
            <a:endParaRPr lang="fr-FR" sz="1100" i="1" dirty="0"/>
          </a:p>
          <a:p>
            <a:pPr marL="171450" lvl="0" indent="-171450" algn="just" fontAlgn="base">
              <a:lnSpc>
                <a:spcPct val="120000"/>
              </a:lnSpc>
              <a:buFont typeface="Wingdings" panose="05000000000000000000" pitchFamily="2" charset="2"/>
              <a:buChar char="§"/>
            </a:pPr>
            <a:r>
              <a:rPr lang="fr-FR" sz="1100" dirty="0"/>
              <a:t>possibilité pour les juridictions dans l’incapacité de fonctionner de faire un transfert de compétence territoriale;</a:t>
            </a:r>
          </a:p>
          <a:p>
            <a:pPr marL="171450" lvl="0" indent="-171450" algn="just" fontAlgn="base">
              <a:lnSpc>
                <a:spcPct val="120000"/>
              </a:lnSpc>
              <a:buFont typeface="Wingdings" panose="05000000000000000000" pitchFamily="2" charset="2"/>
              <a:buChar char="§"/>
            </a:pPr>
            <a:r>
              <a:rPr lang="fr-FR" sz="1100" dirty="0"/>
              <a:t>simplification des modalités de renvoi des affaires et des auditions prévues à des audiences supprimées;</a:t>
            </a:r>
          </a:p>
          <a:p>
            <a:pPr marL="171450" lvl="0" indent="-171450" algn="just" fontAlgn="base">
              <a:lnSpc>
                <a:spcPct val="120000"/>
              </a:lnSpc>
              <a:buFont typeface="Wingdings" panose="05000000000000000000" pitchFamily="2" charset="2"/>
              <a:buChar char="§"/>
            </a:pPr>
            <a:r>
              <a:rPr lang="fr-FR" sz="1100" dirty="0"/>
              <a:t>possibilité de statuer à juge unique en première instance et d’appel pour les audiences maintenues;</a:t>
            </a:r>
          </a:p>
          <a:p>
            <a:pPr marL="171450" lvl="0" indent="-171450" algn="just" fontAlgn="base">
              <a:lnSpc>
                <a:spcPct val="120000"/>
              </a:lnSpc>
              <a:buFont typeface="Wingdings" panose="05000000000000000000" pitchFamily="2" charset="2"/>
              <a:buChar char="§"/>
            </a:pPr>
            <a:r>
              <a:rPr lang="fr-FR" sz="1100" dirty="0"/>
              <a:t>simplification de l’échange des écritures et des pièces par tous moyens dans le respect du contradictoire;</a:t>
            </a:r>
          </a:p>
          <a:p>
            <a:pPr marL="171450" lvl="0" indent="-171450" algn="just" fontAlgn="base">
              <a:lnSpc>
                <a:spcPct val="120000"/>
              </a:lnSpc>
              <a:buFont typeface="Wingdings" panose="05000000000000000000" pitchFamily="2" charset="2"/>
              <a:buChar char="§"/>
            </a:pPr>
            <a:r>
              <a:rPr lang="fr-FR" sz="1100" dirty="0"/>
              <a:t>possibilité pour les audiences maintenues d’avoir lieu par visioconférence;</a:t>
            </a:r>
          </a:p>
          <a:p>
            <a:pPr marL="171450" lvl="0" indent="-171450" algn="just" fontAlgn="base">
              <a:lnSpc>
                <a:spcPct val="120000"/>
              </a:lnSpc>
              <a:buFont typeface="Wingdings" panose="05000000000000000000" pitchFamily="2" charset="2"/>
              <a:buChar char="§"/>
            </a:pPr>
            <a:r>
              <a:rPr lang="fr-FR" sz="1100" dirty="0"/>
              <a:t>possibilité pour les juridictions de statuer sans audience et selon une procédure écrite dans les procédures où la représentation par avocat est obligatoire.</a:t>
            </a:r>
          </a:p>
          <a:p>
            <a:r>
              <a:rPr lang="fr-FR" i="1" dirty="0"/>
              <a:t> </a:t>
            </a:r>
            <a:endParaRPr lang="fr-FR" dirty="0"/>
          </a:p>
        </p:txBody>
      </p:sp>
      <p:sp>
        <p:nvSpPr>
          <p:cNvPr id="4" name="Espace réservé du contenu 3">
            <a:extLst>
              <a:ext uri="{FF2B5EF4-FFF2-40B4-BE49-F238E27FC236}">
                <a16:creationId xmlns:a16="http://schemas.microsoft.com/office/drawing/2014/main" id="{B119CC94-60AE-E041-A2E1-A52C17834E6D}"/>
              </a:ext>
            </a:extLst>
          </p:cNvPr>
          <p:cNvSpPr>
            <a:spLocks noGrp="1"/>
          </p:cNvSpPr>
          <p:nvPr>
            <p:ph idx="11"/>
          </p:nvPr>
        </p:nvSpPr>
        <p:spPr/>
        <p:txBody>
          <a:bodyPr/>
          <a:lstStyle/>
          <a:p>
            <a:r>
              <a:rPr lang="fr-FR" sz="1100" dirty="0"/>
              <a:t>Catherine Ottaway, associée</a:t>
            </a:r>
          </a:p>
          <a:p>
            <a:r>
              <a:rPr lang="fr-FR" sz="1100" dirty="0"/>
              <a:t>GEORGES-LOUIS HARANG, ASSOCIE</a:t>
            </a:r>
          </a:p>
        </p:txBody>
      </p:sp>
      <p:sp>
        <p:nvSpPr>
          <p:cNvPr id="12" name="Espace réservé du contenu 11">
            <a:extLst>
              <a:ext uri="{FF2B5EF4-FFF2-40B4-BE49-F238E27FC236}">
                <a16:creationId xmlns:a16="http://schemas.microsoft.com/office/drawing/2014/main" id="{7349F548-0C03-E345-89A4-3D123F7D0526}"/>
              </a:ext>
            </a:extLst>
          </p:cNvPr>
          <p:cNvSpPr>
            <a:spLocks noGrp="1"/>
          </p:cNvSpPr>
          <p:nvPr>
            <p:ph idx="14"/>
          </p:nvPr>
        </p:nvSpPr>
        <p:spPr>
          <a:xfrm>
            <a:off x="357065" y="4900392"/>
            <a:ext cx="3449392" cy="609605"/>
          </a:xfrm>
        </p:spPr>
        <p:txBody>
          <a:bodyPr/>
          <a:lstStyle/>
          <a:p>
            <a:r>
              <a:rPr lang="fr-FR" i="1" dirty="0"/>
              <a:t>Contentieux des Affaires</a:t>
            </a:r>
          </a:p>
          <a:p>
            <a:r>
              <a:rPr lang="fr-FR" i="1" dirty="0"/>
              <a:t>Droit Commercial</a:t>
            </a:r>
          </a:p>
          <a:p>
            <a:r>
              <a:rPr lang="fr-FR" i="1" dirty="0"/>
              <a:t>Sociétés en difficultés</a:t>
            </a:r>
          </a:p>
          <a:p>
            <a:r>
              <a:rPr lang="fr-FR" i="1" dirty="0"/>
              <a:t>Baux commerciaux</a:t>
            </a:r>
          </a:p>
          <a:p>
            <a:r>
              <a:rPr lang="fr-FR" dirty="0"/>
              <a:t>Tél. : +33 (0)1 53 93 22 00</a:t>
            </a:r>
          </a:p>
          <a:p>
            <a:r>
              <a:rPr lang="fr-FR" dirty="0"/>
              <a:t>ottaway@hocheavocats.com</a:t>
            </a:r>
          </a:p>
          <a:p>
            <a:r>
              <a:rPr lang="fr-FR" dirty="0"/>
              <a:t>harang@hocheavocats.com</a:t>
            </a:r>
          </a:p>
        </p:txBody>
      </p:sp>
      <p:sp>
        <p:nvSpPr>
          <p:cNvPr id="38" name="Espace réservé du contenu 37">
            <a:extLst>
              <a:ext uri="{FF2B5EF4-FFF2-40B4-BE49-F238E27FC236}">
                <a16:creationId xmlns:a16="http://schemas.microsoft.com/office/drawing/2014/main" id="{213CE7B1-7046-7F44-95A2-690DF7884C0B}"/>
              </a:ext>
            </a:extLst>
          </p:cNvPr>
          <p:cNvSpPr>
            <a:spLocks noGrp="1"/>
          </p:cNvSpPr>
          <p:nvPr>
            <p:ph idx="16"/>
          </p:nvPr>
        </p:nvSpPr>
        <p:spPr>
          <a:xfrm>
            <a:off x="4113581" y="4922262"/>
            <a:ext cx="3449392" cy="249876"/>
          </a:xfrm>
        </p:spPr>
        <p:txBody>
          <a:bodyPr/>
          <a:lstStyle/>
          <a:p>
            <a:r>
              <a:rPr lang="fr-FR" i="1" dirty="0"/>
              <a:t>Droit social</a:t>
            </a:r>
          </a:p>
          <a:p>
            <a:endParaRPr lang="fr-FR" i="1" dirty="0"/>
          </a:p>
          <a:p>
            <a:endParaRPr lang="fr-FR" i="1" dirty="0"/>
          </a:p>
          <a:p>
            <a:r>
              <a:rPr lang="fr-FR" dirty="0"/>
              <a:t>Tél. : +33 (0)1 53 93 22 00</a:t>
            </a:r>
          </a:p>
          <a:p>
            <a:r>
              <a:rPr lang="fr-FR" dirty="0"/>
              <a:t>cassereau@hocheavocats.com</a:t>
            </a:r>
          </a:p>
          <a:p>
            <a:endParaRPr lang="fr-FR" dirty="0"/>
          </a:p>
        </p:txBody>
      </p:sp>
      <p:sp>
        <p:nvSpPr>
          <p:cNvPr id="40" name="Espace réservé du contenu 39">
            <a:extLst>
              <a:ext uri="{FF2B5EF4-FFF2-40B4-BE49-F238E27FC236}">
                <a16:creationId xmlns:a16="http://schemas.microsoft.com/office/drawing/2014/main" id="{BAE96002-9809-FD4B-AD4D-76F881F39DC7}"/>
              </a:ext>
            </a:extLst>
          </p:cNvPr>
          <p:cNvSpPr>
            <a:spLocks noGrp="1"/>
          </p:cNvSpPr>
          <p:nvPr>
            <p:ph idx="18"/>
          </p:nvPr>
        </p:nvSpPr>
        <p:spPr>
          <a:xfrm>
            <a:off x="357066" y="5525615"/>
            <a:ext cx="3449392" cy="746313"/>
          </a:xfrm>
        </p:spPr>
        <p:txBody>
          <a:bodyPr/>
          <a:lstStyle/>
          <a:p>
            <a:r>
              <a:rPr lang="fr-FR" sz="1100" b="1" dirty="0"/>
              <a:t>Jessica Dedios, Avocat </a:t>
            </a:r>
          </a:p>
          <a:p>
            <a:r>
              <a:rPr lang="fr-FR" sz="1100" b="1" dirty="0"/>
              <a:t>Benjamin Gallo, Avocat</a:t>
            </a:r>
          </a:p>
        </p:txBody>
      </p:sp>
      <p:sp>
        <p:nvSpPr>
          <p:cNvPr id="13" name="Espace réservé du contenu 34">
            <a:extLst>
              <a:ext uri="{FF2B5EF4-FFF2-40B4-BE49-F238E27FC236}">
                <a16:creationId xmlns:a16="http://schemas.microsoft.com/office/drawing/2014/main" id="{7BC99D31-F8ED-46BE-99BA-4D416BFE0DB1}"/>
              </a:ext>
            </a:extLst>
          </p:cNvPr>
          <p:cNvSpPr txBox="1">
            <a:spLocks/>
          </p:cNvSpPr>
          <p:nvPr/>
        </p:nvSpPr>
        <p:spPr>
          <a:xfrm rot="10800000" flipV="1">
            <a:off x="214738" y="2165291"/>
            <a:ext cx="4052403" cy="615632"/>
          </a:xfrm>
          <a:prstGeom prst="rect">
            <a:avLst/>
          </a:prstGeom>
        </p:spPr>
        <p:txBody>
          <a:bodyPr vert="horz" lIns="91440" tIns="45720" rIns="91440" bIns="45720" rtlCol="0" anchor="t">
            <a:noAutofit/>
          </a:bodyPr>
          <a:lstStyle>
            <a:lvl1pPr marL="0" indent="0" algn="l" defTabSz="791962" rtl="0" eaLnBrk="1" latinLnBrk="0" hangingPunct="1">
              <a:lnSpc>
                <a:spcPct val="90000"/>
              </a:lnSpc>
              <a:spcBef>
                <a:spcPts val="0"/>
              </a:spcBef>
              <a:buFont typeface="Arial" panose="020B0604020202020204" pitchFamily="34" charset="0"/>
              <a:buNone/>
              <a:defRPr lang="en-US" sz="1400" b="1" i="0" kern="1200" cap="all" spc="300" normalizeH="0" baseline="0" dirty="0">
                <a:solidFill>
                  <a:schemeClr val="accent2"/>
                </a:solidFill>
                <a:latin typeface="Calibri" panose="020F0502020204030204" pitchFamily="34" charset="0"/>
                <a:ea typeface="+mj-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just"/>
            <a:r>
              <a:rPr lang="fr-FR" sz="1300" dirty="0"/>
              <a:t>L’allègement du fonctionnement de l’organisation judiciaire</a:t>
            </a:r>
          </a:p>
          <a:p>
            <a:endParaRPr lang="fr-FR" dirty="0"/>
          </a:p>
        </p:txBody>
      </p:sp>
      <p:sp>
        <p:nvSpPr>
          <p:cNvPr id="16" name="Espace réservé du contenu 33">
            <a:extLst>
              <a:ext uri="{FF2B5EF4-FFF2-40B4-BE49-F238E27FC236}">
                <a16:creationId xmlns:a16="http://schemas.microsoft.com/office/drawing/2014/main" id="{F632DFC5-9511-44AA-96DB-BA3F3EB078DC}"/>
              </a:ext>
            </a:extLst>
          </p:cNvPr>
          <p:cNvSpPr txBox="1">
            <a:spLocks/>
          </p:cNvSpPr>
          <p:nvPr/>
        </p:nvSpPr>
        <p:spPr>
          <a:xfrm>
            <a:off x="129071" y="2638214"/>
            <a:ext cx="4291629" cy="1200361"/>
          </a:xfrm>
          <a:prstGeom prst="rect">
            <a:avLst/>
          </a:prstGeom>
        </p:spPr>
        <p:txBody>
          <a:bodyPr vert="horz" lIns="91440" tIns="45720" rIns="91440" bIns="45720" rtlCol="0">
            <a:noAutofit/>
          </a:bodyPr>
          <a:lstStyle>
            <a:lvl1pPr marL="0" indent="0" algn="l" defTabSz="791962" rtl="0" eaLnBrk="1" latinLnBrk="0" hangingPunct="1">
              <a:lnSpc>
                <a:spcPct val="100000"/>
              </a:lnSpc>
              <a:spcBef>
                <a:spcPts val="0"/>
              </a:spcBef>
              <a:buFont typeface="Arial" panose="020B0604020202020204" pitchFamily="34" charset="0"/>
              <a:buNone/>
              <a:defRPr sz="1200" kern="1200">
                <a:solidFill>
                  <a:schemeClr val="accent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pPr algn="just">
              <a:lnSpc>
                <a:spcPct val="120000"/>
              </a:lnSpc>
            </a:pPr>
            <a:r>
              <a:rPr lang="fr-FR" dirty="0"/>
              <a:t>Alors que des plans de continuation ont été mis en place dès le 16 mars 2020 par les juridictions de l’ordre judiciaire, l’Ordonnance vient préciser les mesures destinées à alléger leur fonctionnement et aménager les audiences durant la période d’état d’urgence sanitaire.</a:t>
            </a:r>
          </a:p>
        </p:txBody>
      </p:sp>
      <p:sp>
        <p:nvSpPr>
          <p:cNvPr id="14" name="Espace réservé du contenu 3">
            <a:extLst>
              <a:ext uri="{FF2B5EF4-FFF2-40B4-BE49-F238E27FC236}">
                <a16:creationId xmlns:a16="http://schemas.microsoft.com/office/drawing/2014/main" id="{B56AFEAB-8646-4E5C-A7C0-57B054723873}"/>
              </a:ext>
            </a:extLst>
          </p:cNvPr>
          <p:cNvSpPr txBox="1">
            <a:spLocks/>
          </p:cNvSpPr>
          <p:nvPr/>
        </p:nvSpPr>
        <p:spPr>
          <a:xfrm>
            <a:off x="4113581" y="4413589"/>
            <a:ext cx="3449392" cy="249875"/>
          </a:xfrm>
          <a:prstGeom prst="rect">
            <a:avLst/>
          </a:prstGeom>
        </p:spPr>
        <p:txBody>
          <a:bodyPr vert="horz" lIns="91440" tIns="45720" rIns="91440" bIns="45720" numCol="1" rtlCol="0">
            <a:noAutofit/>
          </a:bodyPr>
          <a:lstStyle>
            <a:lvl1pPr marL="0" indent="0" algn="l" defTabSz="791962" rtl="0" eaLnBrk="1" latinLnBrk="0" hangingPunct="1">
              <a:lnSpc>
                <a:spcPct val="85000"/>
              </a:lnSpc>
              <a:spcBef>
                <a:spcPts val="0"/>
              </a:spcBef>
              <a:buFont typeface="Arial" panose="020B0604020202020204" pitchFamily="34" charset="0"/>
              <a:buNone/>
              <a:defRPr sz="1200" b="1" i="0" kern="1200" cap="all" spc="300" baseline="0">
                <a:solidFill>
                  <a:schemeClr val="accent2"/>
                </a:solidFill>
                <a:latin typeface="Calibri" panose="020F0502020204030204" pitchFamily="34" charset="0"/>
                <a:ea typeface="+mn-ea"/>
                <a:cs typeface="Calibri" panose="020F0502020204030204" pitchFamily="34" charset="0"/>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r>
              <a:rPr lang="fr-FR" sz="1100" dirty="0"/>
              <a:t>FREDERIQUE CASSEREAU, </a:t>
            </a:r>
            <a:r>
              <a:rPr lang="fr-FR" sz="1100"/>
              <a:t>ASSOCIéE</a:t>
            </a:r>
            <a:endParaRPr lang="pt" sz="1100" dirty="0"/>
          </a:p>
        </p:txBody>
      </p:sp>
      <p:sp>
        <p:nvSpPr>
          <p:cNvPr id="15" name="Espace réservé du contenu 39">
            <a:extLst>
              <a:ext uri="{FF2B5EF4-FFF2-40B4-BE49-F238E27FC236}">
                <a16:creationId xmlns:a16="http://schemas.microsoft.com/office/drawing/2014/main" id="{3384170B-2141-457F-B6E2-CD9AC28AE5F0}"/>
              </a:ext>
            </a:extLst>
          </p:cNvPr>
          <p:cNvSpPr txBox="1">
            <a:spLocks/>
          </p:cNvSpPr>
          <p:nvPr/>
        </p:nvSpPr>
        <p:spPr>
          <a:xfrm>
            <a:off x="4113580" y="5525615"/>
            <a:ext cx="3677385" cy="746313"/>
          </a:xfrm>
          <a:prstGeom prst="rect">
            <a:avLst/>
          </a:prstGeom>
        </p:spPr>
        <p:txBody>
          <a:bodyPr vert="horz" lIns="91440" tIns="45720" rIns="91440" bIns="45720" numCol="2" rtlCol="0">
            <a:noAutofit/>
          </a:bodyPr>
          <a:lstStyle>
            <a:lvl1pPr marL="0" indent="0" algn="l" defTabSz="791962" rtl="0" eaLnBrk="1" latinLnBrk="0" hangingPunct="1">
              <a:lnSpc>
                <a:spcPct val="85000"/>
              </a:lnSpc>
              <a:spcBef>
                <a:spcPts val="0"/>
              </a:spcBef>
              <a:buFont typeface="Arial" panose="020B0604020202020204" pitchFamily="34" charset="0"/>
              <a:buNone/>
              <a:defRPr sz="1000" b="0" kern="1200">
                <a:solidFill>
                  <a:schemeClr val="accent2"/>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a:lstStyle>
          <a:p>
            <a:r>
              <a:rPr lang="fr-FR" sz="1100" b="1" dirty="0"/>
              <a:t>Cécile Pays, Avocat</a:t>
            </a:r>
          </a:p>
          <a:p>
            <a:r>
              <a:rPr lang="fr-FR" sz="1100" b="1" dirty="0"/>
              <a:t>Marie-Sophie Schlupp, Avocat</a:t>
            </a:r>
          </a:p>
          <a:p>
            <a:r>
              <a:rPr lang="fr-FR" sz="1100" b="1" dirty="0"/>
              <a:t>Vincent Marty, Avocat</a:t>
            </a:r>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11975</TotalTime>
  <Words>1280</Words>
  <Application>Microsoft Office PowerPoint</Application>
  <PresentationFormat>Personnalisé</PresentationFormat>
  <Paragraphs>78</Paragraphs>
  <Slides>4</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4</vt:i4>
      </vt:variant>
    </vt:vector>
  </HeadingPairs>
  <TitlesOfParts>
    <vt:vector size="8" baseType="lpstr">
      <vt:lpstr>Arial</vt:lpstr>
      <vt:lpstr>Calibri</vt:lpstr>
      <vt:lpstr>Wingdings</vt: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Hoche</cp:lastModifiedBy>
  <cp:revision>101</cp:revision>
  <cp:lastPrinted>2019-11-18T10:58:07Z</cp:lastPrinted>
  <dcterms:created xsi:type="dcterms:W3CDTF">2018-11-21T15:11:34Z</dcterms:created>
  <dcterms:modified xsi:type="dcterms:W3CDTF">2020-03-30T13:17:17Z</dcterms:modified>
</cp:coreProperties>
</file>