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6"/>
  </p:notesMasterIdLst>
  <p:sldIdLst>
    <p:sldId id="257" r:id="rId2"/>
    <p:sldId id="258" r:id="rId3"/>
    <p:sldId id="259" r:id="rId4"/>
    <p:sldId id="260" r:id="rId5"/>
  </p:sldIdLst>
  <p:sldSz cx="7920038" cy="9359900"/>
  <p:notesSz cx="6669088"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948">
          <p15:clr>
            <a:srgbClr val="A4A3A4"/>
          </p15:clr>
        </p15:guide>
        <p15:guide id="2" pos="2494">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therine Ottaway" initials="CO" lastIdx="1" clrIdx="0">
    <p:extLst>
      <p:ext uri="{19B8F6BF-5375-455C-9EA6-DF929625EA0E}">
        <p15:presenceInfo xmlns:p15="http://schemas.microsoft.com/office/powerpoint/2012/main" userId="S::ottaway@hocheavocats.com::629bf2b4-d972-4486-b105-f42cb4db77b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372"/>
    <p:restoredTop sz="94628"/>
  </p:normalViewPr>
  <p:slideViewPr>
    <p:cSldViewPr snapToGrid="0" snapToObjects="1">
      <p:cViewPr varScale="1">
        <p:scale>
          <a:sx n="70" d="100"/>
          <a:sy n="70" d="100"/>
        </p:scale>
        <p:origin x="1290" y="102"/>
      </p:cViewPr>
      <p:guideLst>
        <p:guide orient="horz" pos="2948"/>
        <p:guide pos="249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889938" cy="498056"/>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777607" y="0"/>
            <a:ext cx="2889938" cy="498056"/>
          </a:xfrm>
          <a:prstGeom prst="rect">
            <a:avLst/>
          </a:prstGeom>
        </p:spPr>
        <p:txBody>
          <a:bodyPr vert="horz" lIns="91440" tIns="45720" rIns="91440" bIns="45720" rtlCol="0"/>
          <a:lstStyle>
            <a:lvl1pPr algn="r">
              <a:defRPr sz="1200"/>
            </a:lvl1pPr>
          </a:lstStyle>
          <a:p>
            <a:fld id="{E7BFB1B8-A7BD-EA44-87BC-2F8275F0F310}" type="datetimeFigureOut">
              <a:rPr lang="fr-FR" smtClean="0"/>
              <a:t>30/03/2020</a:t>
            </a:fld>
            <a:endParaRPr lang="fr-FR"/>
          </a:p>
        </p:txBody>
      </p:sp>
      <p:sp>
        <p:nvSpPr>
          <p:cNvPr id="4" name="Espace réservé de l'image des diapositives 3"/>
          <p:cNvSpPr>
            <a:spLocks noGrp="1" noRot="1" noChangeAspect="1"/>
          </p:cNvSpPr>
          <p:nvPr>
            <p:ph type="sldImg" idx="2"/>
          </p:nvPr>
        </p:nvSpPr>
        <p:spPr>
          <a:xfrm>
            <a:off x="1917700" y="1241425"/>
            <a:ext cx="2833688" cy="334962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66909" y="4777194"/>
            <a:ext cx="5335270" cy="3908614"/>
          </a:xfrm>
          <a:prstGeom prst="rect">
            <a:avLst/>
          </a:prstGeom>
        </p:spPr>
        <p:txBody>
          <a:bodyPr vert="horz" lIns="91440" tIns="45720" rIns="91440" bIns="45720" rtlCol="0"/>
          <a:lstStyle/>
          <a:p>
            <a:r>
              <a:rPr lang="fr-FR"/>
              <a:t>Modifier les styles du texte du masque
Deuxième niveau
Troisième niveau
Quatrième niveau
Cinquième niveau</a:t>
            </a:r>
          </a:p>
        </p:txBody>
      </p:sp>
      <p:sp>
        <p:nvSpPr>
          <p:cNvPr id="6" name="Espace réservé du pied de page 5"/>
          <p:cNvSpPr>
            <a:spLocks noGrp="1"/>
          </p:cNvSpPr>
          <p:nvPr>
            <p:ph type="ftr" sz="quarter" idx="4"/>
          </p:nvPr>
        </p:nvSpPr>
        <p:spPr>
          <a:xfrm>
            <a:off x="0" y="9428584"/>
            <a:ext cx="2889938" cy="498055"/>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777607" y="9428584"/>
            <a:ext cx="2889938" cy="498055"/>
          </a:xfrm>
          <a:prstGeom prst="rect">
            <a:avLst/>
          </a:prstGeom>
        </p:spPr>
        <p:txBody>
          <a:bodyPr vert="horz" lIns="91440" tIns="45720" rIns="91440" bIns="45720" rtlCol="0" anchor="b"/>
          <a:lstStyle>
            <a:lvl1pPr algn="r">
              <a:defRPr sz="1200"/>
            </a:lvl1pPr>
          </a:lstStyle>
          <a:p>
            <a:fld id="{2FFECAF5-7EA3-214F-B69C-1189A5ABCBFD}" type="slidenum">
              <a:rPr lang="fr-FR" smtClean="0"/>
              <a:t>‹N°›</a:t>
            </a:fld>
            <a:endParaRPr lang="fr-FR"/>
          </a:p>
        </p:txBody>
      </p:sp>
    </p:spTree>
    <p:extLst>
      <p:ext uri="{BB962C8B-B14F-4D97-AF65-F5344CB8AC3E}">
        <p14:creationId xmlns:p14="http://schemas.microsoft.com/office/powerpoint/2010/main" val="29413874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Diapositive de titr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1CA412A-504C-4840-BC72-76A20F74828B}"/>
              </a:ext>
            </a:extLst>
          </p:cNvPr>
          <p:cNvSpPr/>
          <p:nvPr userDrawn="1"/>
        </p:nvSpPr>
        <p:spPr>
          <a:xfrm>
            <a:off x="0" y="2027231"/>
            <a:ext cx="7920039" cy="7332669"/>
          </a:xfrm>
          <a:prstGeom prst="rect">
            <a:avLst/>
          </a:prstGeom>
          <a:solidFill>
            <a:srgbClr val="F7EFF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720" tIns="22860" rIns="45720" bIns="22860" numCol="1" spcCol="0" rtlCol="0" fromWordArt="0" anchor="ctr" anchorCtr="0" forceAA="0" compatLnSpc="1">
            <a:prstTxWarp prst="textNoShape">
              <a:avLst/>
            </a:prstTxWarp>
            <a:noAutofit/>
          </a:bodyPr>
          <a:lstStyle/>
          <a:p>
            <a:pPr algn="ctr"/>
            <a:endParaRPr lang="fr-FR" sz="450" dirty="0"/>
          </a:p>
        </p:txBody>
      </p:sp>
      <p:sp>
        <p:nvSpPr>
          <p:cNvPr id="3" name="Subtitle 2"/>
          <p:cNvSpPr>
            <a:spLocks noGrp="1"/>
          </p:cNvSpPr>
          <p:nvPr>
            <p:ph type="subTitle" idx="1" hasCustomPrompt="1"/>
          </p:nvPr>
        </p:nvSpPr>
        <p:spPr>
          <a:xfrm>
            <a:off x="990005" y="7649936"/>
            <a:ext cx="5940028" cy="1208314"/>
          </a:xfrm>
        </p:spPr>
        <p:txBody>
          <a:bodyPr>
            <a:noAutofit/>
          </a:bodyPr>
          <a:lstStyle>
            <a:lvl1pPr marL="0" indent="0" algn="ctr">
              <a:lnSpc>
                <a:spcPct val="85000"/>
              </a:lnSpc>
              <a:buNone/>
              <a:defRPr sz="1600" b="1" cap="all" spc="150" baseline="0">
                <a:solidFill>
                  <a:schemeClr val="accent2"/>
                </a:solidFill>
              </a:defRPr>
            </a:lvl1pPr>
            <a:lvl2pPr marL="396004" indent="0" algn="ctr">
              <a:buNone/>
              <a:defRPr sz="1733"/>
            </a:lvl2pPr>
            <a:lvl3pPr marL="792008" indent="0" algn="ctr">
              <a:buNone/>
              <a:defRPr sz="1559"/>
            </a:lvl3pPr>
            <a:lvl4pPr marL="1188012" indent="0" algn="ctr">
              <a:buNone/>
              <a:defRPr sz="1386"/>
            </a:lvl4pPr>
            <a:lvl5pPr marL="1584015" indent="0" algn="ctr">
              <a:buNone/>
              <a:defRPr sz="1386"/>
            </a:lvl5pPr>
            <a:lvl6pPr marL="1980019" indent="0" algn="ctr">
              <a:buNone/>
              <a:defRPr sz="1386"/>
            </a:lvl6pPr>
            <a:lvl7pPr marL="2376023" indent="0" algn="ctr">
              <a:buNone/>
              <a:defRPr sz="1386"/>
            </a:lvl7pPr>
            <a:lvl8pPr marL="2772027" indent="0" algn="ctr">
              <a:buNone/>
              <a:defRPr sz="1386"/>
            </a:lvl8pPr>
            <a:lvl9pPr marL="3168030" indent="0" algn="ctr">
              <a:buNone/>
              <a:defRPr sz="1386"/>
            </a:lvl9pPr>
          </a:lstStyle>
          <a:p>
            <a:r>
              <a:rPr lang="fr-FR" dirty="0"/>
              <a:t>MODIFIEZ LE STYLE DES SOUS-TITRES DU MASQUE</a:t>
            </a:r>
            <a:endParaRPr lang="en-US" dirty="0"/>
          </a:p>
        </p:txBody>
      </p:sp>
      <p:sp>
        <p:nvSpPr>
          <p:cNvPr id="4" name="Date Placeholder 3"/>
          <p:cNvSpPr>
            <a:spLocks noGrp="1"/>
          </p:cNvSpPr>
          <p:nvPr>
            <p:ph type="dt" sz="half" idx="10"/>
          </p:nvPr>
        </p:nvSpPr>
        <p:spPr>
          <a:xfrm>
            <a:off x="3069015" y="3315843"/>
            <a:ext cx="1782009" cy="498328"/>
          </a:xfrm>
        </p:spPr>
        <p:txBody>
          <a:bodyPr/>
          <a:lstStyle>
            <a:lvl1pPr algn="ctr">
              <a:defRPr sz="1400" b="1" u="none" spc="300">
                <a:solidFill>
                  <a:schemeClr val="accent2"/>
                </a:solidFill>
              </a:defRPr>
            </a:lvl1pPr>
          </a:lstStyle>
          <a:p>
            <a:fld id="{7694B9AF-8083-CB40-84D6-C1B32CCCBD3D}" type="datetime3">
              <a:rPr lang="fr-FR" smtClean="0"/>
              <a:pPr/>
              <a:t>30.03.20</a:t>
            </a:fld>
            <a:endParaRPr lang="fr-FR" dirty="0"/>
          </a:p>
        </p:txBody>
      </p:sp>
      <p:pic>
        <p:nvPicPr>
          <p:cNvPr id="10" name="Image 9" descr="Une image contenant ciel, extérieur, bâtiment, pont&#10;&#10;&#10;&#10;Description générée automatiquement">
            <a:extLst>
              <a:ext uri="{FF2B5EF4-FFF2-40B4-BE49-F238E27FC236}">
                <a16:creationId xmlns:a16="http://schemas.microsoft.com/office/drawing/2014/main" id="{6520A6F6-6BAC-E549-8FF2-371CF6DFA4BB}"/>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4167079"/>
            <a:ext cx="7917308" cy="3129950"/>
          </a:xfrm>
          <a:prstGeom prst="rect">
            <a:avLst/>
          </a:prstGeom>
        </p:spPr>
      </p:pic>
      <p:pic>
        <p:nvPicPr>
          <p:cNvPr id="12" name="Image 11" descr="Une image contenant clipart&#10;&#10;&#10;&#10;Description générée automatiquement">
            <a:extLst>
              <a:ext uri="{FF2B5EF4-FFF2-40B4-BE49-F238E27FC236}">
                <a16:creationId xmlns:a16="http://schemas.microsoft.com/office/drawing/2014/main" id="{CB0EC6F7-3F39-224A-B283-209E24A1478E}"/>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2932958" y="914401"/>
            <a:ext cx="2054123" cy="598335"/>
          </a:xfrm>
          <a:prstGeom prst="rect">
            <a:avLst/>
          </a:prstGeom>
        </p:spPr>
      </p:pic>
      <p:sp>
        <p:nvSpPr>
          <p:cNvPr id="14" name="Espace réservé du texte 13">
            <a:extLst>
              <a:ext uri="{FF2B5EF4-FFF2-40B4-BE49-F238E27FC236}">
                <a16:creationId xmlns:a16="http://schemas.microsoft.com/office/drawing/2014/main" id="{E702D5FE-7CC2-2A4E-931A-6482AE397A84}"/>
              </a:ext>
            </a:extLst>
          </p:cNvPr>
          <p:cNvSpPr>
            <a:spLocks noGrp="1"/>
          </p:cNvSpPr>
          <p:nvPr>
            <p:ph type="body" sz="quarter" idx="11" hasCustomPrompt="1"/>
          </p:nvPr>
        </p:nvSpPr>
        <p:spPr>
          <a:xfrm>
            <a:off x="1416050" y="2545213"/>
            <a:ext cx="5087938" cy="263305"/>
          </a:xfrm>
        </p:spPr>
        <p:txBody>
          <a:bodyPr anchor="b">
            <a:normAutofit/>
          </a:bodyPr>
          <a:lstStyle>
            <a:lvl1pPr algn="ctr">
              <a:defRPr sz="1400" i="1" spc="300">
                <a:solidFill>
                  <a:schemeClr val="accent2"/>
                </a:solidFill>
              </a:defRPr>
            </a:lvl1pPr>
          </a:lstStyle>
          <a:p>
            <a:r>
              <a:rPr lang="fr-FR" dirty="0"/>
              <a:t>entité</a:t>
            </a:r>
          </a:p>
        </p:txBody>
      </p:sp>
      <p:sp>
        <p:nvSpPr>
          <p:cNvPr id="5" name="ZoneTexte 4"/>
          <p:cNvSpPr txBox="1"/>
          <p:nvPr userDrawn="1"/>
        </p:nvSpPr>
        <p:spPr>
          <a:xfrm>
            <a:off x="2105614" y="2854178"/>
            <a:ext cx="3706079" cy="461665"/>
          </a:xfrm>
          <a:prstGeom prst="rect">
            <a:avLst/>
          </a:prstGeom>
          <a:noFill/>
        </p:spPr>
        <p:txBody>
          <a:bodyPr wrap="none" rtlCol="0">
            <a:spAutoFit/>
          </a:bodyPr>
          <a:lstStyle/>
          <a:p>
            <a:r>
              <a:rPr lang="fr-FR" sz="2400" b="1" spc="150" baseline="0" dirty="0">
                <a:solidFill>
                  <a:schemeClr val="accent2"/>
                </a:solidFill>
                <a:latin typeface="+mn-lt"/>
              </a:rPr>
              <a:t>LETTRE D’INFORMATION</a:t>
            </a:r>
          </a:p>
        </p:txBody>
      </p:sp>
    </p:spTree>
    <p:extLst>
      <p:ext uri="{BB962C8B-B14F-4D97-AF65-F5344CB8AC3E}">
        <p14:creationId xmlns:p14="http://schemas.microsoft.com/office/powerpoint/2010/main" val="5432773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re et contenu">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065" y="1443993"/>
            <a:ext cx="7205908" cy="1764874"/>
          </a:xfrm>
        </p:spPr>
        <p:txBody>
          <a:bodyPr>
            <a:noAutofit/>
          </a:bodyPr>
          <a:lstStyle>
            <a:lvl1pPr algn="ctr">
              <a:lnSpc>
                <a:spcPct val="120000"/>
              </a:lnSpc>
              <a:spcBef>
                <a:spcPts val="0"/>
              </a:spcBef>
              <a:defRPr sz="1200" i="1">
                <a:solidFill>
                  <a:schemeClr val="accent1"/>
                </a:solidFill>
              </a:defRPr>
            </a:lvl1pPr>
          </a:lstStyle>
          <a:p>
            <a:pPr lvl="0"/>
            <a:r>
              <a:rPr lang="fr-FR" dirty="0"/>
              <a:t>Modifier les styles du texte du masque</a:t>
            </a:r>
            <a:endParaRPr lang="en-US" dirty="0"/>
          </a:p>
        </p:txBody>
      </p:sp>
      <p:sp>
        <p:nvSpPr>
          <p:cNvPr id="14" name="Content Placeholder 2">
            <a:extLst>
              <a:ext uri="{FF2B5EF4-FFF2-40B4-BE49-F238E27FC236}">
                <a16:creationId xmlns:a16="http://schemas.microsoft.com/office/drawing/2014/main" id="{C709320F-E293-EB4D-8A59-B397D960941C}"/>
              </a:ext>
            </a:extLst>
          </p:cNvPr>
          <p:cNvSpPr>
            <a:spLocks noGrp="1"/>
          </p:cNvSpPr>
          <p:nvPr>
            <p:ph idx="10"/>
          </p:nvPr>
        </p:nvSpPr>
        <p:spPr>
          <a:xfrm>
            <a:off x="3239146" y="4438915"/>
            <a:ext cx="4323828" cy="4337633"/>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sp>
        <p:nvSpPr>
          <p:cNvPr id="17" name="Content Placeholder 2">
            <a:extLst>
              <a:ext uri="{FF2B5EF4-FFF2-40B4-BE49-F238E27FC236}">
                <a16:creationId xmlns:a16="http://schemas.microsoft.com/office/drawing/2014/main" id="{96913E90-08E4-F142-A9F7-997651FDD203}"/>
              </a:ext>
            </a:extLst>
          </p:cNvPr>
          <p:cNvSpPr>
            <a:spLocks noGrp="1"/>
          </p:cNvSpPr>
          <p:nvPr>
            <p:ph idx="12"/>
          </p:nvPr>
        </p:nvSpPr>
        <p:spPr>
          <a:xfrm>
            <a:off x="357065" y="461434"/>
            <a:ext cx="7205909" cy="805886"/>
          </a:xfrm>
        </p:spPr>
        <p:txBody>
          <a:bodyPr vert="horz" lIns="91440" tIns="45720" rIns="91440" bIns="45720" rtlCol="0" anchor="b">
            <a:noAutofit/>
          </a:bodyPr>
          <a:lstStyle>
            <a:lvl1pPr algn="ctr">
              <a:spcBef>
                <a:spcPts val="0"/>
              </a:spcBef>
              <a:defRPr lang="en-US" sz="1400" b="1" i="0" cap="none" spc="0" normalizeH="0" baseline="0" dirty="0">
                <a:solidFill>
                  <a:schemeClr val="accent1"/>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sp>
        <p:nvSpPr>
          <p:cNvPr id="18" name="Content Placeholder 2">
            <a:extLst>
              <a:ext uri="{FF2B5EF4-FFF2-40B4-BE49-F238E27FC236}">
                <a16:creationId xmlns:a16="http://schemas.microsoft.com/office/drawing/2014/main" id="{9493767E-C019-4C4A-BD8F-5FD74548C614}"/>
              </a:ext>
            </a:extLst>
          </p:cNvPr>
          <p:cNvSpPr>
            <a:spLocks noGrp="1"/>
          </p:cNvSpPr>
          <p:nvPr>
            <p:ph idx="13"/>
          </p:nvPr>
        </p:nvSpPr>
        <p:spPr>
          <a:xfrm>
            <a:off x="3239146" y="3663608"/>
            <a:ext cx="4323828" cy="684000"/>
          </a:xfrm>
        </p:spPr>
        <p:txBody>
          <a:bodyPr vert="horz" lIns="91440" tIns="45720" rIns="91440" bIns="45720" rtlCol="0" anchor="t">
            <a:noAutofit/>
          </a:bodyPr>
          <a:lstStyle>
            <a:lvl1pPr>
              <a:spcBef>
                <a:spcPts val="0"/>
              </a:spcBef>
              <a:defRPr lang="en-US" sz="1400" b="1" i="0" cap="all" spc="300" normalizeH="0" baseline="0" dirty="0">
                <a:solidFill>
                  <a:schemeClr val="accent2"/>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pic>
        <p:nvPicPr>
          <p:cNvPr id="6" name="Image 5" descr="Une image contenant extérieur, bâtiment, ciel, neige&#10;&#10;&#10;&#10;Description générée automatiquement">
            <a:extLst>
              <a:ext uri="{FF2B5EF4-FFF2-40B4-BE49-F238E27FC236}">
                <a16:creationId xmlns:a16="http://schemas.microsoft.com/office/drawing/2014/main" id="{4D49C0C4-64B9-7F46-8000-8F3C46CECECC}"/>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l="-1"/>
          <a:stretch/>
        </p:blipFill>
        <p:spPr>
          <a:xfrm>
            <a:off x="357065" y="4438914"/>
            <a:ext cx="2753134" cy="4337633"/>
          </a:xfrm>
          <a:prstGeom prst="rect">
            <a:avLst/>
          </a:prstGeom>
        </p:spPr>
      </p:pic>
    </p:spTree>
    <p:extLst>
      <p:ext uri="{BB962C8B-B14F-4D97-AF65-F5344CB8AC3E}">
        <p14:creationId xmlns:p14="http://schemas.microsoft.com/office/powerpoint/2010/main" val="8499880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4_Titre et contenu">
    <p:spTree>
      <p:nvGrpSpPr>
        <p:cNvPr id="1" name=""/>
        <p:cNvGrpSpPr/>
        <p:nvPr/>
      </p:nvGrpSpPr>
      <p:grpSpPr>
        <a:xfrm>
          <a:off x="0" y="0"/>
          <a:ext cx="0" cy="0"/>
          <a:chOff x="0" y="0"/>
          <a:chExt cx="0" cy="0"/>
        </a:xfrm>
      </p:grpSpPr>
      <p:sp>
        <p:nvSpPr>
          <p:cNvPr id="14" name="Content Placeholder 2">
            <a:extLst>
              <a:ext uri="{FF2B5EF4-FFF2-40B4-BE49-F238E27FC236}">
                <a16:creationId xmlns:a16="http://schemas.microsoft.com/office/drawing/2014/main" id="{C709320F-E293-EB4D-8A59-B397D960941C}"/>
              </a:ext>
            </a:extLst>
          </p:cNvPr>
          <p:cNvSpPr>
            <a:spLocks noGrp="1"/>
          </p:cNvSpPr>
          <p:nvPr>
            <p:ph idx="10"/>
          </p:nvPr>
        </p:nvSpPr>
        <p:spPr>
          <a:xfrm>
            <a:off x="357064" y="1385749"/>
            <a:ext cx="7082121" cy="2767797"/>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sp>
        <p:nvSpPr>
          <p:cNvPr id="18" name="Content Placeholder 2">
            <a:extLst>
              <a:ext uri="{FF2B5EF4-FFF2-40B4-BE49-F238E27FC236}">
                <a16:creationId xmlns:a16="http://schemas.microsoft.com/office/drawing/2014/main" id="{9493767E-C019-4C4A-BD8F-5FD74548C614}"/>
              </a:ext>
            </a:extLst>
          </p:cNvPr>
          <p:cNvSpPr>
            <a:spLocks noGrp="1"/>
          </p:cNvSpPr>
          <p:nvPr>
            <p:ph idx="13"/>
          </p:nvPr>
        </p:nvSpPr>
        <p:spPr>
          <a:xfrm>
            <a:off x="357065" y="455459"/>
            <a:ext cx="7082120" cy="684000"/>
          </a:xfrm>
        </p:spPr>
        <p:txBody>
          <a:bodyPr vert="horz" lIns="91440" tIns="45720" rIns="91440" bIns="45720" rtlCol="0" anchor="t">
            <a:noAutofit/>
          </a:bodyPr>
          <a:lstStyle>
            <a:lvl1pPr>
              <a:spcBef>
                <a:spcPts val="0"/>
              </a:spcBef>
              <a:defRPr lang="en-US" sz="1400" b="1" i="0" cap="all" spc="300" normalizeH="0" baseline="0" dirty="0">
                <a:solidFill>
                  <a:schemeClr val="accent2"/>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pic>
        <p:nvPicPr>
          <p:cNvPr id="6" name="Image 5" descr="Une image contenant extérieur, bâtiment, ciel, neige&#10;&#10;&#10;&#10;Description générée automatiquement">
            <a:extLst>
              <a:ext uri="{FF2B5EF4-FFF2-40B4-BE49-F238E27FC236}">
                <a16:creationId xmlns:a16="http://schemas.microsoft.com/office/drawing/2014/main" id="{4D49C0C4-64B9-7F46-8000-8F3C46CECECC}"/>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l="-1"/>
          <a:stretch/>
        </p:blipFill>
        <p:spPr>
          <a:xfrm>
            <a:off x="357065" y="4438914"/>
            <a:ext cx="2753134" cy="4337633"/>
          </a:xfrm>
          <a:prstGeom prst="rect">
            <a:avLst/>
          </a:prstGeom>
        </p:spPr>
      </p:pic>
      <p:sp>
        <p:nvSpPr>
          <p:cNvPr id="7" name="Content Placeholder 2">
            <a:extLst>
              <a:ext uri="{FF2B5EF4-FFF2-40B4-BE49-F238E27FC236}">
                <a16:creationId xmlns:a16="http://schemas.microsoft.com/office/drawing/2014/main" id="{C709320F-E293-EB4D-8A59-B397D960941C}"/>
              </a:ext>
            </a:extLst>
          </p:cNvPr>
          <p:cNvSpPr>
            <a:spLocks noGrp="1"/>
          </p:cNvSpPr>
          <p:nvPr>
            <p:ph idx="14"/>
          </p:nvPr>
        </p:nvSpPr>
        <p:spPr>
          <a:xfrm>
            <a:off x="3361152" y="4399836"/>
            <a:ext cx="4078033" cy="4376711"/>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re et contenu">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065" y="1136914"/>
            <a:ext cx="3449392" cy="2766160"/>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pic>
        <p:nvPicPr>
          <p:cNvPr id="12" name="Image 11" descr="Une image contenant bâtiment, fenêtre, extérieur&#10;&#10;&#10;&#10;Description générée automatiquement">
            <a:extLst>
              <a:ext uri="{FF2B5EF4-FFF2-40B4-BE49-F238E27FC236}">
                <a16:creationId xmlns:a16="http://schemas.microsoft.com/office/drawing/2014/main" id="{9AF0D9B8-B61A-4047-AA56-1AA8AD0E1B3A}"/>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5098115" y="4300123"/>
            <a:ext cx="2449966" cy="4698170"/>
          </a:xfrm>
          <a:prstGeom prst="rect">
            <a:avLst/>
          </a:prstGeom>
        </p:spPr>
      </p:pic>
      <p:sp>
        <p:nvSpPr>
          <p:cNvPr id="14" name="Content Placeholder 2">
            <a:extLst>
              <a:ext uri="{FF2B5EF4-FFF2-40B4-BE49-F238E27FC236}">
                <a16:creationId xmlns:a16="http://schemas.microsoft.com/office/drawing/2014/main" id="{C709320F-E293-EB4D-8A59-B397D960941C}"/>
              </a:ext>
            </a:extLst>
          </p:cNvPr>
          <p:cNvSpPr>
            <a:spLocks noGrp="1"/>
          </p:cNvSpPr>
          <p:nvPr>
            <p:ph idx="10"/>
          </p:nvPr>
        </p:nvSpPr>
        <p:spPr>
          <a:xfrm>
            <a:off x="4113581" y="1136914"/>
            <a:ext cx="3449392" cy="2766160"/>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sp>
        <p:nvSpPr>
          <p:cNvPr id="16" name="Content Placeholder 2">
            <a:extLst>
              <a:ext uri="{FF2B5EF4-FFF2-40B4-BE49-F238E27FC236}">
                <a16:creationId xmlns:a16="http://schemas.microsoft.com/office/drawing/2014/main" id="{5B5B0FDA-CD1E-FA4B-AAFE-C9A7A4E8A0CB}"/>
              </a:ext>
            </a:extLst>
          </p:cNvPr>
          <p:cNvSpPr>
            <a:spLocks noGrp="1"/>
          </p:cNvSpPr>
          <p:nvPr>
            <p:ph idx="11"/>
          </p:nvPr>
        </p:nvSpPr>
        <p:spPr>
          <a:xfrm>
            <a:off x="357065" y="5078983"/>
            <a:ext cx="4587076" cy="3777070"/>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sp>
        <p:nvSpPr>
          <p:cNvPr id="17" name="Content Placeholder 2">
            <a:extLst>
              <a:ext uri="{FF2B5EF4-FFF2-40B4-BE49-F238E27FC236}">
                <a16:creationId xmlns:a16="http://schemas.microsoft.com/office/drawing/2014/main" id="{96913E90-08E4-F142-A9F7-997651FDD203}"/>
              </a:ext>
            </a:extLst>
          </p:cNvPr>
          <p:cNvSpPr>
            <a:spLocks noGrp="1"/>
          </p:cNvSpPr>
          <p:nvPr>
            <p:ph idx="12"/>
          </p:nvPr>
        </p:nvSpPr>
        <p:spPr>
          <a:xfrm>
            <a:off x="357065" y="361608"/>
            <a:ext cx="3449392" cy="684000"/>
          </a:xfrm>
        </p:spPr>
        <p:txBody>
          <a:bodyPr vert="horz" lIns="91440" tIns="45720" rIns="91440" bIns="45720" rtlCol="0" anchor="t">
            <a:noAutofit/>
          </a:bodyPr>
          <a:lstStyle>
            <a:lvl1pPr>
              <a:spcBef>
                <a:spcPts val="0"/>
              </a:spcBef>
              <a:defRPr lang="en-US" sz="1400" b="1" i="0" cap="all" spc="300" normalizeH="0" baseline="0" dirty="0">
                <a:solidFill>
                  <a:schemeClr val="accent2"/>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sp>
        <p:nvSpPr>
          <p:cNvPr id="18" name="Content Placeholder 2">
            <a:extLst>
              <a:ext uri="{FF2B5EF4-FFF2-40B4-BE49-F238E27FC236}">
                <a16:creationId xmlns:a16="http://schemas.microsoft.com/office/drawing/2014/main" id="{9493767E-C019-4C4A-BD8F-5FD74548C614}"/>
              </a:ext>
            </a:extLst>
          </p:cNvPr>
          <p:cNvSpPr>
            <a:spLocks noGrp="1"/>
          </p:cNvSpPr>
          <p:nvPr>
            <p:ph idx="13"/>
          </p:nvPr>
        </p:nvSpPr>
        <p:spPr>
          <a:xfrm>
            <a:off x="4113581" y="361608"/>
            <a:ext cx="3449392" cy="684000"/>
          </a:xfrm>
        </p:spPr>
        <p:txBody>
          <a:bodyPr vert="horz" lIns="91440" tIns="45720" rIns="91440" bIns="45720" rtlCol="0" anchor="t">
            <a:noAutofit/>
          </a:bodyPr>
          <a:lstStyle>
            <a:lvl1pPr>
              <a:spcBef>
                <a:spcPts val="0"/>
              </a:spcBef>
              <a:defRPr lang="en-US" sz="1400" b="1" i="0" cap="all" spc="300" normalizeH="0" baseline="0" dirty="0">
                <a:solidFill>
                  <a:schemeClr val="accent2"/>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sp>
        <p:nvSpPr>
          <p:cNvPr id="19" name="Content Placeholder 2">
            <a:extLst>
              <a:ext uri="{FF2B5EF4-FFF2-40B4-BE49-F238E27FC236}">
                <a16:creationId xmlns:a16="http://schemas.microsoft.com/office/drawing/2014/main" id="{435E09BC-94FE-5B4F-B80E-C99EED793B47}"/>
              </a:ext>
            </a:extLst>
          </p:cNvPr>
          <p:cNvSpPr>
            <a:spLocks noGrp="1"/>
          </p:cNvSpPr>
          <p:nvPr>
            <p:ph idx="14"/>
          </p:nvPr>
        </p:nvSpPr>
        <p:spPr>
          <a:xfrm>
            <a:off x="357064" y="4300123"/>
            <a:ext cx="4587076" cy="684000"/>
          </a:xfrm>
        </p:spPr>
        <p:txBody>
          <a:bodyPr vert="horz" lIns="91440" tIns="45720" rIns="91440" bIns="45720" rtlCol="0" anchor="t">
            <a:noAutofit/>
          </a:bodyPr>
          <a:lstStyle>
            <a:lvl1pPr>
              <a:spcBef>
                <a:spcPts val="0"/>
              </a:spcBef>
              <a:defRPr lang="en-US" sz="1400" b="1" i="0" cap="all" spc="300" normalizeH="0" baseline="0" dirty="0">
                <a:solidFill>
                  <a:schemeClr val="accent2"/>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spTree>
    <p:extLst>
      <p:ext uri="{BB962C8B-B14F-4D97-AF65-F5344CB8AC3E}">
        <p14:creationId xmlns:p14="http://schemas.microsoft.com/office/powerpoint/2010/main" val="12126617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itre et contenu">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4C317988-2C6A-4E43-8E27-08F13AFB8523}"/>
              </a:ext>
            </a:extLst>
          </p:cNvPr>
          <p:cNvSpPr/>
          <p:nvPr userDrawn="1"/>
        </p:nvSpPr>
        <p:spPr>
          <a:xfrm>
            <a:off x="0" y="3860800"/>
            <a:ext cx="7920039" cy="5504776"/>
          </a:xfrm>
          <a:prstGeom prst="rect">
            <a:avLst/>
          </a:prstGeom>
          <a:solidFill>
            <a:srgbClr val="F7EFF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720" tIns="22860" rIns="45720" bIns="22860" numCol="1" spcCol="0" rtlCol="0" fromWordArt="0" anchor="ctr" anchorCtr="0" forceAA="0" compatLnSpc="1">
            <a:prstTxWarp prst="textNoShape">
              <a:avLst/>
            </a:prstTxWarp>
            <a:noAutofit/>
          </a:bodyPr>
          <a:lstStyle/>
          <a:p>
            <a:pPr algn="ctr"/>
            <a:endParaRPr lang="fr-FR" sz="450" dirty="0"/>
          </a:p>
        </p:txBody>
      </p:sp>
      <p:sp>
        <p:nvSpPr>
          <p:cNvPr id="3" name="Content Placeholder 2"/>
          <p:cNvSpPr>
            <a:spLocks noGrp="1"/>
          </p:cNvSpPr>
          <p:nvPr>
            <p:ph idx="1"/>
          </p:nvPr>
        </p:nvSpPr>
        <p:spPr>
          <a:xfrm>
            <a:off x="357065" y="1136913"/>
            <a:ext cx="3449392" cy="2339499"/>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sp>
        <p:nvSpPr>
          <p:cNvPr id="14" name="Content Placeholder 2">
            <a:extLst>
              <a:ext uri="{FF2B5EF4-FFF2-40B4-BE49-F238E27FC236}">
                <a16:creationId xmlns:a16="http://schemas.microsoft.com/office/drawing/2014/main" id="{C709320F-E293-EB4D-8A59-B397D960941C}"/>
              </a:ext>
            </a:extLst>
          </p:cNvPr>
          <p:cNvSpPr>
            <a:spLocks noGrp="1"/>
          </p:cNvSpPr>
          <p:nvPr>
            <p:ph idx="10"/>
          </p:nvPr>
        </p:nvSpPr>
        <p:spPr>
          <a:xfrm>
            <a:off x="4113581" y="1136913"/>
            <a:ext cx="3449392" cy="2339499"/>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sp>
        <p:nvSpPr>
          <p:cNvPr id="16" name="Content Placeholder 2">
            <a:extLst>
              <a:ext uri="{FF2B5EF4-FFF2-40B4-BE49-F238E27FC236}">
                <a16:creationId xmlns:a16="http://schemas.microsoft.com/office/drawing/2014/main" id="{5B5B0FDA-CD1E-FA4B-AAFE-C9A7A4E8A0CB}"/>
              </a:ext>
            </a:extLst>
          </p:cNvPr>
          <p:cNvSpPr>
            <a:spLocks noGrp="1"/>
          </p:cNvSpPr>
          <p:nvPr>
            <p:ph idx="11" hasCustomPrompt="1"/>
          </p:nvPr>
        </p:nvSpPr>
        <p:spPr>
          <a:xfrm>
            <a:off x="357066" y="4415407"/>
            <a:ext cx="3449392" cy="249875"/>
          </a:xfrm>
        </p:spPr>
        <p:txBody>
          <a:bodyPr numCol="1">
            <a:noAutofit/>
          </a:bodyPr>
          <a:lstStyle>
            <a:lvl1pPr>
              <a:lnSpc>
                <a:spcPct val="85000"/>
              </a:lnSpc>
              <a:spcBef>
                <a:spcPts val="0"/>
              </a:spcBef>
              <a:defRPr sz="1200" b="1" i="0" cap="all" spc="300" baseline="0">
                <a:solidFill>
                  <a:schemeClr val="accent2"/>
                </a:solidFill>
                <a:latin typeface="Calibri" panose="020F0502020204030204" pitchFamily="34" charset="0"/>
                <a:cs typeface="Calibri" panose="020F0502020204030204" pitchFamily="34" charset="0"/>
              </a:defRPr>
            </a:lvl1pPr>
          </a:lstStyle>
          <a:p>
            <a:pPr lvl="0"/>
            <a:r>
              <a:rPr lang="fr-FR" dirty="0"/>
              <a:t>nom</a:t>
            </a:r>
            <a:endParaRPr lang="en-US" dirty="0"/>
          </a:p>
        </p:txBody>
      </p:sp>
      <p:sp>
        <p:nvSpPr>
          <p:cNvPr id="17" name="Content Placeholder 2">
            <a:extLst>
              <a:ext uri="{FF2B5EF4-FFF2-40B4-BE49-F238E27FC236}">
                <a16:creationId xmlns:a16="http://schemas.microsoft.com/office/drawing/2014/main" id="{96913E90-08E4-F142-A9F7-997651FDD203}"/>
              </a:ext>
            </a:extLst>
          </p:cNvPr>
          <p:cNvSpPr>
            <a:spLocks noGrp="1"/>
          </p:cNvSpPr>
          <p:nvPr>
            <p:ph idx="12"/>
          </p:nvPr>
        </p:nvSpPr>
        <p:spPr>
          <a:xfrm>
            <a:off x="357065" y="361608"/>
            <a:ext cx="3449392" cy="684000"/>
          </a:xfrm>
        </p:spPr>
        <p:txBody>
          <a:bodyPr vert="horz" lIns="91440" tIns="45720" rIns="91440" bIns="45720" rtlCol="0" anchor="t">
            <a:noAutofit/>
          </a:bodyPr>
          <a:lstStyle>
            <a:lvl1pPr>
              <a:spcBef>
                <a:spcPts val="0"/>
              </a:spcBef>
              <a:defRPr lang="en-US" sz="1400" b="1" i="0" cap="all" spc="300" normalizeH="0" baseline="0" dirty="0">
                <a:solidFill>
                  <a:schemeClr val="accent2"/>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sp>
        <p:nvSpPr>
          <p:cNvPr id="18" name="Content Placeholder 2">
            <a:extLst>
              <a:ext uri="{FF2B5EF4-FFF2-40B4-BE49-F238E27FC236}">
                <a16:creationId xmlns:a16="http://schemas.microsoft.com/office/drawing/2014/main" id="{9493767E-C019-4C4A-BD8F-5FD74548C614}"/>
              </a:ext>
            </a:extLst>
          </p:cNvPr>
          <p:cNvSpPr>
            <a:spLocks noGrp="1"/>
          </p:cNvSpPr>
          <p:nvPr>
            <p:ph idx="13"/>
          </p:nvPr>
        </p:nvSpPr>
        <p:spPr>
          <a:xfrm>
            <a:off x="4113581" y="361608"/>
            <a:ext cx="3449392" cy="684000"/>
          </a:xfrm>
        </p:spPr>
        <p:txBody>
          <a:bodyPr vert="horz" lIns="91440" tIns="45720" rIns="91440" bIns="45720" rtlCol="0" anchor="t">
            <a:noAutofit/>
          </a:bodyPr>
          <a:lstStyle>
            <a:lvl1pPr>
              <a:spcBef>
                <a:spcPts val="0"/>
              </a:spcBef>
              <a:defRPr lang="en-US" sz="1400" b="1" i="0" cap="all" spc="300" normalizeH="0" baseline="0" dirty="0">
                <a:solidFill>
                  <a:schemeClr val="accent2"/>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sp>
        <p:nvSpPr>
          <p:cNvPr id="13" name="Rectangle 12">
            <a:extLst>
              <a:ext uri="{FF2B5EF4-FFF2-40B4-BE49-F238E27FC236}">
                <a16:creationId xmlns:a16="http://schemas.microsoft.com/office/drawing/2014/main" id="{E838D716-E074-284E-8C90-577FE2872BFB}"/>
              </a:ext>
            </a:extLst>
          </p:cNvPr>
          <p:cNvSpPr/>
          <p:nvPr userDrawn="1"/>
        </p:nvSpPr>
        <p:spPr>
          <a:xfrm>
            <a:off x="0" y="6451600"/>
            <a:ext cx="7920039" cy="291397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720" tIns="22860" rIns="45720" bIns="22860" numCol="1" spcCol="0" rtlCol="0" fromWordArt="0" anchor="ctr" anchorCtr="0" forceAA="0" compatLnSpc="1">
            <a:prstTxWarp prst="textNoShape">
              <a:avLst/>
            </a:prstTxWarp>
            <a:noAutofit/>
          </a:bodyPr>
          <a:lstStyle/>
          <a:p>
            <a:pPr algn="ctr"/>
            <a:endParaRPr lang="fr-FR" sz="450" dirty="0"/>
          </a:p>
        </p:txBody>
      </p:sp>
      <p:sp>
        <p:nvSpPr>
          <p:cNvPr id="2" name="ZoneTexte 1">
            <a:extLst>
              <a:ext uri="{FF2B5EF4-FFF2-40B4-BE49-F238E27FC236}">
                <a16:creationId xmlns:a16="http://schemas.microsoft.com/office/drawing/2014/main" id="{95647485-9386-A245-B65E-779CB9658E91}"/>
              </a:ext>
            </a:extLst>
          </p:cNvPr>
          <p:cNvSpPr txBox="1"/>
          <p:nvPr userDrawn="1"/>
        </p:nvSpPr>
        <p:spPr>
          <a:xfrm>
            <a:off x="449739" y="6647475"/>
            <a:ext cx="7020560" cy="507831"/>
          </a:xfrm>
          <a:prstGeom prst="rect">
            <a:avLst/>
          </a:prstGeom>
          <a:noFill/>
        </p:spPr>
        <p:txBody>
          <a:bodyPr wrap="square" rtlCol="0">
            <a:spAutoFit/>
          </a:bodyPr>
          <a:lstStyle/>
          <a:p>
            <a:pPr algn="ctr">
              <a:lnSpc>
                <a:spcPct val="90000"/>
              </a:lnSpc>
            </a:pPr>
            <a:r>
              <a:rPr lang="fr-FR" sz="1000" kern="1200" dirty="0">
                <a:solidFill>
                  <a:schemeClr val="bg1"/>
                </a:solidFill>
                <a:effectLst/>
                <a:latin typeface="+mn-lt"/>
                <a:ea typeface="+mn-ea"/>
                <a:cs typeface="+mn-cs"/>
              </a:rPr>
              <a:t>Avec près de 70 avocats et professionnels du droit, dont une quinzaine d’associés, Hoche Avocats</a:t>
            </a:r>
          </a:p>
          <a:p>
            <a:pPr algn="ctr">
              <a:lnSpc>
                <a:spcPct val="90000"/>
              </a:lnSpc>
            </a:pPr>
            <a:r>
              <a:rPr lang="fr-FR" sz="1000" kern="1200" dirty="0">
                <a:solidFill>
                  <a:schemeClr val="bg1"/>
                </a:solidFill>
                <a:effectLst/>
                <a:latin typeface="+mn-lt"/>
                <a:ea typeface="+mn-ea"/>
                <a:cs typeface="+mn-cs"/>
              </a:rPr>
              <a:t>offre à ses clients français et internationaux un accompagnement et un conseil juridique global</a:t>
            </a:r>
          </a:p>
          <a:p>
            <a:pPr algn="ctr">
              <a:lnSpc>
                <a:spcPct val="90000"/>
              </a:lnSpc>
            </a:pPr>
            <a:r>
              <a:rPr lang="fr-FR" sz="1000" kern="1200" dirty="0">
                <a:solidFill>
                  <a:schemeClr val="bg1"/>
                </a:solidFill>
                <a:effectLst/>
                <a:latin typeface="+mn-lt"/>
                <a:ea typeface="+mn-ea"/>
                <a:cs typeface="+mn-cs"/>
              </a:rPr>
              <a:t>dans les grandes pratiques du droit des affaires.</a:t>
            </a:r>
          </a:p>
        </p:txBody>
      </p:sp>
      <p:pic>
        <p:nvPicPr>
          <p:cNvPr id="25" name="Image 24" descr="Une image contenant clipart&#10;&#10;&#10;&#10;Description générée automatiquement">
            <a:extLst>
              <a:ext uri="{FF2B5EF4-FFF2-40B4-BE49-F238E27FC236}">
                <a16:creationId xmlns:a16="http://schemas.microsoft.com/office/drawing/2014/main" id="{25DE4E75-9FFD-1A49-B657-1DD47FA9CF2C}"/>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446923" y="8058071"/>
            <a:ext cx="1026193" cy="298529"/>
          </a:xfrm>
          <a:prstGeom prst="rect">
            <a:avLst/>
          </a:prstGeom>
        </p:spPr>
      </p:pic>
      <p:cxnSp>
        <p:nvCxnSpPr>
          <p:cNvPr id="27" name="Connecteur droit 26">
            <a:extLst>
              <a:ext uri="{FF2B5EF4-FFF2-40B4-BE49-F238E27FC236}">
                <a16:creationId xmlns:a16="http://schemas.microsoft.com/office/drawing/2014/main" id="{7D95EF08-2FC4-224C-92F8-339289BD7B2B}"/>
              </a:ext>
            </a:extLst>
          </p:cNvPr>
          <p:cNvCxnSpPr/>
          <p:nvPr userDrawn="1"/>
        </p:nvCxnSpPr>
        <p:spPr>
          <a:xfrm>
            <a:off x="3015139" y="8463280"/>
            <a:ext cx="188976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8" name="ZoneTexte 27">
            <a:extLst>
              <a:ext uri="{FF2B5EF4-FFF2-40B4-BE49-F238E27FC236}">
                <a16:creationId xmlns:a16="http://schemas.microsoft.com/office/drawing/2014/main" id="{3FE2F534-F058-AC47-AB43-25E301D10C8D}"/>
              </a:ext>
            </a:extLst>
          </p:cNvPr>
          <p:cNvSpPr txBox="1"/>
          <p:nvPr userDrawn="1"/>
        </p:nvSpPr>
        <p:spPr>
          <a:xfrm>
            <a:off x="357065" y="4078521"/>
            <a:ext cx="1838719" cy="258532"/>
          </a:xfrm>
          <a:prstGeom prst="rect">
            <a:avLst/>
          </a:prstGeom>
          <a:noFill/>
        </p:spPr>
        <p:txBody>
          <a:bodyPr wrap="square" rtlCol="0">
            <a:spAutoFit/>
          </a:bodyPr>
          <a:lstStyle/>
          <a:p>
            <a:pPr algn="l">
              <a:lnSpc>
                <a:spcPct val="90000"/>
              </a:lnSpc>
            </a:pPr>
            <a:r>
              <a:rPr lang="fr-FR" sz="1200" b="1" kern="1200" cap="all" spc="300" baseline="0" dirty="0">
                <a:solidFill>
                  <a:schemeClr val="accent2"/>
                </a:solidFill>
                <a:effectLst/>
                <a:latin typeface="+mn-lt"/>
                <a:ea typeface="+mn-ea"/>
                <a:cs typeface="+mn-cs"/>
              </a:rPr>
              <a:t>contacts</a:t>
            </a:r>
          </a:p>
        </p:txBody>
      </p:sp>
      <p:grpSp>
        <p:nvGrpSpPr>
          <p:cNvPr id="31" name="Groupe 30">
            <a:extLst>
              <a:ext uri="{FF2B5EF4-FFF2-40B4-BE49-F238E27FC236}">
                <a16:creationId xmlns:a16="http://schemas.microsoft.com/office/drawing/2014/main" id="{02FE2014-ED66-B240-8953-CE79B811C1F9}"/>
              </a:ext>
            </a:extLst>
          </p:cNvPr>
          <p:cNvGrpSpPr/>
          <p:nvPr userDrawn="1"/>
        </p:nvGrpSpPr>
        <p:grpSpPr>
          <a:xfrm>
            <a:off x="2677870" y="8579845"/>
            <a:ext cx="2564298" cy="407163"/>
            <a:chOff x="2844799" y="8579845"/>
            <a:chExt cx="2564298" cy="407163"/>
          </a:xfrm>
        </p:grpSpPr>
        <p:sp>
          <p:nvSpPr>
            <p:cNvPr id="29" name="ZoneTexte 28">
              <a:extLst>
                <a:ext uri="{FF2B5EF4-FFF2-40B4-BE49-F238E27FC236}">
                  <a16:creationId xmlns:a16="http://schemas.microsoft.com/office/drawing/2014/main" id="{F5D800A8-1FC5-C748-BB9E-0AE9812D59DC}"/>
                </a:ext>
              </a:extLst>
            </p:cNvPr>
            <p:cNvSpPr txBox="1"/>
            <p:nvPr userDrawn="1"/>
          </p:nvSpPr>
          <p:spPr>
            <a:xfrm>
              <a:off x="2844799" y="8579845"/>
              <a:ext cx="1317709" cy="407163"/>
            </a:xfrm>
            <a:prstGeom prst="rect">
              <a:avLst/>
            </a:prstGeom>
            <a:noFill/>
          </p:spPr>
          <p:txBody>
            <a:bodyPr wrap="square" rtlCol="0">
              <a:spAutoFit/>
            </a:bodyPr>
            <a:lstStyle/>
            <a:p>
              <a:pPr algn="r">
                <a:lnSpc>
                  <a:spcPct val="85000"/>
                </a:lnSpc>
              </a:pPr>
              <a:r>
                <a:rPr lang="fr-FR" sz="800" cap="all" baseline="0" dirty="0">
                  <a:solidFill>
                    <a:schemeClr val="bg1"/>
                  </a:solidFill>
                </a:rPr>
                <a:t>106, rue la </a:t>
              </a:r>
              <a:r>
                <a:rPr lang="fr-FR" sz="800" cap="all" baseline="0" dirty="0" err="1">
                  <a:solidFill>
                    <a:schemeClr val="bg1"/>
                  </a:solidFill>
                </a:rPr>
                <a:t>boétie</a:t>
              </a:r>
              <a:endParaRPr lang="fr-FR" sz="800" cap="all" baseline="0" dirty="0">
                <a:solidFill>
                  <a:schemeClr val="bg1"/>
                </a:solidFill>
              </a:endParaRPr>
            </a:p>
            <a:p>
              <a:pPr algn="r">
                <a:lnSpc>
                  <a:spcPct val="85000"/>
                </a:lnSpc>
              </a:pPr>
              <a:r>
                <a:rPr lang="fr-FR" sz="800" cap="all" baseline="0" dirty="0">
                  <a:solidFill>
                    <a:schemeClr val="bg1"/>
                  </a:solidFill>
                </a:rPr>
                <a:t>75008 paris</a:t>
              </a:r>
            </a:p>
            <a:p>
              <a:pPr algn="r">
                <a:lnSpc>
                  <a:spcPct val="85000"/>
                </a:lnSpc>
              </a:pPr>
              <a:r>
                <a:rPr lang="fr-FR" sz="800" cap="all" baseline="0" dirty="0" err="1">
                  <a:solidFill>
                    <a:schemeClr val="bg1"/>
                  </a:solidFill>
                </a:rPr>
                <a:t>france</a:t>
              </a:r>
              <a:endParaRPr lang="fr-FR" sz="800" cap="all" baseline="0" dirty="0">
                <a:solidFill>
                  <a:schemeClr val="bg1"/>
                </a:solidFill>
              </a:endParaRPr>
            </a:p>
          </p:txBody>
        </p:sp>
        <p:sp>
          <p:nvSpPr>
            <p:cNvPr id="30" name="ZoneTexte 29">
              <a:extLst>
                <a:ext uri="{FF2B5EF4-FFF2-40B4-BE49-F238E27FC236}">
                  <a16:creationId xmlns:a16="http://schemas.microsoft.com/office/drawing/2014/main" id="{D70C0401-3E13-5E4B-BAB4-FE0B55D0D9B5}"/>
                </a:ext>
              </a:extLst>
            </p:cNvPr>
            <p:cNvSpPr txBox="1"/>
            <p:nvPr userDrawn="1"/>
          </p:nvSpPr>
          <p:spPr>
            <a:xfrm>
              <a:off x="4091388" y="8579845"/>
              <a:ext cx="1317709" cy="407163"/>
            </a:xfrm>
            <a:prstGeom prst="rect">
              <a:avLst/>
            </a:prstGeom>
            <a:noFill/>
          </p:spPr>
          <p:txBody>
            <a:bodyPr wrap="square" rtlCol="0">
              <a:spAutoFit/>
            </a:bodyPr>
            <a:lstStyle/>
            <a:p>
              <a:pPr algn="l">
                <a:lnSpc>
                  <a:spcPct val="85000"/>
                </a:lnSpc>
              </a:pPr>
              <a:r>
                <a:rPr lang="fr-FR" sz="800" b="1" cap="none" baseline="0" dirty="0">
                  <a:solidFill>
                    <a:schemeClr val="bg1"/>
                  </a:solidFill>
                </a:rPr>
                <a:t>Tél. : +33(6)1 53 93 22 00</a:t>
              </a:r>
            </a:p>
            <a:p>
              <a:pPr algn="l">
                <a:lnSpc>
                  <a:spcPct val="85000"/>
                </a:lnSpc>
              </a:pPr>
              <a:r>
                <a:rPr lang="fr-FR" sz="800" b="1" cap="none" baseline="0" dirty="0">
                  <a:solidFill>
                    <a:schemeClr val="bg1"/>
                  </a:solidFill>
                </a:rPr>
                <a:t>Fax. : +33(6)1 53 93 21 00</a:t>
              </a:r>
            </a:p>
            <a:p>
              <a:pPr algn="l">
                <a:lnSpc>
                  <a:spcPct val="85000"/>
                </a:lnSpc>
              </a:pPr>
              <a:r>
                <a:rPr lang="fr-FR" sz="800" b="1" cap="none" baseline="0" dirty="0">
                  <a:solidFill>
                    <a:schemeClr val="bg1"/>
                  </a:solidFill>
                </a:rPr>
                <a:t>hoche-</a:t>
              </a:r>
              <a:r>
                <a:rPr lang="fr-FR" sz="800" b="1" cap="none" baseline="0" dirty="0" err="1">
                  <a:solidFill>
                    <a:schemeClr val="bg1"/>
                  </a:solidFill>
                </a:rPr>
                <a:t>avocats.com</a:t>
              </a:r>
              <a:endParaRPr lang="fr-FR" sz="800" b="1" cap="none" baseline="0" dirty="0">
                <a:solidFill>
                  <a:schemeClr val="bg1"/>
                </a:solidFill>
              </a:endParaRPr>
            </a:p>
          </p:txBody>
        </p:sp>
      </p:grpSp>
      <p:sp>
        <p:nvSpPr>
          <p:cNvPr id="32" name="Content Placeholder 2">
            <a:extLst>
              <a:ext uri="{FF2B5EF4-FFF2-40B4-BE49-F238E27FC236}">
                <a16:creationId xmlns:a16="http://schemas.microsoft.com/office/drawing/2014/main" id="{942B1761-FC9F-524B-A97C-18E0176C949D}"/>
              </a:ext>
            </a:extLst>
          </p:cNvPr>
          <p:cNvSpPr>
            <a:spLocks noGrp="1"/>
          </p:cNvSpPr>
          <p:nvPr>
            <p:ph idx="14"/>
          </p:nvPr>
        </p:nvSpPr>
        <p:spPr>
          <a:xfrm>
            <a:off x="357065" y="4657720"/>
            <a:ext cx="3449392" cy="505512"/>
          </a:xfrm>
        </p:spPr>
        <p:txBody>
          <a:bodyPr numCol="2">
            <a:noAutofit/>
          </a:bodyPr>
          <a:lstStyle>
            <a:lvl1pPr>
              <a:lnSpc>
                <a:spcPct val="85000"/>
              </a:lnSpc>
              <a:spcBef>
                <a:spcPts val="0"/>
              </a:spcBef>
              <a:defRPr sz="1000" b="0">
                <a:solidFill>
                  <a:schemeClr val="accent2"/>
                </a:solidFill>
              </a:defRPr>
            </a:lvl1pPr>
          </a:lstStyle>
          <a:p>
            <a:pPr lvl="0"/>
            <a:r>
              <a:rPr lang="fr-FR" dirty="0"/>
              <a:t>Modifier</a:t>
            </a:r>
          </a:p>
          <a:p>
            <a:pPr lvl="0"/>
            <a:r>
              <a:rPr lang="fr-FR" dirty="0"/>
              <a:t>les styles du texte</a:t>
            </a:r>
          </a:p>
          <a:p>
            <a:pPr lvl="0"/>
            <a:r>
              <a:rPr lang="fr-FR" dirty="0"/>
              <a:t>du masque</a:t>
            </a:r>
          </a:p>
          <a:p>
            <a:pPr lvl="0"/>
            <a:endParaRPr lang="en-US" dirty="0"/>
          </a:p>
        </p:txBody>
      </p:sp>
      <p:sp>
        <p:nvSpPr>
          <p:cNvPr id="33" name="Content Placeholder 2">
            <a:extLst>
              <a:ext uri="{FF2B5EF4-FFF2-40B4-BE49-F238E27FC236}">
                <a16:creationId xmlns:a16="http://schemas.microsoft.com/office/drawing/2014/main" id="{B25D6085-BDC6-F149-AD50-64E544C294AA}"/>
              </a:ext>
            </a:extLst>
          </p:cNvPr>
          <p:cNvSpPr>
            <a:spLocks noGrp="1"/>
          </p:cNvSpPr>
          <p:nvPr>
            <p:ph idx="15" hasCustomPrompt="1"/>
          </p:nvPr>
        </p:nvSpPr>
        <p:spPr>
          <a:xfrm>
            <a:off x="4113580" y="4415407"/>
            <a:ext cx="3449392" cy="249875"/>
          </a:xfrm>
        </p:spPr>
        <p:txBody>
          <a:bodyPr numCol="1">
            <a:noAutofit/>
          </a:bodyPr>
          <a:lstStyle>
            <a:lvl1pPr>
              <a:lnSpc>
                <a:spcPct val="85000"/>
              </a:lnSpc>
              <a:spcBef>
                <a:spcPts val="0"/>
              </a:spcBef>
              <a:defRPr sz="1200" b="1" i="0" cap="all" spc="300" baseline="0">
                <a:solidFill>
                  <a:schemeClr val="accent2"/>
                </a:solidFill>
                <a:latin typeface="Calibri" panose="020F0502020204030204" pitchFamily="34" charset="0"/>
                <a:cs typeface="Calibri" panose="020F0502020204030204" pitchFamily="34" charset="0"/>
              </a:defRPr>
            </a:lvl1pPr>
          </a:lstStyle>
          <a:p>
            <a:pPr lvl="0"/>
            <a:r>
              <a:rPr lang="fr-FR" dirty="0"/>
              <a:t>nom</a:t>
            </a:r>
            <a:endParaRPr lang="en-US" dirty="0"/>
          </a:p>
        </p:txBody>
      </p:sp>
      <p:sp>
        <p:nvSpPr>
          <p:cNvPr id="34" name="Content Placeholder 2">
            <a:extLst>
              <a:ext uri="{FF2B5EF4-FFF2-40B4-BE49-F238E27FC236}">
                <a16:creationId xmlns:a16="http://schemas.microsoft.com/office/drawing/2014/main" id="{728E2DBE-98B6-6A40-A0FA-9738208B1384}"/>
              </a:ext>
            </a:extLst>
          </p:cNvPr>
          <p:cNvSpPr>
            <a:spLocks noGrp="1"/>
          </p:cNvSpPr>
          <p:nvPr>
            <p:ph idx="16"/>
          </p:nvPr>
        </p:nvSpPr>
        <p:spPr>
          <a:xfrm>
            <a:off x="4113579" y="4657720"/>
            <a:ext cx="3449392" cy="505512"/>
          </a:xfrm>
        </p:spPr>
        <p:txBody>
          <a:bodyPr numCol="2">
            <a:noAutofit/>
          </a:bodyPr>
          <a:lstStyle>
            <a:lvl1pPr>
              <a:lnSpc>
                <a:spcPct val="85000"/>
              </a:lnSpc>
              <a:spcBef>
                <a:spcPts val="0"/>
              </a:spcBef>
              <a:defRPr sz="1000" b="0">
                <a:solidFill>
                  <a:schemeClr val="accent2"/>
                </a:solidFill>
              </a:defRPr>
            </a:lvl1pPr>
          </a:lstStyle>
          <a:p>
            <a:pPr lvl="0"/>
            <a:r>
              <a:rPr lang="fr-FR" dirty="0"/>
              <a:t>Modifier les styles du texte du masque</a:t>
            </a:r>
          </a:p>
          <a:p>
            <a:pPr lvl="0"/>
            <a:endParaRPr lang="en-US" dirty="0"/>
          </a:p>
        </p:txBody>
      </p:sp>
      <p:sp>
        <p:nvSpPr>
          <p:cNvPr id="35" name="Content Placeholder 2">
            <a:extLst>
              <a:ext uri="{FF2B5EF4-FFF2-40B4-BE49-F238E27FC236}">
                <a16:creationId xmlns:a16="http://schemas.microsoft.com/office/drawing/2014/main" id="{1C33917D-7898-854A-B1F4-42E2257E900A}"/>
              </a:ext>
            </a:extLst>
          </p:cNvPr>
          <p:cNvSpPr>
            <a:spLocks noGrp="1"/>
          </p:cNvSpPr>
          <p:nvPr>
            <p:ph idx="17" hasCustomPrompt="1"/>
          </p:nvPr>
        </p:nvSpPr>
        <p:spPr>
          <a:xfrm>
            <a:off x="357066" y="5385060"/>
            <a:ext cx="3449392" cy="249875"/>
          </a:xfrm>
        </p:spPr>
        <p:txBody>
          <a:bodyPr numCol="1">
            <a:noAutofit/>
          </a:bodyPr>
          <a:lstStyle>
            <a:lvl1pPr>
              <a:lnSpc>
                <a:spcPct val="85000"/>
              </a:lnSpc>
              <a:spcBef>
                <a:spcPts val="0"/>
              </a:spcBef>
              <a:defRPr sz="1200" b="1" i="0" cap="all" spc="300" baseline="0">
                <a:solidFill>
                  <a:schemeClr val="accent2"/>
                </a:solidFill>
                <a:latin typeface="Calibri" panose="020F0502020204030204" pitchFamily="34" charset="0"/>
                <a:cs typeface="Calibri" panose="020F0502020204030204" pitchFamily="34" charset="0"/>
              </a:defRPr>
            </a:lvl1pPr>
          </a:lstStyle>
          <a:p>
            <a:pPr lvl="0"/>
            <a:r>
              <a:rPr lang="fr-FR" dirty="0"/>
              <a:t>nom</a:t>
            </a:r>
            <a:endParaRPr lang="en-US" dirty="0"/>
          </a:p>
        </p:txBody>
      </p:sp>
      <p:sp>
        <p:nvSpPr>
          <p:cNvPr id="36" name="Content Placeholder 2">
            <a:extLst>
              <a:ext uri="{FF2B5EF4-FFF2-40B4-BE49-F238E27FC236}">
                <a16:creationId xmlns:a16="http://schemas.microsoft.com/office/drawing/2014/main" id="{0829D22E-689B-554D-B316-F4A6115C80E2}"/>
              </a:ext>
            </a:extLst>
          </p:cNvPr>
          <p:cNvSpPr>
            <a:spLocks noGrp="1"/>
          </p:cNvSpPr>
          <p:nvPr>
            <p:ph idx="18"/>
          </p:nvPr>
        </p:nvSpPr>
        <p:spPr>
          <a:xfrm>
            <a:off x="357065" y="5627373"/>
            <a:ext cx="3449392" cy="504000"/>
          </a:xfrm>
        </p:spPr>
        <p:txBody>
          <a:bodyPr numCol="2">
            <a:noAutofit/>
          </a:bodyPr>
          <a:lstStyle>
            <a:lvl1pPr>
              <a:lnSpc>
                <a:spcPct val="85000"/>
              </a:lnSpc>
              <a:spcBef>
                <a:spcPts val="0"/>
              </a:spcBef>
              <a:defRPr sz="1000" b="0">
                <a:solidFill>
                  <a:schemeClr val="accent2"/>
                </a:solidFill>
              </a:defRPr>
            </a:lvl1pPr>
          </a:lstStyle>
          <a:p>
            <a:pPr lvl="0"/>
            <a:r>
              <a:rPr lang="fr-FR" dirty="0"/>
              <a:t>Modifier les styles du texte du masque</a:t>
            </a:r>
          </a:p>
          <a:p>
            <a:pPr lvl="0"/>
            <a:endParaRPr lang="en-US" dirty="0"/>
          </a:p>
        </p:txBody>
      </p:sp>
      <p:sp>
        <p:nvSpPr>
          <p:cNvPr id="37" name="Content Placeholder 2">
            <a:extLst>
              <a:ext uri="{FF2B5EF4-FFF2-40B4-BE49-F238E27FC236}">
                <a16:creationId xmlns:a16="http://schemas.microsoft.com/office/drawing/2014/main" id="{D505998B-2AB1-2C4B-BE92-F34061234EDA}"/>
              </a:ext>
            </a:extLst>
          </p:cNvPr>
          <p:cNvSpPr>
            <a:spLocks noGrp="1"/>
          </p:cNvSpPr>
          <p:nvPr>
            <p:ph idx="19" hasCustomPrompt="1"/>
          </p:nvPr>
        </p:nvSpPr>
        <p:spPr>
          <a:xfrm>
            <a:off x="4113579" y="5385060"/>
            <a:ext cx="3449392" cy="249875"/>
          </a:xfrm>
        </p:spPr>
        <p:txBody>
          <a:bodyPr numCol="1">
            <a:noAutofit/>
          </a:bodyPr>
          <a:lstStyle>
            <a:lvl1pPr>
              <a:lnSpc>
                <a:spcPct val="85000"/>
              </a:lnSpc>
              <a:spcBef>
                <a:spcPts val="0"/>
              </a:spcBef>
              <a:defRPr sz="1200" b="1" i="0" cap="all" spc="300" baseline="0">
                <a:solidFill>
                  <a:schemeClr val="accent2"/>
                </a:solidFill>
                <a:latin typeface="Calibri" panose="020F0502020204030204" pitchFamily="34" charset="0"/>
                <a:cs typeface="Calibri" panose="020F0502020204030204" pitchFamily="34" charset="0"/>
              </a:defRPr>
            </a:lvl1pPr>
          </a:lstStyle>
          <a:p>
            <a:pPr lvl="0"/>
            <a:r>
              <a:rPr lang="fr-FR" dirty="0"/>
              <a:t>nom</a:t>
            </a:r>
            <a:endParaRPr lang="en-US" dirty="0"/>
          </a:p>
        </p:txBody>
      </p:sp>
      <p:sp>
        <p:nvSpPr>
          <p:cNvPr id="38" name="Content Placeholder 2">
            <a:extLst>
              <a:ext uri="{FF2B5EF4-FFF2-40B4-BE49-F238E27FC236}">
                <a16:creationId xmlns:a16="http://schemas.microsoft.com/office/drawing/2014/main" id="{E61BBB80-ED77-9441-A857-37B5CA1C1512}"/>
              </a:ext>
            </a:extLst>
          </p:cNvPr>
          <p:cNvSpPr>
            <a:spLocks noGrp="1"/>
          </p:cNvSpPr>
          <p:nvPr>
            <p:ph idx="20"/>
          </p:nvPr>
        </p:nvSpPr>
        <p:spPr>
          <a:xfrm>
            <a:off x="4113578" y="5627373"/>
            <a:ext cx="3449392" cy="504000"/>
          </a:xfrm>
        </p:spPr>
        <p:txBody>
          <a:bodyPr numCol="2">
            <a:noAutofit/>
          </a:bodyPr>
          <a:lstStyle>
            <a:lvl1pPr>
              <a:lnSpc>
                <a:spcPct val="85000"/>
              </a:lnSpc>
              <a:spcBef>
                <a:spcPts val="0"/>
              </a:spcBef>
              <a:defRPr sz="1000" b="0">
                <a:solidFill>
                  <a:schemeClr val="accent2"/>
                </a:solidFill>
              </a:defRPr>
            </a:lvl1pPr>
          </a:lstStyle>
          <a:p>
            <a:pPr lvl="0"/>
            <a:r>
              <a:rPr lang="fr-FR" dirty="0"/>
              <a:t>Modifier les styles du texte du masque</a:t>
            </a:r>
          </a:p>
          <a:p>
            <a:pPr lvl="0"/>
            <a:endParaRPr lang="en-US" dirty="0"/>
          </a:p>
        </p:txBody>
      </p:sp>
      <p:pic>
        <p:nvPicPr>
          <p:cNvPr id="39" name="Graphique 5">
            <a:extLst>
              <a:ext uri="{FF2B5EF4-FFF2-40B4-BE49-F238E27FC236}">
                <a16:creationId xmlns:a16="http://schemas.microsoft.com/office/drawing/2014/main" id="{3BC4370D-7B88-C446-8D6F-9B154B7982BE}"/>
              </a:ext>
            </a:extLst>
          </p:cNvPr>
          <p:cNvPicPr>
            <a:picLocks noChangeAspect="1"/>
          </p:cNvPicPr>
          <p:nvPr userDrawn="1"/>
        </p:nvPicPr>
        <p:blipFill>
          <a:blip r:embed="rId3"/>
          <a:stretch>
            <a:fillRect/>
          </a:stretch>
        </p:blipFill>
        <p:spPr>
          <a:xfrm>
            <a:off x="2499945" y="7165806"/>
            <a:ext cx="789221" cy="792000"/>
          </a:xfrm>
          <a:prstGeom prst="rect">
            <a:avLst/>
          </a:prstGeom>
        </p:spPr>
      </p:pic>
      <p:pic>
        <p:nvPicPr>
          <p:cNvPr id="40" name="Graphique 7">
            <a:extLst>
              <a:ext uri="{FF2B5EF4-FFF2-40B4-BE49-F238E27FC236}">
                <a16:creationId xmlns:a16="http://schemas.microsoft.com/office/drawing/2014/main" id="{9710C2C1-B7F0-9346-B104-B4A03FD1E669}"/>
              </a:ext>
            </a:extLst>
          </p:cNvPr>
          <p:cNvPicPr>
            <a:picLocks noChangeAspect="1"/>
          </p:cNvPicPr>
          <p:nvPr userDrawn="1"/>
        </p:nvPicPr>
        <p:blipFill>
          <a:blip r:embed="rId4"/>
          <a:stretch>
            <a:fillRect/>
          </a:stretch>
        </p:blipFill>
        <p:spPr>
          <a:xfrm>
            <a:off x="5649111" y="7170072"/>
            <a:ext cx="789225" cy="792000"/>
          </a:xfrm>
          <a:prstGeom prst="rect">
            <a:avLst/>
          </a:prstGeom>
        </p:spPr>
      </p:pic>
      <p:pic>
        <p:nvPicPr>
          <p:cNvPr id="41" name="Graphique 9">
            <a:extLst>
              <a:ext uri="{FF2B5EF4-FFF2-40B4-BE49-F238E27FC236}">
                <a16:creationId xmlns:a16="http://schemas.microsoft.com/office/drawing/2014/main" id="{9A85F2A6-0772-9246-AC0B-381B6FCED277}"/>
              </a:ext>
            </a:extLst>
          </p:cNvPr>
          <p:cNvPicPr>
            <a:picLocks noChangeAspect="1"/>
          </p:cNvPicPr>
          <p:nvPr userDrawn="1"/>
        </p:nvPicPr>
        <p:blipFill>
          <a:blip r:embed="rId5"/>
          <a:stretch>
            <a:fillRect/>
          </a:stretch>
        </p:blipFill>
        <p:spPr>
          <a:xfrm>
            <a:off x="3544777" y="7167232"/>
            <a:ext cx="792000" cy="792000"/>
          </a:xfrm>
          <a:prstGeom prst="rect">
            <a:avLst/>
          </a:prstGeom>
        </p:spPr>
      </p:pic>
      <p:pic>
        <p:nvPicPr>
          <p:cNvPr id="42" name="Graphique 19">
            <a:extLst>
              <a:ext uri="{FF2B5EF4-FFF2-40B4-BE49-F238E27FC236}">
                <a16:creationId xmlns:a16="http://schemas.microsoft.com/office/drawing/2014/main" id="{8978B293-A766-F142-A9A3-68FAC6F9FF4B}"/>
              </a:ext>
            </a:extLst>
          </p:cNvPr>
          <p:cNvPicPr>
            <a:picLocks noChangeAspect="1"/>
          </p:cNvPicPr>
          <p:nvPr userDrawn="1"/>
        </p:nvPicPr>
        <p:blipFill>
          <a:blip r:embed="rId6"/>
          <a:stretch>
            <a:fillRect/>
          </a:stretch>
        </p:blipFill>
        <p:spPr>
          <a:xfrm>
            <a:off x="1449253" y="7172727"/>
            <a:ext cx="792000" cy="792000"/>
          </a:xfrm>
          <a:prstGeom prst="rect">
            <a:avLst/>
          </a:prstGeom>
        </p:spPr>
      </p:pic>
      <p:pic>
        <p:nvPicPr>
          <p:cNvPr id="43" name="Graphique 21">
            <a:extLst>
              <a:ext uri="{FF2B5EF4-FFF2-40B4-BE49-F238E27FC236}">
                <a16:creationId xmlns:a16="http://schemas.microsoft.com/office/drawing/2014/main" id="{C241F5FC-D491-0D4C-8E99-F9785A44DBD4}"/>
              </a:ext>
            </a:extLst>
          </p:cNvPr>
          <p:cNvPicPr>
            <a:picLocks noChangeAspect="1"/>
          </p:cNvPicPr>
          <p:nvPr userDrawn="1"/>
        </p:nvPicPr>
        <p:blipFill>
          <a:blip r:embed="rId7"/>
          <a:stretch>
            <a:fillRect/>
          </a:stretch>
        </p:blipFill>
        <p:spPr>
          <a:xfrm>
            <a:off x="4587429" y="7168707"/>
            <a:ext cx="792000" cy="792000"/>
          </a:xfrm>
          <a:prstGeom prst="rect">
            <a:avLst/>
          </a:prstGeom>
        </p:spPr>
      </p:pic>
    </p:spTree>
    <p:extLst>
      <p:ext uri="{BB962C8B-B14F-4D97-AF65-F5344CB8AC3E}">
        <p14:creationId xmlns:p14="http://schemas.microsoft.com/office/powerpoint/2010/main" val="152849395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4503" y="498330"/>
            <a:ext cx="6831033" cy="1809148"/>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544503" y="2491640"/>
            <a:ext cx="6831033" cy="5938771"/>
          </a:xfrm>
          <a:prstGeom prst="rect">
            <a:avLst/>
          </a:prstGeom>
        </p:spPr>
        <p:txBody>
          <a:bodyPr vert="horz" lIns="91440" tIns="45720" rIns="91440" bIns="45720" rtlCol="0">
            <a:normAutofit/>
          </a:bodyPr>
          <a:lstStyle/>
          <a:p>
            <a:pPr lvl="0"/>
            <a:r>
              <a:rPr lang="fr-FR" dirty="0"/>
              <a:t>Modifier les styles du texte du masque
Deuxième niveau
Troisième niveau
Quatrième niveau
Cinquième niveau</a:t>
            </a:r>
            <a:endParaRPr lang="en-US" dirty="0"/>
          </a:p>
        </p:txBody>
      </p:sp>
      <p:sp>
        <p:nvSpPr>
          <p:cNvPr id="4" name="Date Placeholder 3"/>
          <p:cNvSpPr>
            <a:spLocks noGrp="1"/>
          </p:cNvSpPr>
          <p:nvPr>
            <p:ph type="dt" sz="half" idx="2"/>
          </p:nvPr>
        </p:nvSpPr>
        <p:spPr>
          <a:xfrm>
            <a:off x="544502" y="8675243"/>
            <a:ext cx="1782009" cy="498328"/>
          </a:xfrm>
          <a:prstGeom prst="rect">
            <a:avLst/>
          </a:prstGeom>
        </p:spPr>
        <p:txBody>
          <a:bodyPr vert="horz" lIns="91440" tIns="45720" rIns="91440" bIns="45720" rtlCol="0" anchor="ctr"/>
          <a:lstStyle>
            <a:lvl1pPr algn="l">
              <a:defRPr sz="1039">
                <a:solidFill>
                  <a:schemeClr val="tx1">
                    <a:tint val="75000"/>
                  </a:schemeClr>
                </a:solidFill>
              </a:defRPr>
            </a:lvl1pPr>
          </a:lstStyle>
          <a:p>
            <a:fld id="{76165C07-6FF4-8543-92EE-CA3A65433B44}" type="datetime3">
              <a:rPr lang="fr-FR" smtClean="0"/>
              <a:t>30.03.20</a:t>
            </a:fld>
            <a:endParaRPr lang="fr-FR"/>
          </a:p>
        </p:txBody>
      </p:sp>
      <p:sp>
        <p:nvSpPr>
          <p:cNvPr id="5" name="Footer Placeholder 4"/>
          <p:cNvSpPr>
            <a:spLocks noGrp="1"/>
          </p:cNvSpPr>
          <p:nvPr>
            <p:ph type="ftr" sz="quarter" idx="3"/>
          </p:nvPr>
        </p:nvSpPr>
        <p:spPr>
          <a:xfrm>
            <a:off x="2623513" y="8675243"/>
            <a:ext cx="2673013" cy="498328"/>
          </a:xfrm>
          <a:prstGeom prst="rect">
            <a:avLst/>
          </a:prstGeom>
        </p:spPr>
        <p:txBody>
          <a:bodyPr vert="horz" lIns="91440" tIns="45720" rIns="91440" bIns="45720" rtlCol="0" anchor="ctr"/>
          <a:lstStyle>
            <a:lvl1pPr algn="ctr">
              <a:defRPr sz="1039">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593527" y="8675243"/>
            <a:ext cx="1782009" cy="498328"/>
          </a:xfrm>
          <a:prstGeom prst="rect">
            <a:avLst/>
          </a:prstGeom>
        </p:spPr>
        <p:txBody>
          <a:bodyPr vert="horz" lIns="91440" tIns="45720" rIns="91440" bIns="45720" rtlCol="0" anchor="ctr"/>
          <a:lstStyle>
            <a:lvl1pPr algn="r">
              <a:defRPr sz="1039">
                <a:solidFill>
                  <a:schemeClr val="tx1">
                    <a:tint val="75000"/>
                  </a:schemeClr>
                </a:solidFill>
              </a:defRPr>
            </a:lvl1pPr>
          </a:lstStyle>
          <a:p>
            <a:fld id="{1649BD57-E23F-3E4D-8D4F-1DBAD10005BB}" type="slidenum">
              <a:rPr lang="fr-FR" smtClean="0"/>
              <a:t>‹N°›</a:t>
            </a:fld>
            <a:endParaRPr lang="fr-FR"/>
          </a:p>
        </p:txBody>
      </p:sp>
    </p:spTree>
    <p:extLst>
      <p:ext uri="{BB962C8B-B14F-4D97-AF65-F5344CB8AC3E}">
        <p14:creationId xmlns:p14="http://schemas.microsoft.com/office/powerpoint/2010/main" val="3840683266"/>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6" r:id="rId3"/>
    <p:sldLayoutId id="2147483674" r:id="rId4"/>
    <p:sldLayoutId id="2147483675" r:id="rId5"/>
  </p:sldLayoutIdLst>
  <p:hf sldNum="0" hdr="0" ftr="0"/>
  <p:txStyles>
    <p:titleStyle>
      <a:lvl1pPr algn="l" defTabSz="791962" rtl="0" eaLnBrk="1" latinLnBrk="0" hangingPunct="1">
        <a:lnSpc>
          <a:spcPct val="90000"/>
        </a:lnSpc>
        <a:spcBef>
          <a:spcPct val="0"/>
        </a:spcBef>
        <a:buNone/>
        <a:defRPr sz="3811" kern="1200">
          <a:solidFill>
            <a:schemeClr val="tx1"/>
          </a:solidFill>
          <a:latin typeface="+mj-lt"/>
          <a:ea typeface="+mj-ea"/>
          <a:cs typeface="+mj-cs"/>
        </a:defRPr>
      </a:lvl1pPr>
    </p:titleStyle>
    <p:bodyStyle>
      <a:lvl1pPr marL="0" indent="0" algn="l" defTabSz="791962" rtl="0" eaLnBrk="1" latinLnBrk="0" hangingPunct="1">
        <a:lnSpc>
          <a:spcPct val="90000"/>
        </a:lnSpc>
        <a:spcBef>
          <a:spcPts val="866"/>
        </a:spcBef>
        <a:buFont typeface="Arial" panose="020B0604020202020204" pitchFamily="34" charset="0"/>
        <a:buNone/>
        <a:defRPr sz="2425" kern="1200">
          <a:solidFill>
            <a:schemeClr val="tx1"/>
          </a:solidFill>
          <a:latin typeface="+mn-lt"/>
          <a:ea typeface="+mn-ea"/>
          <a:cs typeface="+mn-cs"/>
        </a:defRPr>
      </a:lvl1pPr>
      <a:lvl2pPr marL="593971" indent="-197990" algn="l" defTabSz="791962" rtl="0" eaLnBrk="1" latinLnBrk="0" hangingPunct="1">
        <a:lnSpc>
          <a:spcPct val="90000"/>
        </a:lnSpc>
        <a:spcBef>
          <a:spcPts val="433"/>
        </a:spcBef>
        <a:buFont typeface="Arial" panose="020B0604020202020204" pitchFamily="34" charset="0"/>
        <a:buChar char="•"/>
        <a:defRPr sz="2079" kern="1200">
          <a:solidFill>
            <a:schemeClr val="tx1"/>
          </a:solidFill>
          <a:latin typeface="+mn-lt"/>
          <a:ea typeface="+mn-ea"/>
          <a:cs typeface="+mn-cs"/>
        </a:defRPr>
      </a:lvl2pPr>
      <a:lvl3pPr marL="989952" indent="-197990" algn="l" defTabSz="791962" rtl="0" eaLnBrk="1" latinLnBrk="0" hangingPunct="1">
        <a:lnSpc>
          <a:spcPct val="90000"/>
        </a:lnSpc>
        <a:spcBef>
          <a:spcPts val="433"/>
        </a:spcBef>
        <a:buFont typeface="Arial" panose="020B0604020202020204" pitchFamily="34" charset="0"/>
        <a:buChar char="•"/>
        <a:defRPr sz="1732" kern="1200">
          <a:solidFill>
            <a:schemeClr val="tx1"/>
          </a:solidFill>
          <a:latin typeface="+mn-lt"/>
          <a:ea typeface="+mn-ea"/>
          <a:cs typeface="+mn-cs"/>
        </a:defRPr>
      </a:lvl3pPr>
      <a:lvl4pPr marL="1385933"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4pPr>
      <a:lvl5pPr marL="1781914"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5pPr>
      <a:lvl6pPr marL="2177895"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6pPr>
      <a:lvl7pPr marL="2573876"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7pPr>
      <a:lvl8pPr marL="2969857"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8pPr>
      <a:lvl9pPr marL="3365838"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9pPr>
    </p:bodyStyle>
    <p:otherStyle>
      <a:defPPr>
        <a:defRPr lang="en-US"/>
      </a:defPPr>
      <a:lvl1pPr marL="0" algn="l" defTabSz="791962" rtl="0" eaLnBrk="1" latinLnBrk="0" hangingPunct="1">
        <a:defRPr sz="1559" kern="1200">
          <a:solidFill>
            <a:schemeClr val="tx1"/>
          </a:solidFill>
          <a:latin typeface="+mn-lt"/>
          <a:ea typeface="+mn-ea"/>
          <a:cs typeface="+mn-cs"/>
        </a:defRPr>
      </a:lvl1pPr>
      <a:lvl2pPr marL="395981" algn="l" defTabSz="791962" rtl="0" eaLnBrk="1" latinLnBrk="0" hangingPunct="1">
        <a:defRPr sz="1559" kern="1200">
          <a:solidFill>
            <a:schemeClr val="tx1"/>
          </a:solidFill>
          <a:latin typeface="+mn-lt"/>
          <a:ea typeface="+mn-ea"/>
          <a:cs typeface="+mn-cs"/>
        </a:defRPr>
      </a:lvl2pPr>
      <a:lvl3pPr marL="791962" algn="l" defTabSz="791962" rtl="0" eaLnBrk="1" latinLnBrk="0" hangingPunct="1">
        <a:defRPr sz="1559" kern="1200">
          <a:solidFill>
            <a:schemeClr val="tx1"/>
          </a:solidFill>
          <a:latin typeface="+mn-lt"/>
          <a:ea typeface="+mn-ea"/>
          <a:cs typeface="+mn-cs"/>
        </a:defRPr>
      </a:lvl3pPr>
      <a:lvl4pPr marL="1187943" algn="l" defTabSz="791962" rtl="0" eaLnBrk="1" latinLnBrk="0" hangingPunct="1">
        <a:defRPr sz="1559" kern="1200">
          <a:solidFill>
            <a:schemeClr val="tx1"/>
          </a:solidFill>
          <a:latin typeface="+mn-lt"/>
          <a:ea typeface="+mn-ea"/>
          <a:cs typeface="+mn-cs"/>
        </a:defRPr>
      </a:lvl4pPr>
      <a:lvl5pPr marL="1583924" algn="l" defTabSz="791962" rtl="0" eaLnBrk="1" latinLnBrk="0" hangingPunct="1">
        <a:defRPr sz="1559" kern="1200">
          <a:solidFill>
            <a:schemeClr val="tx1"/>
          </a:solidFill>
          <a:latin typeface="+mn-lt"/>
          <a:ea typeface="+mn-ea"/>
          <a:cs typeface="+mn-cs"/>
        </a:defRPr>
      </a:lvl5pPr>
      <a:lvl6pPr marL="1979905" algn="l" defTabSz="791962" rtl="0" eaLnBrk="1" latinLnBrk="0" hangingPunct="1">
        <a:defRPr sz="1559" kern="1200">
          <a:solidFill>
            <a:schemeClr val="tx1"/>
          </a:solidFill>
          <a:latin typeface="+mn-lt"/>
          <a:ea typeface="+mn-ea"/>
          <a:cs typeface="+mn-cs"/>
        </a:defRPr>
      </a:lvl6pPr>
      <a:lvl7pPr marL="2375886" algn="l" defTabSz="791962" rtl="0" eaLnBrk="1" latinLnBrk="0" hangingPunct="1">
        <a:defRPr sz="1559" kern="1200">
          <a:solidFill>
            <a:schemeClr val="tx1"/>
          </a:solidFill>
          <a:latin typeface="+mn-lt"/>
          <a:ea typeface="+mn-ea"/>
          <a:cs typeface="+mn-cs"/>
        </a:defRPr>
      </a:lvl7pPr>
      <a:lvl8pPr marL="2771866" algn="l" defTabSz="791962" rtl="0" eaLnBrk="1" latinLnBrk="0" hangingPunct="1">
        <a:defRPr sz="1559" kern="1200">
          <a:solidFill>
            <a:schemeClr val="tx1"/>
          </a:solidFill>
          <a:latin typeface="+mn-lt"/>
          <a:ea typeface="+mn-ea"/>
          <a:cs typeface="+mn-cs"/>
        </a:defRPr>
      </a:lvl8pPr>
      <a:lvl9pPr marL="3167847" algn="l" defTabSz="791962" rtl="0" eaLnBrk="1" latinLnBrk="0" hangingPunct="1">
        <a:defRPr sz="155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3">
            <a:extLst>
              <a:ext uri="{FF2B5EF4-FFF2-40B4-BE49-F238E27FC236}">
                <a16:creationId xmlns:a16="http://schemas.microsoft.com/office/drawing/2014/main" id="{F2C70ABF-BC41-7240-80D0-AE2FC7D23F18}"/>
              </a:ext>
            </a:extLst>
          </p:cNvPr>
          <p:cNvSpPr>
            <a:spLocks noGrp="1"/>
          </p:cNvSpPr>
          <p:nvPr>
            <p:ph type="body" sz="quarter" idx="11"/>
          </p:nvPr>
        </p:nvSpPr>
        <p:spPr>
          <a:xfrm>
            <a:off x="1337786" y="2310191"/>
            <a:ext cx="5087938" cy="498327"/>
          </a:xfrm>
        </p:spPr>
        <p:txBody>
          <a:bodyPr>
            <a:normAutofit/>
          </a:bodyPr>
          <a:lstStyle/>
          <a:p>
            <a:r>
              <a:rPr lang="fr-FR" dirty="0"/>
              <a:t>Commercial, </a:t>
            </a:r>
            <a:r>
              <a:rPr lang="fr-FR" dirty="0" err="1"/>
              <a:t>prevention</a:t>
            </a:r>
            <a:r>
              <a:rPr lang="fr-FR" dirty="0"/>
              <a:t> &amp; </a:t>
            </a:r>
            <a:r>
              <a:rPr lang="fr-FR" dirty="0" err="1"/>
              <a:t>Insolvency</a:t>
            </a:r>
            <a:r>
              <a:rPr lang="fr-FR" dirty="0"/>
              <a:t> </a:t>
            </a:r>
            <a:r>
              <a:rPr lang="fr-FR" dirty="0" err="1"/>
              <a:t>Department</a:t>
            </a:r>
            <a:r>
              <a:rPr lang="fr-FR" dirty="0"/>
              <a:t> - Newsletter</a:t>
            </a:r>
          </a:p>
        </p:txBody>
      </p:sp>
      <p:sp>
        <p:nvSpPr>
          <p:cNvPr id="5" name="Espace réservé de la date 4">
            <a:extLst>
              <a:ext uri="{FF2B5EF4-FFF2-40B4-BE49-F238E27FC236}">
                <a16:creationId xmlns:a16="http://schemas.microsoft.com/office/drawing/2014/main" id="{E9BD470E-2EDF-184D-AAA3-E1C52A79B9C7}"/>
              </a:ext>
            </a:extLst>
          </p:cNvPr>
          <p:cNvSpPr>
            <a:spLocks noGrp="1"/>
          </p:cNvSpPr>
          <p:nvPr>
            <p:ph type="dt" sz="half" idx="10"/>
          </p:nvPr>
        </p:nvSpPr>
        <p:spPr>
          <a:xfrm>
            <a:off x="2590800" y="3315843"/>
            <a:ext cx="2552699" cy="498328"/>
          </a:xfrm>
        </p:spPr>
        <p:txBody>
          <a:bodyPr/>
          <a:lstStyle/>
          <a:p>
            <a:r>
              <a:rPr lang="fr-FR" u="none" dirty="0"/>
              <a:t>30 March 2020</a:t>
            </a:r>
          </a:p>
        </p:txBody>
      </p:sp>
      <p:sp>
        <p:nvSpPr>
          <p:cNvPr id="8" name="Rectangle 7"/>
          <p:cNvSpPr/>
          <p:nvPr/>
        </p:nvSpPr>
        <p:spPr>
          <a:xfrm>
            <a:off x="1416050" y="7808506"/>
            <a:ext cx="4931410" cy="830997"/>
          </a:xfrm>
          <a:prstGeom prst="rect">
            <a:avLst/>
          </a:prstGeom>
        </p:spPr>
        <p:txBody>
          <a:bodyPr wrap="square">
            <a:spAutoFit/>
          </a:bodyPr>
          <a:lstStyle/>
          <a:p>
            <a:pPr algn="ctr"/>
            <a:r>
              <a:rPr lang="fr-FR" sz="1600" b="1" cap="all" spc="150" dirty="0" err="1">
                <a:solidFill>
                  <a:schemeClr val="accent2"/>
                </a:solidFill>
              </a:rPr>
              <a:t>Immediate</a:t>
            </a:r>
            <a:r>
              <a:rPr lang="fr-FR" sz="1600" b="1" cap="all" spc="150" dirty="0">
                <a:solidFill>
                  <a:schemeClr val="accent2"/>
                </a:solidFill>
              </a:rPr>
              <a:t> adaptation of the </a:t>
            </a:r>
            <a:r>
              <a:rPr lang="fr-FR" sz="1600" b="1" cap="all" spc="150" dirty="0" err="1">
                <a:solidFill>
                  <a:schemeClr val="accent2"/>
                </a:solidFill>
              </a:rPr>
              <a:t>law</a:t>
            </a:r>
            <a:r>
              <a:rPr lang="fr-FR" sz="1600" b="1" cap="all" spc="150" dirty="0">
                <a:solidFill>
                  <a:schemeClr val="accent2"/>
                </a:solidFill>
              </a:rPr>
              <a:t> in </a:t>
            </a:r>
            <a:r>
              <a:rPr lang="fr-FR" sz="1600" b="1" cap="all" spc="150" dirty="0" err="1">
                <a:solidFill>
                  <a:schemeClr val="accent2"/>
                </a:solidFill>
              </a:rPr>
              <a:t>prevention</a:t>
            </a:r>
            <a:r>
              <a:rPr lang="fr-FR" sz="1600" b="1" cap="all" spc="150" dirty="0">
                <a:solidFill>
                  <a:schemeClr val="accent2"/>
                </a:solidFill>
              </a:rPr>
              <a:t> &amp; </a:t>
            </a:r>
            <a:r>
              <a:rPr lang="fr-FR" sz="1600" b="1" cap="all" spc="150" dirty="0" err="1">
                <a:solidFill>
                  <a:schemeClr val="accent2"/>
                </a:solidFill>
              </a:rPr>
              <a:t>insolvency</a:t>
            </a:r>
            <a:r>
              <a:rPr lang="fr-FR" sz="1600" b="1" cap="all" spc="150" dirty="0">
                <a:solidFill>
                  <a:schemeClr val="accent2"/>
                </a:solidFill>
              </a:rPr>
              <a:t> </a:t>
            </a:r>
            <a:r>
              <a:rPr lang="fr-FR" sz="1600" b="1" cap="all" spc="150" dirty="0" err="1">
                <a:solidFill>
                  <a:schemeClr val="accent2"/>
                </a:solidFill>
              </a:rPr>
              <a:t>proceedings</a:t>
            </a:r>
            <a:r>
              <a:rPr lang="fr-FR" sz="1600" b="1" cap="all" spc="150" dirty="0">
                <a:solidFill>
                  <a:schemeClr val="accent2"/>
                </a:solidFill>
              </a:rPr>
              <a:t> DUE TO COVID 19</a:t>
            </a:r>
            <a:endParaRPr lang="fr-FR" sz="1200" b="1" cap="all" spc="150" dirty="0">
              <a:solidFill>
                <a:schemeClr val="accent2"/>
              </a:solidFill>
            </a:endParaRPr>
          </a:p>
        </p:txBody>
      </p:sp>
    </p:spTree>
    <p:extLst>
      <p:ext uri="{BB962C8B-B14F-4D97-AF65-F5344CB8AC3E}">
        <p14:creationId xmlns:p14="http://schemas.microsoft.com/office/powerpoint/2010/main" val="40627508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19B037D2-281B-3540-A349-123540CEB45F}"/>
              </a:ext>
            </a:extLst>
          </p:cNvPr>
          <p:cNvSpPr>
            <a:spLocks noGrp="1"/>
          </p:cNvSpPr>
          <p:nvPr>
            <p:ph idx="1"/>
          </p:nvPr>
        </p:nvSpPr>
        <p:spPr>
          <a:xfrm>
            <a:off x="357065" y="1443992"/>
            <a:ext cx="7205908" cy="1858008"/>
          </a:xfrm>
        </p:spPr>
        <p:txBody>
          <a:bodyPr/>
          <a:lstStyle/>
          <a:p>
            <a:r>
              <a:rPr lang="en-US" sz="1600" b="1" i="0" dirty="0"/>
              <a:t>The prevention and collective proceedings procedures are immediately adapted to the Covid-19 crisis, including the procedures in progress</a:t>
            </a:r>
          </a:p>
          <a:p>
            <a:r>
              <a:rPr lang="en-US" sz="1400" b="1" dirty="0"/>
              <a:t>(</a:t>
            </a:r>
            <a:r>
              <a:rPr lang="en-US" sz="1100" b="1" dirty="0"/>
              <a:t>Order no. 2020-341 of 27 March 2020 adapting, in particular, the rules relating to business difficulties is taken pursuant to Act no. 2020-290 of 23 March 2020 as an emergency measure to deal with the covid-19 epidemic and allowing the government to take any measure that may come into force as of 12 March 2020, to adapt the provisions of Book VI of the Commercial Code)</a:t>
            </a:r>
            <a:endParaRPr lang="fr-FR" sz="1100" dirty="0"/>
          </a:p>
        </p:txBody>
      </p:sp>
      <p:sp>
        <p:nvSpPr>
          <p:cNvPr id="3" name="Espace réservé du contenu 2">
            <a:extLst>
              <a:ext uri="{FF2B5EF4-FFF2-40B4-BE49-F238E27FC236}">
                <a16:creationId xmlns:a16="http://schemas.microsoft.com/office/drawing/2014/main" id="{B4FF0F8D-21A5-5343-8240-1EEF34A67764}"/>
              </a:ext>
            </a:extLst>
          </p:cNvPr>
          <p:cNvSpPr>
            <a:spLocks noGrp="1"/>
          </p:cNvSpPr>
          <p:nvPr>
            <p:ph idx="10"/>
          </p:nvPr>
        </p:nvSpPr>
        <p:spPr>
          <a:xfrm>
            <a:off x="3239146" y="3794078"/>
            <a:ext cx="4323828" cy="5235621"/>
          </a:xfrm>
        </p:spPr>
        <p:txBody>
          <a:bodyPr/>
          <a:lstStyle/>
          <a:p>
            <a:pPr algn="just"/>
            <a:r>
              <a:rPr lang="en-US" b="1" u="sng" dirty="0"/>
              <a:t>Until the expiry of a period of 3 months after the date of cessation of the state of health emergency</a:t>
            </a:r>
            <a:r>
              <a:rPr lang="en-US" dirty="0"/>
              <a:t> declared under the conditions of Article 4 of the Law of 23 March 2020, Article 1 of the Ordinance freezes on 12 March 2020 the assessment of the date of  the possible state of cessation of payments. </a:t>
            </a:r>
          </a:p>
          <a:p>
            <a:pPr algn="just"/>
            <a:r>
              <a:rPr lang="en-US" dirty="0"/>
              <a:t>This </a:t>
            </a:r>
            <a:r>
              <a:rPr lang="en-US" dirty="0" err="1"/>
              <a:t>crystallisation</a:t>
            </a:r>
            <a:r>
              <a:rPr lang="en-US" dirty="0"/>
              <a:t> of situations will allow companies to benefit from preventive measures or procedures even if, after 12 March and during the period corresponding to the state of health emergency increased by three months, they experience a worsening of their situation such that they would then be in suspension of payments. </a:t>
            </a:r>
          </a:p>
          <a:p>
            <a:pPr algn="just"/>
            <a:r>
              <a:rPr lang="en-US" dirty="0"/>
              <a:t>This </a:t>
            </a:r>
            <a:r>
              <a:rPr lang="en-US" b="1" dirty="0"/>
              <a:t>provision mainly concerns conciliation and safeguard procedures</a:t>
            </a:r>
            <a:r>
              <a:rPr lang="en-US" dirty="0"/>
              <a:t>. However, in the latter case, the debtor - and he alone - will be able to request the opening of </a:t>
            </a:r>
            <a:r>
              <a:rPr lang="en-US" dirty="0" err="1"/>
              <a:t>reorganisation</a:t>
            </a:r>
            <a:r>
              <a:rPr lang="en-US" dirty="0"/>
              <a:t> or liquidation proceedings, or the benefit of professional recovery, as a result of this aggravation.  Thus, it will be possible for wages to be covered by the competent guarantee institution, within the limits provided for by the texts which have remained unchanged on this point.</a:t>
            </a:r>
          </a:p>
          <a:p>
            <a:pPr algn="just"/>
            <a:r>
              <a:rPr lang="en-US" dirty="0"/>
              <a:t>The fixing of the date of 12 March 2020 for the assessment of the date of cessation of payments can only be designed in the interest of the debtor, which also prevents him from exposing himself to personal sanctions for having declared the state of cessation of payments late. However, it is appropriate to reserve the possibility of fraud to the rights of creditors, both on the part of the debtor and other creditors, which also justifies the application of the provisions of Article L 631-8 relating to the nullity of the suspect period.</a:t>
            </a:r>
            <a:endParaRPr lang="fr-FR" dirty="0"/>
          </a:p>
        </p:txBody>
      </p:sp>
      <p:sp>
        <p:nvSpPr>
          <p:cNvPr id="4" name="Espace réservé du contenu 3">
            <a:extLst>
              <a:ext uri="{FF2B5EF4-FFF2-40B4-BE49-F238E27FC236}">
                <a16:creationId xmlns:a16="http://schemas.microsoft.com/office/drawing/2014/main" id="{1279823F-C42A-B44C-96C8-5292D8881337}"/>
              </a:ext>
            </a:extLst>
          </p:cNvPr>
          <p:cNvSpPr>
            <a:spLocks noGrp="1"/>
          </p:cNvSpPr>
          <p:nvPr>
            <p:ph idx="12"/>
          </p:nvPr>
        </p:nvSpPr>
        <p:spPr/>
        <p:txBody>
          <a:bodyPr/>
          <a:lstStyle/>
          <a:p>
            <a:r>
              <a:rPr lang="en-US" sz="1800" dirty="0"/>
              <a:t>Adaptations applicable immediately and to ongoing procedures :</a:t>
            </a:r>
            <a:endParaRPr lang="fr-FR" sz="1800" dirty="0"/>
          </a:p>
        </p:txBody>
      </p:sp>
      <p:sp>
        <p:nvSpPr>
          <p:cNvPr id="5" name="Espace réservé du contenu 4">
            <a:extLst>
              <a:ext uri="{FF2B5EF4-FFF2-40B4-BE49-F238E27FC236}">
                <a16:creationId xmlns:a16="http://schemas.microsoft.com/office/drawing/2014/main" id="{A310E487-A49F-4D46-AB92-300144259978}"/>
              </a:ext>
            </a:extLst>
          </p:cNvPr>
          <p:cNvSpPr>
            <a:spLocks noGrp="1"/>
          </p:cNvSpPr>
          <p:nvPr>
            <p:ph idx="13"/>
          </p:nvPr>
        </p:nvSpPr>
        <p:spPr>
          <a:xfrm>
            <a:off x="3239146" y="3143814"/>
            <a:ext cx="4323828" cy="650264"/>
          </a:xfrm>
        </p:spPr>
        <p:txBody>
          <a:bodyPr/>
          <a:lstStyle/>
          <a:p>
            <a:r>
              <a:rPr lang="en-US" dirty="0"/>
              <a:t>New provisions for Fixing the date of cessation of payments</a:t>
            </a:r>
            <a:endParaRPr lang="fr-FR" dirty="0"/>
          </a:p>
        </p:txBody>
      </p:sp>
    </p:spTree>
    <p:extLst>
      <p:ext uri="{BB962C8B-B14F-4D97-AF65-F5344CB8AC3E}">
        <p14:creationId xmlns:p14="http://schemas.microsoft.com/office/powerpoint/2010/main" val="39323862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CD45E518-98D1-EE41-9BFC-39071E1E558F}"/>
              </a:ext>
            </a:extLst>
          </p:cNvPr>
          <p:cNvSpPr>
            <a:spLocks noGrp="1"/>
          </p:cNvSpPr>
          <p:nvPr>
            <p:ph idx="1"/>
          </p:nvPr>
        </p:nvSpPr>
        <p:spPr>
          <a:xfrm>
            <a:off x="357065" y="943172"/>
            <a:ext cx="7205908" cy="2700779"/>
          </a:xfrm>
        </p:spPr>
        <p:txBody>
          <a:bodyPr/>
          <a:lstStyle/>
          <a:p>
            <a:pPr algn="just"/>
            <a:r>
              <a:rPr lang="en-US" dirty="0"/>
              <a:t>In order to avoid that the period corresponding to the implementation of the administrative police measures, and the one that follows shortly afterwards, jeopardizes any effort to find a preventive solution or to set up a safeguard or recovery plan, </a:t>
            </a:r>
            <a:r>
              <a:rPr lang="en-US" b="1" dirty="0"/>
              <a:t>the Ordinance eases the time constraints imposed by the :</a:t>
            </a:r>
          </a:p>
          <a:p>
            <a:pPr algn="just"/>
            <a:endParaRPr lang="en-US" dirty="0"/>
          </a:p>
          <a:p>
            <a:pPr marL="171450" indent="-171450" algn="just">
              <a:buFont typeface="Wingdings" panose="05000000000000000000" pitchFamily="2" charset="2"/>
              <a:buChar char="§"/>
            </a:pPr>
            <a:r>
              <a:rPr lang="en-US" b="1" dirty="0"/>
              <a:t>the provisions relating to conciliation: </a:t>
            </a:r>
            <a:r>
              <a:rPr lang="en-US" dirty="0"/>
              <a:t>the 4-month period (L 611-6 Commercial Code) is extended by the same period as that of Article 1 of the Ordinance (end of the state of emergency + 3 months). During this exceptional period, in the event of failure to reach an initial agreement, negotiations may resume without waiting for the expiry of a period of 3 months.</a:t>
            </a:r>
          </a:p>
          <a:p>
            <a:pPr marL="171450" indent="-171450" algn="just">
              <a:buFont typeface="Wingdings" panose="05000000000000000000" pitchFamily="2" charset="2"/>
              <a:buChar char="§"/>
            </a:pPr>
            <a:endParaRPr lang="en-US" dirty="0"/>
          </a:p>
          <a:p>
            <a:pPr marL="171450" indent="-171450" algn="just">
              <a:buFont typeface="Wingdings" panose="05000000000000000000" pitchFamily="2" charset="2"/>
              <a:buChar char="§"/>
            </a:pPr>
            <a:r>
              <a:rPr lang="en-US" b="1" dirty="0"/>
              <a:t>the execution of a safeguard or recovery plan</a:t>
            </a:r>
            <a:r>
              <a:rPr lang="en-US" dirty="0"/>
              <a:t>: in the case of these plans, until the expiry of the period (end of the state of emergency + 3 months), the president of the court, ruling at the request of the appointed IP for the execution of the plan, may extend these plans for a period equivalent to the end of the state of emergency + 3 months. However, at the request of the Public Prosecutor's Office, the extension may be pronounced for a maximum period of one year. Other extensions of time will be possible.</a:t>
            </a:r>
            <a:endParaRPr lang="fr-FR" dirty="0"/>
          </a:p>
        </p:txBody>
      </p:sp>
      <p:sp>
        <p:nvSpPr>
          <p:cNvPr id="4" name="Espace réservé du contenu 3">
            <a:extLst>
              <a:ext uri="{FF2B5EF4-FFF2-40B4-BE49-F238E27FC236}">
                <a16:creationId xmlns:a16="http://schemas.microsoft.com/office/drawing/2014/main" id="{6229438F-A42A-9746-B93F-ECEA0DD34457}"/>
              </a:ext>
            </a:extLst>
          </p:cNvPr>
          <p:cNvSpPr>
            <a:spLocks noGrp="1"/>
          </p:cNvSpPr>
          <p:nvPr>
            <p:ph idx="11"/>
          </p:nvPr>
        </p:nvSpPr>
        <p:spPr>
          <a:xfrm>
            <a:off x="357065" y="4433058"/>
            <a:ext cx="4587076" cy="4565234"/>
          </a:xfrm>
        </p:spPr>
        <p:txBody>
          <a:bodyPr/>
          <a:lstStyle/>
          <a:p>
            <a:pPr algn="just"/>
            <a:r>
              <a:rPr lang="en-US" b="1" dirty="0"/>
              <a:t>During the period of the state of health emergency alone, plus three months:</a:t>
            </a:r>
          </a:p>
          <a:p>
            <a:pPr marL="171450" indent="-171450" algn="just">
              <a:buFont typeface="Wingdings" panose="05000000000000000000" pitchFamily="2" charset="2"/>
              <a:buChar char="§"/>
            </a:pPr>
            <a:endParaRPr lang="en-US" dirty="0"/>
          </a:p>
          <a:p>
            <a:pPr marL="171450" indent="-171450" algn="just">
              <a:buFont typeface="Wingdings" panose="05000000000000000000" pitchFamily="2" charset="2"/>
              <a:buChar char="§"/>
            </a:pPr>
            <a:r>
              <a:rPr lang="en-US" b="1" dirty="0"/>
              <a:t>the president of the court may extend the duration of the plan to one year</a:t>
            </a:r>
            <a:r>
              <a:rPr lang="en-US" dirty="0"/>
              <a:t>, at the request of the Public Prosecutor's Office. After the 3-month period following the end of the state of health emergency, the court alone will be competent to grant extensions for a period corresponding to the foreseeable duration of the disorders that the crisis may have caused in the companies' cash flow. These extensions of the duration of the plan are possible without having to comply with the binding procedure of a substantial modification of the plan initially decided by the court, which is still possible, and is in addition to the more general provisions taken in the framework of the </a:t>
            </a:r>
            <a:r>
              <a:rPr lang="en-US" dirty="0" err="1"/>
              <a:t>authorisation</a:t>
            </a:r>
            <a:r>
              <a:rPr lang="en-US" dirty="0"/>
              <a:t> relating to deadlines (Order No. 2020-306 of 25 March 2020 relating to the extension of deadlines during the period of health emergency and the adaptation of procedures during this same period).</a:t>
            </a:r>
          </a:p>
          <a:p>
            <a:pPr marL="171450" indent="-171450" algn="just">
              <a:buFont typeface="Wingdings" panose="05000000000000000000" pitchFamily="2" charset="2"/>
              <a:buChar char="§"/>
            </a:pPr>
            <a:endParaRPr lang="en-US" dirty="0"/>
          </a:p>
          <a:p>
            <a:pPr marL="171450" indent="-171450" algn="just">
              <a:buFont typeface="Wingdings" panose="05000000000000000000" pitchFamily="2" charset="2"/>
              <a:buChar char="§"/>
            </a:pPr>
            <a:r>
              <a:rPr lang="en-US" b="1" dirty="0"/>
              <a:t>a more rapid handling</a:t>
            </a:r>
            <a:r>
              <a:rPr lang="en-US" dirty="0"/>
              <a:t> by the association for the management of </a:t>
            </a:r>
            <a:r>
              <a:rPr lang="en-US" b="1" dirty="0"/>
              <a:t>the employees' claims guarantee scheme </a:t>
            </a:r>
            <a:r>
              <a:rPr lang="en-US" dirty="0"/>
              <a:t>(AGS) is provided for. The Ordinance does not exclude the employees' representative or the official IP, but allows, without waiting for their intervention, for the judicial representative to transmit to the AGS the statements of wage claims that trigger the payment of the sums by this body</a:t>
            </a:r>
            <a:endParaRPr lang="fr-FR" dirty="0"/>
          </a:p>
        </p:txBody>
      </p:sp>
      <p:sp>
        <p:nvSpPr>
          <p:cNvPr id="7" name="Espace réservé du contenu 6">
            <a:extLst>
              <a:ext uri="{FF2B5EF4-FFF2-40B4-BE49-F238E27FC236}">
                <a16:creationId xmlns:a16="http://schemas.microsoft.com/office/drawing/2014/main" id="{FF7EA01C-CBD7-404C-8A86-108F8853EC92}"/>
              </a:ext>
            </a:extLst>
          </p:cNvPr>
          <p:cNvSpPr>
            <a:spLocks noGrp="1"/>
          </p:cNvSpPr>
          <p:nvPr>
            <p:ph idx="14"/>
          </p:nvPr>
        </p:nvSpPr>
        <p:spPr>
          <a:xfrm>
            <a:off x="357063" y="3643951"/>
            <a:ext cx="4681661" cy="789107"/>
          </a:xfrm>
        </p:spPr>
        <p:txBody>
          <a:bodyPr/>
          <a:lstStyle/>
          <a:p>
            <a:r>
              <a:rPr lang="en-US" dirty="0"/>
              <a:t>With regard to the duration of the plans, levels of possible extensions are also provided for</a:t>
            </a:r>
            <a:endParaRPr lang="fr-FR" dirty="0"/>
          </a:p>
        </p:txBody>
      </p:sp>
      <p:sp>
        <p:nvSpPr>
          <p:cNvPr id="9" name="Espace réservé du contenu 8">
            <a:extLst>
              <a:ext uri="{FF2B5EF4-FFF2-40B4-BE49-F238E27FC236}">
                <a16:creationId xmlns:a16="http://schemas.microsoft.com/office/drawing/2014/main" id="{70F4D38C-5FD5-43B1-9236-DCF3BE71D4E6}"/>
              </a:ext>
            </a:extLst>
          </p:cNvPr>
          <p:cNvSpPr>
            <a:spLocks noGrp="1"/>
          </p:cNvSpPr>
          <p:nvPr>
            <p:ph idx="12"/>
          </p:nvPr>
        </p:nvSpPr>
        <p:spPr>
          <a:xfrm>
            <a:off x="357065" y="361608"/>
            <a:ext cx="7205908" cy="395239"/>
          </a:xfrm>
        </p:spPr>
        <p:txBody>
          <a:bodyPr/>
          <a:lstStyle/>
          <a:p>
            <a:r>
              <a:rPr lang="en-US" dirty="0"/>
              <a:t>Adaptation of the chronological constraints of the procedures</a:t>
            </a:r>
            <a:endParaRPr lang="fr-FR" dirty="0"/>
          </a:p>
        </p:txBody>
      </p:sp>
    </p:spTree>
    <p:extLst>
      <p:ext uri="{BB962C8B-B14F-4D97-AF65-F5344CB8AC3E}">
        <p14:creationId xmlns:p14="http://schemas.microsoft.com/office/powerpoint/2010/main" val="4119715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06CC4AEB-7A44-B44E-B81B-89B1D17A88B1}"/>
              </a:ext>
            </a:extLst>
          </p:cNvPr>
          <p:cNvSpPr>
            <a:spLocks noGrp="1"/>
          </p:cNvSpPr>
          <p:nvPr>
            <p:ph idx="1"/>
          </p:nvPr>
        </p:nvSpPr>
        <p:spPr>
          <a:xfrm>
            <a:off x="357065" y="241301"/>
            <a:ext cx="3449392" cy="3716550"/>
          </a:xfrm>
        </p:spPr>
        <p:txBody>
          <a:bodyPr/>
          <a:lstStyle/>
          <a:p>
            <a:pPr lvl="0"/>
            <a:r>
              <a:rPr lang="en-US" dirty="0"/>
              <a:t>The Ordinance therefore takes into account the impossibility for the bodies of the procedure to respect the deadlines imposed for the payment of salaries or indemnities by the AGS (otherwise, it would be impossible, for example, to terminate employment contracts within 15 days of the opening judgment).</a:t>
            </a:r>
          </a:p>
          <a:p>
            <a:pPr lvl="0"/>
            <a:r>
              <a:rPr lang="en-US" b="1" dirty="0"/>
              <a:t>The Ordinance draws the consequences of the impossibility to respect the usual deadlines</a:t>
            </a:r>
            <a:r>
              <a:rPr lang="en-US" dirty="0"/>
              <a:t>. It will be for the president of the court to assess, on a case-by-case basis, to what extent the exceptional circumstances justify an extension of these time limits. This will be the case, for example, of the time limit imposed on the liquidator for the realization of the debtor's assets in the context of a judicial liquidation procedure. The chairman will have to ensure the consistency of the time limits thus granted. The Ordinance </a:t>
            </a:r>
            <a:r>
              <a:rPr lang="en-US" b="1" dirty="0"/>
              <a:t>automatically extends</a:t>
            </a:r>
            <a:r>
              <a:rPr lang="en-US" dirty="0"/>
              <a:t>, without the need for a hearing or a judgment, the duration of these time limits.</a:t>
            </a:r>
            <a:endParaRPr lang="fr-FR" dirty="0"/>
          </a:p>
        </p:txBody>
      </p:sp>
      <p:sp>
        <p:nvSpPr>
          <p:cNvPr id="34" name="Espace réservé du contenu 33">
            <a:extLst>
              <a:ext uri="{FF2B5EF4-FFF2-40B4-BE49-F238E27FC236}">
                <a16:creationId xmlns:a16="http://schemas.microsoft.com/office/drawing/2014/main" id="{D2622F49-3E35-DC46-AA81-D1CC06789AF4}"/>
              </a:ext>
            </a:extLst>
          </p:cNvPr>
          <p:cNvSpPr>
            <a:spLocks noGrp="1"/>
          </p:cNvSpPr>
          <p:nvPr>
            <p:ph idx="10"/>
          </p:nvPr>
        </p:nvSpPr>
        <p:spPr>
          <a:xfrm>
            <a:off x="4113581" y="241301"/>
            <a:ext cx="3449392" cy="4279710"/>
          </a:xfrm>
        </p:spPr>
        <p:txBody>
          <a:bodyPr/>
          <a:lstStyle/>
          <a:p>
            <a:pPr algn="just"/>
            <a:r>
              <a:rPr lang="en-US" dirty="0"/>
              <a:t>These are mainly the length of the observation period and the duration of the plan. For the plan, the legal extension is more strictly limited than the extension decided by the courts and is more general in scope.</a:t>
            </a:r>
          </a:p>
          <a:p>
            <a:pPr algn="just"/>
            <a:r>
              <a:rPr lang="en-US" dirty="0"/>
              <a:t>Also during the period corresponding to the state of emergency, extended by one month, it will no longer be mandatory to systematically hold an intermediate hearing to ensure that the company can maintain its activity during the observation period of the judicial recovery. This adaptation does not prevent the court from being </a:t>
            </a:r>
            <a:r>
              <a:rPr lang="en-US" dirty="0" err="1"/>
              <a:t>seised</a:t>
            </a:r>
            <a:r>
              <a:rPr lang="en-US" dirty="0"/>
              <a:t>, if necessary, of an application for conversion of the procedure.</a:t>
            </a:r>
          </a:p>
          <a:p>
            <a:pPr algn="just"/>
            <a:endParaRPr lang="en-US" dirty="0"/>
          </a:p>
          <a:p>
            <a:pPr algn="just"/>
            <a:r>
              <a:rPr lang="en-US" b="1" dirty="0"/>
              <a:t>Documents shall be delivered to the registry by any means. </a:t>
            </a:r>
            <a:r>
              <a:rPr lang="en-US" dirty="0"/>
              <a:t>Where the proceedings fall within its jurisdiction, the president of the court may obtain the observations of the applicant by any means. Communications between the court registry, the court administrator and the judicial representative as well as between the organs of the proceedings shall be made by any means. </a:t>
            </a:r>
          </a:p>
          <a:p>
            <a:pPr algn="just"/>
            <a:endParaRPr lang="fr-FR" dirty="0"/>
          </a:p>
        </p:txBody>
      </p:sp>
      <p:sp>
        <p:nvSpPr>
          <p:cNvPr id="4" name="Espace réservé du contenu 3">
            <a:extLst>
              <a:ext uri="{FF2B5EF4-FFF2-40B4-BE49-F238E27FC236}">
                <a16:creationId xmlns:a16="http://schemas.microsoft.com/office/drawing/2014/main" id="{B119CC94-60AE-E041-A2E1-A52C17834E6D}"/>
              </a:ext>
            </a:extLst>
          </p:cNvPr>
          <p:cNvSpPr>
            <a:spLocks noGrp="1"/>
          </p:cNvSpPr>
          <p:nvPr>
            <p:ph idx="11"/>
          </p:nvPr>
        </p:nvSpPr>
        <p:spPr/>
        <p:txBody>
          <a:bodyPr/>
          <a:lstStyle/>
          <a:p>
            <a:r>
              <a:rPr lang="fr-FR" dirty="0"/>
              <a:t>Catherine Ottaway, PARTNER</a:t>
            </a:r>
            <a:endParaRPr lang="pt" dirty="0"/>
          </a:p>
        </p:txBody>
      </p:sp>
      <p:sp>
        <p:nvSpPr>
          <p:cNvPr id="12" name="Espace réservé du contenu 11">
            <a:extLst>
              <a:ext uri="{FF2B5EF4-FFF2-40B4-BE49-F238E27FC236}">
                <a16:creationId xmlns:a16="http://schemas.microsoft.com/office/drawing/2014/main" id="{7349F548-0C03-E345-89A4-3D123F7D0526}"/>
              </a:ext>
            </a:extLst>
          </p:cNvPr>
          <p:cNvSpPr>
            <a:spLocks noGrp="1"/>
          </p:cNvSpPr>
          <p:nvPr>
            <p:ph idx="14"/>
          </p:nvPr>
        </p:nvSpPr>
        <p:spPr>
          <a:xfrm>
            <a:off x="357065" y="4657719"/>
            <a:ext cx="3449392" cy="609605"/>
          </a:xfrm>
        </p:spPr>
        <p:txBody>
          <a:bodyPr/>
          <a:lstStyle/>
          <a:p>
            <a:r>
              <a:rPr lang="fr-FR" i="1" dirty="0"/>
              <a:t>Contentieux des Affaires</a:t>
            </a:r>
          </a:p>
          <a:p>
            <a:r>
              <a:rPr lang="fr-FR" i="1" dirty="0"/>
              <a:t>Droit Commercial</a:t>
            </a:r>
          </a:p>
          <a:p>
            <a:r>
              <a:rPr lang="fr-FR" i="1" dirty="0"/>
              <a:t>Sociétés en difficultés</a:t>
            </a:r>
          </a:p>
          <a:p>
            <a:r>
              <a:rPr lang="fr-FR" i="1" dirty="0"/>
              <a:t>Baux commerciaux</a:t>
            </a:r>
          </a:p>
          <a:p>
            <a:r>
              <a:rPr lang="fr-FR" dirty="0"/>
              <a:t>Tél. : +33 (0)1 53 93 22 00</a:t>
            </a:r>
          </a:p>
          <a:p>
            <a:r>
              <a:rPr lang="fr-FR" dirty="0"/>
              <a:t>ottaway@hocheavocats.com</a:t>
            </a:r>
          </a:p>
        </p:txBody>
      </p:sp>
      <p:sp>
        <p:nvSpPr>
          <p:cNvPr id="37" name="Espace réservé du contenu 36">
            <a:extLst>
              <a:ext uri="{FF2B5EF4-FFF2-40B4-BE49-F238E27FC236}">
                <a16:creationId xmlns:a16="http://schemas.microsoft.com/office/drawing/2014/main" id="{18E915F1-F283-294F-A446-F11B2CA17633}"/>
              </a:ext>
            </a:extLst>
          </p:cNvPr>
          <p:cNvSpPr>
            <a:spLocks noGrp="1"/>
          </p:cNvSpPr>
          <p:nvPr>
            <p:ph idx="15"/>
          </p:nvPr>
        </p:nvSpPr>
        <p:spPr>
          <a:xfrm>
            <a:off x="4113579" y="4873687"/>
            <a:ext cx="3649295" cy="45719"/>
          </a:xfrm>
        </p:spPr>
        <p:txBody>
          <a:bodyPr/>
          <a:lstStyle/>
          <a:p>
            <a:endParaRPr lang="pt" dirty="0"/>
          </a:p>
        </p:txBody>
      </p:sp>
      <p:sp>
        <p:nvSpPr>
          <p:cNvPr id="38" name="Espace réservé du contenu 37">
            <a:extLst>
              <a:ext uri="{FF2B5EF4-FFF2-40B4-BE49-F238E27FC236}">
                <a16:creationId xmlns:a16="http://schemas.microsoft.com/office/drawing/2014/main" id="{213CE7B1-7046-7F44-95A2-690DF7884C0B}"/>
              </a:ext>
            </a:extLst>
          </p:cNvPr>
          <p:cNvSpPr>
            <a:spLocks noGrp="1"/>
          </p:cNvSpPr>
          <p:nvPr>
            <p:ph idx="16"/>
          </p:nvPr>
        </p:nvSpPr>
        <p:spPr>
          <a:xfrm>
            <a:off x="4113579" y="5017448"/>
            <a:ext cx="3449392" cy="249876"/>
          </a:xfrm>
        </p:spPr>
        <p:txBody>
          <a:bodyPr/>
          <a:lstStyle/>
          <a:p>
            <a:endParaRPr lang="fr-FR" dirty="0"/>
          </a:p>
        </p:txBody>
      </p:sp>
      <p:sp>
        <p:nvSpPr>
          <p:cNvPr id="40" name="Espace réservé du contenu 39">
            <a:extLst>
              <a:ext uri="{FF2B5EF4-FFF2-40B4-BE49-F238E27FC236}">
                <a16:creationId xmlns:a16="http://schemas.microsoft.com/office/drawing/2014/main" id="{BAE96002-9809-FD4B-AD4D-76F881F39DC7}"/>
              </a:ext>
            </a:extLst>
          </p:cNvPr>
          <p:cNvSpPr>
            <a:spLocks noGrp="1"/>
          </p:cNvSpPr>
          <p:nvPr>
            <p:ph idx="18"/>
          </p:nvPr>
        </p:nvSpPr>
        <p:spPr>
          <a:xfrm>
            <a:off x="357065" y="5385060"/>
            <a:ext cx="3449392" cy="746313"/>
          </a:xfrm>
        </p:spPr>
        <p:txBody>
          <a:bodyPr/>
          <a:lstStyle/>
          <a:p>
            <a:r>
              <a:rPr lang="fr-FR" sz="1200" b="1" dirty="0"/>
              <a:t>Georges-Louis Harang, Partner </a:t>
            </a:r>
          </a:p>
          <a:p>
            <a:r>
              <a:rPr lang="fr-FR" sz="1200" b="1" dirty="0"/>
              <a:t> Jessica Dedios, Avocat </a:t>
            </a:r>
          </a:p>
          <a:p>
            <a:r>
              <a:rPr lang="fr-FR" sz="1200" b="1" dirty="0"/>
              <a:t>Benjamin Gallo, Avocat</a:t>
            </a:r>
          </a:p>
        </p:txBody>
      </p:sp>
      <p:sp>
        <p:nvSpPr>
          <p:cNvPr id="41" name="Espace réservé du contenu 40">
            <a:extLst>
              <a:ext uri="{FF2B5EF4-FFF2-40B4-BE49-F238E27FC236}">
                <a16:creationId xmlns:a16="http://schemas.microsoft.com/office/drawing/2014/main" id="{7AE86F4D-919E-3748-B00E-F594AE9D3D91}"/>
              </a:ext>
            </a:extLst>
          </p:cNvPr>
          <p:cNvSpPr>
            <a:spLocks noGrp="1"/>
          </p:cNvSpPr>
          <p:nvPr>
            <p:ph idx="19"/>
          </p:nvPr>
        </p:nvSpPr>
        <p:spPr/>
        <p:txBody>
          <a:bodyPr/>
          <a:lstStyle/>
          <a:p>
            <a:endParaRPr lang="pt" dirty="0"/>
          </a:p>
        </p:txBody>
      </p:sp>
      <p:sp>
        <p:nvSpPr>
          <p:cNvPr id="42" name="Espace réservé du contenu 41">
            <a:extLst>
              <a:ext uri="{FF2B5EF4-FFF2-40B4-BE49-F238E27FC236}">
                <a16:creationId xmlns:a16="http://schemas.microsoft.com/office/drawing/2014/main" id="{6E03E4CC-995B-B645-87CD-F1BB9ED643A8}"/>
              </a:ext>
            </a:extLst>
          </p:cNvPr>
          <p:cNvSpPr>
            <a:spLocks noGrp="1"/>
          </p:cNvSpPr>
          <p:nvPr>
            <p:ph idx="20"/>
          </p:nvPr>
        </p:nvSpPr>
        <p:spPr/>
        <p:txBody>
          <a:bodyPr/>
          <a:lstStyle/>
          <a:p>
            <a:endParaRPr lang="fr-FR" dirty="0"/>
          </a:p>
        </p:txBody>
      </p:sp>
    </p:spTree>
    <p:extLst>
      <p:ext uri="{BB962C8B-B14F-4D97-AF65-F5344CB8AC3E}">
        <p14:creationId xmlns:p14="http://schemas.microsoft.com/office/powerpoint/2010/main" val="1851308349"/>
      </p:ext>
    </p:extLst>
  </p:cSld>
  <p:clrMapOvr>
    <a:masterClrMapping/>
  </p:clrMapOvr>
</p:sld>
</file>

<file path=ppt/theme/theme1.xml><?xml version="1.0" encoding="utf-8"?>
<a:theme xmlns:a="http://schemas.openxmlformats.org/drawingml/2006/main" name="Thème Office">
  <a:themeElements>
    <a:clrScheme name="hoche">
      <a:dk1>
        <a:srgbClr val="000000"/>
      </a:dk1>
      <a:lt1>
        <a:srgbClr val="FFFFFF"/>
      </a:lt1>
      <a:dk2>
        <a:srgbClr val="000000"/>
      </a:dk2>
      <a:lt2>
        <a:srgbClr val="919191"/>
      </a:lt2>
      <a:accent1>
        <a:srgbClr val="80676E"/>
      </a:accent1>
      <a:accent2>
        <a:srgbClr val="800054"/>
      </a:accent2>
      <a:accent3>
        <a:srgbClr val="FFFFFF"/>
      </a:accent3>
      <a:accent4>
        <a:srgbClr val="000000"/>
      </a:accent4>
      <a:accent5>
        <a:srgbClr val="F0EAEC"/>
      </a:accent5>
      <a:accent6>
        <a:srgbClr val="736166"/>
      </a:accent6>
      <a:hlink>
        <a:srgbClr val="800054"/>
      </a:hlink>
      <a:folHlink>
        <a:srgbClr val="CECECE"/>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1852</TotalTime>
  <Words>1314</Words>
  <Application>Microsoft Office PowerPoint</Application>
  <PresentationFormat>Personnalisé</PresentationFormat>
  <Paragraphs>39</Paragraphs>
  <Slides>4</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4</vt:i4>
      </vt:variant>
    </vt:vector>
  </HeadingPairs>
  <TitlesOfParts>
    <vt:vector size="8" baseType="lpstr">
      <vt:lpstr>Arial</vt:lpstr>
      <vt:lpstr>Calibri</vt:lpstr>
      <vt:lpstr>Wingdings</vt:lpstr>
      <vt:lpstr>Thème Office</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mathilde mauleon</dc:creator>
  <cp:lastModifiedBy>Catherine Ottaway</cp:lastModifiedBy>
  <cp:revision>43</cp:revision>
  <cp:lastPrinted>2019-11-18T10:58:07Z</cp:lastPrinted>
  <dcterms:created xsi:type="dcterms:W3CDTF">2018-11-21T15:11:34Z</dcterms:created>
  <dcterms:modified xsi:type="dcterms:W3CDTF">2020-03-30T07:31:52Z</dcterms:modified>
</cp:coreProperties>
</file>