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7" r:id="rId2"/>
    <p:sldId id="267" r:id="rId3"/>
    <p:sldId id="260" r:id="rId4"/>
  </p:sldIdLst>
  <p:sldSz cx="7920038"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Marty" initials="VM" lastIdx="9" clrIdx="0"/>
  <p:cmAuthor id="2" name="Pierre Lalanne" initials="PL"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3792" autoAdjust="0"/>
  </p:normalViewPr>
  <p:slideViewPr>
    <p:cSldViewPr snapToGrid="0" snapToObjects="1">
      <p:cViewPr>
        <p:scale>
          <a:sx n="66" d="100"/>
          <a:sy n="66" d="100"/>
        </p:scale>
        <p:origin x="-1224" y="-24"/>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BFB1B8-A7BD-EA44-87BC-2F8275F0F310}" type="datetimeFigureOut">
              <a:rPr lang="fr-FR" smtClean="0"/>
              <a:t>19/03/2020</a:t>
            </a:fld>
            <a:endParaRPr lang="fr-FR"/>
          </a:p>
        </p:txBody>
      </p:sp>
      <p:sp>
        <p:nvSpPr>
          <p:cNvPr id="4" name="Espace réservé de l'image des diapositives 3"/>
          <p:cNvSpPr>
            <a:spLocks noGrp="1" noRot="1" noChangeAspect="1"/>
          </p:cNvSpPr>
          <p:nvPr>
            <p:ph type="sldImg" idx="2"/>
          </p:nvPr>
        </p:nvSpPr>
        <p:spPr>
          <a:xfrm>
            <a:off x="2124075" y="1143000"/>
            <a:ext cx="260985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19.03.20</a:t>
            </a:fld>
            <a:endParaRPr lang="fr-FR" dirty="0"/>
          </a:p>
        </p:txBody>
      </p:sp>
      <p:pic>
        <p:nvPicPr>
          <p:cNvPr id="10" name="Image 9" descr="Une image contenant ciel, extérieur, bâtiment, pont&#10;&#10;&#10;&#10;Description générée automatiquement">
            <a:extLst>
              <a:ext uri="{FF2B5EF4-FFF2-40B4-BE49-F238E27FC236}">
                <a16:creationId xmlns="" xmlns:a16="http://schemas.microsoft.com/office/drawing/2014/main"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 xmlns:a16="http://schemas.microsoft.com/office/drawing/2014/main"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 xmlns:a16="http://schemas.microsoft.com/office/drawing/2014/main"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 xmlns:a16="http://schemas.microsoft.com/office/drawing/2014/main"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 xmlns:a16="http://schemas.microsoft.com/office/drawing/2014/main"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 xmlns:a16="http://schemas.microsoft.com/office/drawing/2014/main"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 xmlns:a16="http://schemas.microsoft.com/office/drawing/2014/main"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 xmlns:a16="http://schemas.microsoft.com/office/drawing/2014/main"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 xmlns:a16="http://schemas.microsoft.com/office/drawing/2014/main"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 xmlns:a16="http://schemas.microsoft.com/office/drawing/2014/main"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 xmlns:a16="http://schemas.microsoft.com/office/drawing/2014/main"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 xmlns:a16="http://schemas.microsoft.com/office/drawing/2014/main"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 xmlns:a16="http://schemas.microsoft.com/office/drawing/2014/main"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 xmlns:a16="http://schemas.microsoft.com/office/drawing/2014/main"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 xmlns:a16="http://schemas.microsoft.com/office/drawing/2014/main"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 xmlns:a16="http://schemas.microsoft.com/office/drawing/2014/main"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 xmlns:a16="http://schemas.microsoft.com/office/drawing/2014/main"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 xmlns:a16="http://schemas.microsoft.com/office/drawing/2014/main"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 xmlns:a16="http://schemas.microsoft.com/office/drawing/2014/main"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 xmlns:a16="http://schemas.microsoft.com/office/drawing/2014/main"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 xmlns:a16="http://schemas.microsoft.com/office/drawing/2014/main"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 xmlns:a16="http://schemas.microsoft.com/office/drawing/2014/main"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 xmlns:a16="http://schemas.microsoft.com/office/drawing/2014/main"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 xmlns:a16="http://schemas.microsoft.com/office/drawing/2014/main"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 xmlns:a16="http://schemas.microsoft.com/office/drawing/2014/main"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 xmlns:a16="http://schemas.microsoft.com/office/drawing/2014/main"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 xmlns:a16="http://schemas.microsoft.com/office/drawing/2014/main"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 xmlns:a16="http://schemas.microsoft.com/office/drawing/2014/main"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19.03.20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mpots.gouv.fr/portail/files/media/1_metier/2_professionnel/EV/4_difficultes/440_situation_difficile/formulaire_fiscal_simplifie_delai_ou_remise_coronavirus.pdf" TargetMode="External"/><Relationship Id="rId2" Type="http://schemas.openxmlformats.org/officeDocument/2006/relationships/hyperlink" Target="https://minefi.hosting.augure.com/Augure_Minefi/r/ContenuEnLigne/Download?id=AA250A5D-9FF3-4C32-AAE6-3F07C19C8739&amp;filename=987%20bis%20CP-ACOSS%20DGFIP.pdf"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 xmlns:a16="http://schemas.microsoft.com/office/drawing/2014/main" id="{F2C70ABF-BC41-7240-80D0-AE2FC7D23F18}"/>
              </a:ext>
            </a:extLst>
          </p:cNvPr>
          <p:cNvSpPr>
            <a:spLocks noGrp="1"/>
          </p:cNvSpPr>
          <p:nvPr>
            <p:ph type="body" sz="quarter" idx="11"/>
          </p:nvPr>
        </p:nvSpPr>
        <p:spPr/>
        <p:txBody>
          <a:bodyPr>
            <a:normAutofit fontScale="92500" lnSpcReduction="10000"/>
          </a:bodyPr>
          <a:lstStyle/>
          <a:p>
            <a:r>
              <a:rPr lang="fr-FR" dirty="0"/>
              <a:t>Droit </a:t>
            </a:r>
            <a:r>
              <a:rPr lang="fr-FR" dirty="0" smtClean="0"/>
              <a:t>fiscal</a:t>
            </a:r>
            <a:endParaRPr lang="fr-FR" dirty="0"/>
          </a:p>
        </p:txBody>
      </p:sp>
      <p:sp>
        <p:nvSpPr>
          <p:cNvPr id="5" name="Espace réservé de la date 4">
            <a:extLst>
              <a:ext uri="{FF2B5EF4-FFF2-40B4-BE49-F238E27FC236}">
                <a16:creationId xmlns="" xmlns:a16="http://schemas.microsoft.com/office/drawing/2014/main" id="{E9BD470E-2EDF-184D-AAA3-E1C52A79B9C7}"/>
              </a:ext>
            </a:extLst>
          </p:cNvPr>
          <p:cNvSpPr>
            <a:spLocks noGrp="1"/>
          </p:cNvSpPr>
          <p:nvPr>
            <p:ph type="dt" sz="half" idx="10"/>
          </p:nvPr>
        </p:nvSpPr>
        <p:spPr/>
        <p:txBody>
          <a:bodyPr/>
          <a:lstStyle/>
          <a:p>
            <a:r>
              <a:rPr lang="fr-FR" u="none" dirty="0" smtClean="0"/>
              <a:t>19.03.2020</a:t>
            </a:r>
            <a:endParaRPr lang="fr-FR" u="none" dirty="0"/>
          </a:p>
        </p:txBody>
      </p:sp>
      <p:sp>
        <p:nvSpPr>
          <p:cNvPr id="8" name="Rectangle 7"/>
          <p:cNvSpPr/>
          <p:nvPr/>
        </p:nvSpPr>
        <p:spPr>
          <a:xfrm>
            <a:off x="1980406" y="7808506"/>
            <a:ext cx="3959225" cy="1077218"/>
          </a:xfrm>
          <a:prstGeom prst="rect">
            <a:avLst/>
          </a:prstGeom>
        </p:spPr>
        <p:txBody>
          <a:bodyPr>
            <a:spAutoFit/>
          </a:bodyPr>
          <a:lstStyle/>
          <a:p>
            <a:pPr algn="ctr"/>
            <a:r>
              <a:rPr lang="fr-FR" sz="1600" b="1" cap="all" spc="150" dirty="0" smtClean="0">
                <a:solidFill>
                  <a:schemeClr val="accent2"/>
                </a:solidFill>
              </a:rPr>
              <a:t>CORONAVIRUS</a:t>
            </a:r>
          </a:p>
          <a:p>
            <a:pPr algn="ctr"/>
            <a:r>
              <a:rPr lang="fr-FR" sz="1600" b="1" cap="all" spc="150" dirty="0" smtClean="0">
                <a:solidFill>
                  <a:schemeClr val="accent2"/>
                </a:solidFill>
              </a:rPr>
              <a:t>MESURES EXCEPTIONNELLES POUR LE PAIEMENT DES </a:t>
            </a:r>
            <a:r>
              <a:rPr lang="fr-FR" sz="1600" b="1" cap="all" spc="150" dirty="0" err="1" smtClean="0">
                <a:solidFill>
                  <a:schemeClr val="accent2"/>
                </a:solidFill>
              </a:rPr>
              <a:t>IMPôtS</a:t>
            </a:r>
            <a:r>
              <a:rPr lang="fr-FR" sz="1600" b="1" cap="all" spc="150" dirty="0" smtClean="0">
                <a:solidFill>
                  <a:schemeClr val="accent2"/>
                </a:solidFill>
              </a:rPr>
              <a:t> DES ENTREPRISES </a:t>
            </a:r>
            <a:endParaRPr lang="fr-FR" sz="1600" b="1" cap="all" spc="150" dirty="0">
              <a:solidFill>
                <a:schemeClr val="accent2"/>
              </a:solidFill>
            </a:endParaRPr>
          </a:p>
        </p:txBody>
      </p:sp>
    </p:spTree>
    <p:extLst>
      <p:ext uri="{BB962C8B-B14F-4D97-AF65-F5344CB8AC3E}">
        <p14:creationId xmlns:p14="http://schemas.microsoft.com/office/powerpoint/2010/main" val="4062750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3">
            <a:extLst>
              <a:ext uri="{FF2B5EF4-FFF2-40B4-BE49-F238E27FC236}">
                <a16:creationId xmlns="" xmlns:a16="http://schemas.microsoft.com/office/drawing/2014/main" id="{6229438F-A42A-9746-B93F-ECEA0DD34457}"/>
              </a:ext>
            </a:extLst>
          </p:cNvPr>
          <p:cNvSpPr txBox="1">
            <a:spLocks/>
          </p:cNvSpPr>
          <p:nvPr/>
        </p:nvSpPr>
        <p:spPr>
          <a:xfrm>
            <a:off x="261814" y="6386447"/>
            <a:ext cx="4587076" cy="1014478"/>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endParaRPr lang="fr-FR" dirty="0">
              <a:solidFill>
                <a:srgbClr val="80676E"/>
              </a:solidFill>
            </a:endParaRPr>
          </a:p>
        </p:txBody>
      </p:sp>
      <p:sp>
        <p:nvSpPr>
          <p:cNvPr id="11" name="Espace réservé du contenu 5"/>
          <p:cNvSpPr>
            <a:spLocks noGrp="1"/>
          </p:cNvSpPr>
          <p:nvPr>
            <p:ph idx="1"/>
          </p:nvPr>
        </p:nvSpPr>
        <p:spPr>
          <a:xfrm>
            <a:off x="1127115" y="336228"/>
            <a:ext cx="5665808" cy="1106703"/>
          </a:xfrm>
        </p:spPr>
        <p:txBody>
          <a:bodyPr/>
          <a:lstStyle/>
          <a:p>
            <a:pPr algn="ctr"/>
            <a:r>
              <a:rPr lang="fr-FR" sz="2400" b="1" dirty="0"/>
              <a:t>Les mesures </a:t>
            </a:r>
            <a:r>
              <a:rPr lang="fr-FR" sz="2400" b="1" dirty="0" smtClean="0"/>
              <a:t>exceptionnelles pour le paiement des impôts des entreprises</a:t>
            </a:r>
            <a:endParaRPr lang="fr-FR" sz="3200" b="1" dirty="0"/>
          </a:p>
        </p:txBody>
      </p:sp>
      <p:sp>
        <p:nvSpPr>
          <p:cNvPr id="12" name="Espace réservé du contenu 2">
            <a:extLst>
              <a:ext uri="{FF2B5EF4-FFF2-40B4-BE49-F238E27FC236}">
                <a16:creationId xmlns="" xmlns:a16="http://schemas.microsoft.com/office/drawing/2014/main" id="{B4FF0F8D-21A5-5343-8240-1EEF34A67764}"/>
              </a:ext>
            </a:extLst>
          </p:cNvPr>
          <p:cNvSpPr>
            <a:spLocks noGrp="1"/>
          </p:cNvSpPr>
          <p:nvPr>
            <p:ph idx="10"/>
          </p:nvPr>
        </p:nvSpPr>
        <p:spPr>
          <a:xfrm>
            <a:off x="612648" y="4030999"/>
            <a:ext cx="4046192" cy="4294208"/>
          </a:xfrm>
        </p:spPr>
        <p:txBody>
          <a:bodyPr/>
          <a:lstStyle/>
          <a:p>
            <a:pPr marL="421581" lvl="1" indent="-285750" algn="just">
              <a:lnSpc>
                <a:spcPct val="120000"/>
              </a:lnSpc>
              <a:buFont typeface="Courier New" panose="02070309020205020404" pitchFamily="49" charset="0"/>
              <a:buChar char="o"/>
            </a:pPr>
            <a:r>
              <a:rPr lang="fr-FR" sz="1200" dirty="0" smtClean="0">
                <a:solidFill>
                  <a:schemeClr val="accent1"/>
                </a:solidFill>
              </a:rPr>
              <a:t>Ne sont pas concernées :</a:t>
            </a:r>
            <a:endParaRPr lang="fr-FR" sz="1200" dirty="0">
              <a:solidFill>
                <a:schemeClr val="accent1"/>
              </a:solidFill>
            </a:endParaRPr>
          </a:p>
          <a:p>
            <a:pPr marL="717550" lvl="2" indent="-185738" algn="just">
              <a:lnSpc>
                <a:spcPct val="120000"/>
              </a:lnSpc>
            </a:pPr>
            <a:r>
              <a:rPr lang="fr-FR" sz="1200" dirty="0" smtClean="0">
                <a:solidFill>
                  <a:schemeClr val="accent1"/>
                </a:solidFill>
              </a:rPr>
              <a:t>La taxe sur la valeur ajoutée et les taxes assimilées </a:t>
            </a:r>
          </a:p>
          <a:p>
            <a:pPr marL="717550" lvl="2" indent="-185738" algn="just">
              <a:lnSpc>
                <a:spcPct val="120000"/>
              </a:lnSpc>
            </a:pPr>
            <a:r>
              <a:rPr lang="fr-FR" sz="1200" dirty="0" smtClean="0">
                <a:solidFill>
                  <a:schemeClr val="accent1"/>
                </a:solidFill>
              </a:rPr>
              <a:t>Le reversement du prélèvement à la source (PAS)</a:t>
            </a:r>
            <a:r>
              <a:rPr lang="fr-FR" dirty="0"/>
              <a:t> </a:t>
            </a:r>
            <a:r>
              <a:rPr lang="fr-FR" sz="1200" dirty="0">
                <a:solidFill>
                  <a:schemeClr val="accent1"/>
                </a:solidFill>
              </a:rPr>
              <a:t>par les </a:t>
            </a:r>
            <a:r>
              <a:rPr lang="fr-FR" sz="1200" dirty="0" smtClean="0">
                <a:solidFill>
                  <a:schemeClr val="accent1"/>
                </a:solidFill>
              </a:rPr>
              <a:t>collecteurs</a:t>
            </a:r>
          </a:p>
          <a:p>
            <a:pPr marL="171450" lvl="2" indent="-171450" algn="just">
              <a:lnSpc>
                <a:spcPct val="120000"/>
              </a:lnSpc>
              <a:buFont typeface="Wingdings" panose="05000000000000000000" pitchFamily="2" charset="2"/>
              <a:buChar char="ü"/>
            </a:pPr>
            <a:r>
              <a:rPr lang="fr-FR" sz="1200" dirty="0" smtClean="0">
                <a:solidFill>
                  <a:schemeClr val="accent1"/>
                </a:solidFill>
              </a:rPr>
              <a:t> Les demandes de report de paiement </a:t>
            </a:r>
            <a:r>
              <a:rPr lang="fr-FR" sz="1200" dirty="0" smtClean="0">
                <a:solidFill>
                  <a:schemeClr val="accent1"/>
                </a:solidFill>
              </a:rPr>
              <a:t>s’effectuent sans </a:t>
            </a:r>
            <a:r>
              <a:rPr lang="fr-FR" sz="1200" dirty="0" smtClean="0">
                <a:solidFill>
                  <a:schemeClr val="accent1"/>
                </a:solidFill>
              </a:rPr>
              <a:t>pénalité et sans justificatif  </a:t>
            </a:r>
          </a:p>
          <a:p>
            <a:pPr marL="567431" lvl="3" indent="-171450" algn="just">
              <a:lnSpc>
                <a:spcPct val="120000"/>
              </a:lnSpc>
              <a:buFont typeface="Courier New" panose="02070309020205020404" pitchFamily="49" charset="0"/>
              <a:buChar char="o"/>
            </a:pPr>
            <a:r>
              <a:rPr lang="fr-FR" sz="1027" dirty="0" smtClean="0">
                <a:solidFill>
                  <a:schemeClr val="accent1"/>
                </a:solidFill>
              </a:rPr>
              <a:t>Pour une durée de trois mois en matière d’IS et de TS (si les échéances du mois de mars ont déjà été acquittées, possibilité de s’opposer au prélèvement SEPA ou de demander le remboursement auprès du SIE  en souscrivant un formulaire mis à disposition par la DGFIP </a:t>
            </a:r>
            <a:r>
              <a:rPr lang="fr-FR" sz="1027" baseline="30000" dirty="0" smtClean="0">
                <a:solidFill>
                  <a:schemeClr val="accent1"/>
                </a:solidFill>
              </a:rPr>
              <a:t>2</a:t>
            </a:r>
            <a:r>
              <a:rPr lang="fr-FR" sz="1027" dirty="0" smtClean="0">
                <a:solidFill>
                  <a:schemeClr val="accent1"/>
                </a:solidFill>
              </a:rPr>
              <a:t>)</a:t>
            </a:r>
          </a:p>
          <a:p>
            <a:pPr marL="567431" lvl="3" indent="-171450" algn="just">
              <a:lnSpc>
                <a:spcPct val="120000"/>
              </a:lnSpc>
              <a:buFont typeface="Courier New" panose="02070309020205020404" pitchFamily="49" charset="0"/>
              <a:buChar char="o"/>
            </a:pPr>
            <a:r>
              <a:rPr lang="fr-FR" sz="1027" dirty="0" smtClean="0">
                <a:solidFill>
                  <a:schemeClr val="accent1"/>
                </a:solidFill>
              </a:rPr>
              <a:t>Suspension des contrats de mensualisation pour la CFE et la CVAE avec un report de prélèvement lors du versement du solde</a:t>
            </a:r>
          </a:p>
          <a:p>
            <a:pPr marL="171450" lvl="2" indent="-171450" algn="just">
              <a:lnSpc>
                <a:spcPct val="120000"/>
              </a:lnSpc>
              <a:buFont typeface="Wingdings" panose="05000000000000000000" pitchFamily="2" charset="2"/>
              <a:buChar char="ü"/>
            </a:pPr>
            <a:r>
              <a:rPr lang="fr-FR" sz="1200" dirty="0" smtClean="0">
                <a:solidFill>
                  <a:schemeClr val="accent1"/>
                </a:solidFill>
              </a:rPr>
              <a:t> Les demandes de remise d’impôts  doivent être justifiées  (baisse du chiffre d’affaires, autres dettes à honorer, situation de trésorerie, tout autre élément justificatif) et seront analysées au cas  par cas</a:t>
            </a:r>
          </a:p>
          <a:p>
            <a:pPr algn="just">
              <a:lnSpc>
                <a:spcPct val="120000"/>
              </a:lnSpc>
            </a:pPr>
            <a:r>
              <a:rPr lang="fr-FR" u="sng" baseline="30000" dirty="0" smtClean="0">
                <a:hlinkClick r:id="rId2"/>
              </a:rPr>
              <a:t>1 https</a:t>
            </a:r>
            <a:r>
              <a:rPr lang="fr-FR" u="sng" baseline="30000" dirty="0">
                <a:hlinkClick r:id="rId2"/>
              </a:rPr>
              <a:t>://</a:t>
            </a:r>
            <a:r>
              <a:rPr lang="fr-FR" u="sng" baseline="30000" dirty="0" smtClean="0">
                <a:hlinkClick r:id="rId2"/>
              </a:rPr>
              <a:t>minefi.hosting.augure.com/Augure_Minefi/r/ContenuEnLigne/Download?id=AA250A5D-9FF3-4C32-AAE6-3F07C19C8739&amp;filename=987%20bis%20CP-ACOSS%20DGFIP.pdf</a:t>
            </a:r>
            <a:endParaRPr lang="fr-FR" u="sng" baseline="30000" dirty="0"/>
          </a:p>
          <a:p>
            <a:pPr algn="just">
              <a:lnSpc>
                <a:spcPct val="120000"/>
              </a:lnSpc>
            </a:pPr>
            <a:r>
              <a:rPr lang="fr-FR" u="sng" baseline="30000" dirty="0" smtClean="0"/>
              <a:t>2 </a:t>
            </a:r>
            <a:r>
              <a:rPr lang="fr-FR" u="sng" baseline="30000" dirty="0" smtClean="0">
                <a:hlinkClick r:id="rId3"/>
              </a:rPr>
              <a:t>https</a:t>
            </a:r>
            <a:r>
              <a:rPr lang="fr-FR" u="sng" baseline="30000" dirty="0">
                <a:hlinkClick r:id="rId3"/>
              </a:rPr>
              <a:t>://</a:t>
            </a:r>
            <a:r>
              <a:rPr lang="fr-FR" u="sng" baseline="30000" dirty="0" smtClean="0">
                <a:hlinkClick r:id="rId3"/>
              </a:rPr>
              <a:t>www.impots.gouv.fr/portail/files/media/1_metier/2_professionnel/EV/4_difficultes/440_situation_difficile/formulaire_fiscal_simplifie_delai_ou_remise_coronavirus.pdf</a:t>
            </a:r>
            <a:endParaRPr lang="fr-FR" u="sng" baseline="30000" dirty="0" smtClean="0"/>
          </a:p>
          <a:p>
            <a:pPr algn="just">
              <a:lnSpc>
                <a:spcPct val="120000"/>
              </a:lnSpc>
            </a:pPr>
            <a:endParaRPr lang="fr-FR" baseline="30000" dirty="0" smtClean="0"/>
          </a:p>
          <a:p>
            <a:pPr algn="just">
              <a:lnSpc>
                <a:spcPct val="120000"/>
              </a:lnSpc>
            </a:pPr>
            <a:endParaRPr lang="fr-FR" baseline="30000" dirty="0" smtClean="0"/>
          </a:p>
          <a:p>
            <a:pPr algn="just">
              <a:lnSpc>
                <a:spcPct val="120000"/>
              </a:lnSpc>
            </a:pPr>
            <a:endParaRPr lang="fr-FR" dirty="0"/>
          </a:p>
          <a:p>
            <a:pPr algn="just">
              <a:lnSpc>
                <a:spcPct val="120000"/>
              </a:lnSpc>
            </a:pPr>
            <a:endParaRPr lang="fr-FR" dirty="0" smtClean="0"/>
          </a:p>
          <a:p>
            <a:pPr algn="just">
              <a:lnSpc>
                <a:spcPct val="120000"/>
              </a:lnSpc>
            </a:pPr>
            <a:endParaRPr lang="fr-FR" dirty="0"/>
          </a:p>
          <a:p>
            <a:pPr algn="just">
              <a:lnSpc>
                <a:spcPct val="120000"/>
              </a:lnSpc>
            </a:pPr>
            <a:endParaRPr lang="fr-FR" dirty="0"/>
          </a:p>
        </p:txBody>
      </p:sp>
      <p:sp>
        <p:nvSpPr>
          <p:cNvPr id="4" name="ZoneTexte 3">
            <a:extLst>
              <a:ext uri="{FF2B5EF4-FFF2-40B4-BE49-F238E27FC236}">
                <a16:creationId xmlns="" xmlns:a16="http://schemas.microsoft.com/office/drawing/2014/main" id="{092742B0-4AA6-477A-BD16-0121E19C9001}"/>
              </a:ext>
            </a:extLst>
          </p:cNvPr>
          <p:cNvSpPr txBox="1"/>
          <p:nvPr/>
        </p:nvSpPr>
        <p:spPr>
          <a:xfrm>
            <a:off x="520861" y="1266221"/>
            <a:ext cx="6366075" cy="2973122"/>
          </a:xfrm>
          <a:prstGeom prst="rect">
            <a:avLst/>
          </a:prstGeom>
          <a:noFill/>
        </p:spPr>
        <p:txBody>
          <a:bodyPr wrap="square" rtlCol="0">
            <a:spAutoFit/>
          </a:bodyPr>
          <a:lstStyle/>
          <a:p>
            <a:pPr algn="just" defTabSz="791962">
              <a:lnSpc>
                <a:spcPct val="120000"/>
              </a:lnSpc>
            </a:pPr>
            <a:r>
              <a:rPr lang="fr-FR" sz="1200" dirty="0" smtClean="0">
                <a:solidFill>
                  <a:schemeClr val="accent1"/>
                </a:solidFill>
              </a:rPr>
              <a:t>Suite aux annonces du Président de la République du 12 mars 2020, un communiqué de presse commun de l’ACOSS et de la DGFIP du 13 mars 2020 </a:t>
            </a:r>
            <a:r>
              <a:rPr lang="fr-FR" sz="1200" baseline="30000" dirty="0" smtClean="0">
                <a:solidFill>
                  <a:schemeClr val="accent1"/>
                </a:solidFill>
              </a:rPr>
              <a:t>1  </a:t>
            </a:r>
            <a:r>
              <a:rPr lang="fr-FR" sz="1200" dirty="0" smtClean="0">
                <a:solidFill>
                  <a:schemeClr val="accent1"/>
                </a:solidFill>
              </a:rPr>
              <a:t>a présenté les mesures exceptionnelles pour accompagner les entreprises dans le paiement des cotisations sociales et </a:t>
            </a:r>
            <a:r>
              <a:rPr lang="fr-FR" sz="1200" dirty="0" smtClean="0">
                <a:solidFill>
                  <a:schemeClr val="accent1"/>
                </a:solidFill>
              </a:rPr>
              <a:t>de certains </a:t>
            </a:r>
            <a:r>
              <a:rPr lang="fr-FR" sz="1200" dirty="0" smtClean="0">
                <a:solidFill>
                  <a:schemeClr val="accent1"/>
                </a:solidFill>
              </a:rPr>
              <a:t>impôts (ces mesures sociales ont été présentées dans notre lettre d’information sociale du 13 novembre 2020).</a:t>
            </a:r>
          </a:p>
          <a:p>
            <a:pPr algn="just" defTabSz="791962">
              <a:lnSpc>
                <a:spcPct val="120000"/>
              </a:lnSpc>
            </a:pPr>
            <a:endParaRPr lang="fr-FR" sz="1200" dirty="0" smtClean="0">
              <a:solidFill>
                <a:schemeClr val="accent1"/>
              </a:solidFill>
            </a:endParaRPr>
          </a:p>
          <a:p>
            <a:pPr algn="just" defTabSz="791962">
              <a:lnSpc>
                <a:spcPct val="120000"/>
              </a:lnSpc>
            </a:pPr>
            <a:r>
              <a:rPr lang="fr-FR" sz="1200" dirty="0" smtClean="0">
                <a:solidFill>
                  <a:schemeClr val="accent1"/>
                </a:solidFill>
              </a:rPr>
              <a:t>Les mesures prévoyant un report du  paiement des impôts par les entreprises ou leur remise peuvent être résumées comme suit  :</a:t>
            </a:r>
          </a:p>
          <a:p>
            <a:pPr algn="just" defTabSz="791962">
              <a:lnSpc>
                <a:spcPct val="120000"/>
              </a:lnSpc>
            </a:pPr>
            <a:endParaRPr lang="fr-FR" sz="1200" dirty="0" smtClean="0">
              <a:solidFill>
                <a:schemeClr val="accent1"/>
              </a:solidFill>
            </a:endParaRPr>
          </a:p>
          <a:p>
            <a:pPr marL="171450" indent="-171450" algn="just" defTabSz="791962">
              <a:lnSpc>
                <a:spcPct val="120000"/>
              </a:lnSpc>
              <a:buFont typeface="Wingdings" panose="05000000000000000000" pitchFamily="2" charset="2"/>
              <a:buChar char="ü"/>
            </a:pPr>
            <a:r>
              <a:rPr lang="fr-FR" sz="1200" dirty="0" smtClean="0">
                <a:solidFill>
                  <a:schemeClr val="accent1"/>
                </a:solidFill>
              </a:rPr>
              <a:t>Sont concernés, tous les impôts directs dus au mois de mars  : acompte d’impôt sur les sociétés (IS), de taxe sur les salaires (TS), de  Cotisation Foncière  des Entreprises (CFE) et de Contribution sur la Valeur Ajoutée des Entreprises (CVAE) lorsque les entreprises acquittent  la CFE et la CVAE mensuellement. </a:t>
            </a:r>
          </a:p>
          <a:p>
            <a:pPr marL="628650" lvl="1" indent="-171450" algn="just" defTabSz="791962">
              <a:lnSpc>
                <a:spcPct val="120000"/>
              </a:lnSpc>
              <a:buFont typeface="Wingdings" panose="05000000000000000000" pitchFamily="2" charset="2"/>
              <a:buChar char="Ø"/>
            </a:pPr>
            <a:endParaRPr lang="fr-FR" sz="1200" dirty="0">
              <a:solidFill>
                <a:schemeClr val="accent1"/>
              </a:solidFill>
            </a:endParaRPr>
          </a:p>
        </p:txBody>
      </p:sp>
    </p:spTree>
    <p:extLst>
      <p:ext uri="{BB962C8B-B14F-4D97-AF65-F5344CB8AC3E}">
        <p14:creationId xmlns:p14="http://schemas.microsoft.com/office/powerpoint/2010/main" val="232389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 xmlns:a16="http://schemas.microsoft.com/office/drawing/2014/main" id="{B119CC94-60AE-E041-A2E1-A52C17834E6D}"/>
              </a:ext>
            </a:extLst>
          </p:cNvPr>
          <p:cNvSpPr>
            <a:spLocks noGrp="1"/>
          </p:cNvSpPr>
          <p:nvPr>
            <p:ph idx="11"/>
          </p:nvPr>
        </p:nvSpPr>
        <p:spPr>
          <a:xfrm>
            <a:off x="357065" y="4402539"/>
            <a:ext cx="3449392" cy="249875"/>
          </a:xfrm>
        </p:spPr>
        <p:txBody>
          <a:bodyPr/>
          <a:lstStyle/>
          <a:p>
            <a:r>
              <a:rPr lang="fr-FR" dirty="0" smtClean="0"/>
              <a:t>ERIC QUENTIN </a:t>
            </a:r>
            <a:endParaRPr lang="pt" dirty="0"/>
          </a:p>
        </p:txBody>
      </p:sp>
      <p:sp>
        <p:nvSpPr>
          <p:cNvPr id="12" name="Espace réservé du contenu 11">
            <a:extLst>
              <a:ext uri="{FF2B5EF4-FFF2-40B4-BE49-F238E27FC236}">
                <a16:creationId xmlns="" xmlns:a16="http://schemas.microsoft.com/office/drawing/2014/main" id="{7349F548-0C03-E345-89A4-3D123F7D0526}"/>
              </a:ext>
            </a:extLst>
          </p:cNvPr>
          <p:cNvSpPr>
            <a:spLocks noGrp="1"/>
          </p:cNvSpPr>
          <p:nvPr>
            <p:ph idx="14"/>
          </p:nvPr>
        </p:nvSpPr>
        <p:spPr>
          <a:xfrm>
            <a:off x="357065" y="4657720"/>
            <a:ext cx="3449392" cy="323855"/>
          </a:xfrm>
        </p:spPr>
        <p:txBody>
          <a:bodyPr/>
          <a:lstStyle/>
          <a:p>
            <a:r>
              <a:rPr lang="fr-FR" i="1" dirty="0"/>
              <a:t>Avocat associé</a:t>
            </a:r>
          </a:p>
          <a:p>
            <a:r>
              <a:rPr lang="fr-FR" i="1" dirty="0"/>
              <a:t>Droit </a:t>
            </a:r>
            <a:r>
              <a:rPr lang="fr-FR" i="1" dirty="0" smtClean="0"/>
              <a:t>fiscal</a:t>
            </a:r>
            <a:endParaRPr lang="fr-FR" i="1" dirty="0"/>
          </a:p>
          <a:p>
            <a:r>
              <a:rPr lang="fr-FR" dirty="0" smtClean="0"/>
              <a:t>Tél. : +33 (0)1 53 93 22 00 quentin@hocheavocats.com</a:t>
            </a:r>
            <a:endParaRPr lang="fr-FR" dirty="0"/>
          </a:p>
        </p:txBody>
      </p:sp>
      <p:sp>
        <p:nvSpPr>
          <p:cNvPr id="37" name="Espace réservé du contenu 36">
            <a:extLst>
              <a:ext uri="{FF2B5EF4-FFF2-40B4-BE49-F238E27FC236}">
                <a16:creationId xmlns="" xmlns:a16="http://schemas.microsoft.com/office/drawing/2014/main" id="{18E915F1-F283-294F-A446-F11B2CA17633}"/>
              </a:ext>
            </a:extLst>
          </p:cNvPr>
          <p:cNvSpPr>
            <a:spLocks noGrp="1"/>
          </p:cNvSpPr>
          <p:nvPr>
            <p:ph idx="15"/>
          </p:nvPr>
        </p:nvSpPr>
        <p:spPr>
          <a:xfrm>
            <a:off x="4113578" y="4407845"/>
            <a:ext cx="3449392" cy="249875"/>
          </a:xfrm>
        </p:spPr>
        <p:txBody>
          <a:bodyPr/>
          <a:lstStyle/>
          <a:p>
            <a:r>
              <a:rPr lang="pt" dirty="0" smtClean="0"/>
              <a:t>CHRIsTOPHE LEFEVRE </a:t>
            </a:r>
            <a:endParaRPr lang="pt" dirty="0"/>
          </a:p>
        </p:txBody>
      </p:sp>
      <p:sp>
        <p:nvSpPr>
          <p:cNvPr id="38" name="Espace réservé du contenu 37">
            <a:extLst>
              <a:ext uri="{FF2B5EF4-FFF2-40B4-BE49-F238E27FC236}">
                <a16:creationId xmlns="" xmlns:a16="http://schemas.microsoft.com/office/drawing/2014/main" id="{213CE7B1-7046-7F44-95A2-690DF7884C0B}"/>
              </a:ext>
            </a:extLst>
          </p:cNvPr>
          <p:cNvSpPr>
            <a:spLocks noGrp="1"/>
          </p:cNvSpPr>
          <p:nvPr>
            <p:ph idx="16"/>
          </p:nvPr>
        </p:nvSpPr>
        <p:spPr>
          <a:xfrm>
            <a:off x="4113578" y="4657720"/>
            <a:ext cx="3449392" cy="323855"/>
          </a:xfrm>
        </p:spPr>
        <p:txBody>
          <a:bodyPr/>
          <a:lstStyle/>
          <a:p>
            <a:r>
              <a:rPr lang="fr-FR" i="1" dirty="0" smtClean="0"/>
              <a:t>Avocat associé</a:t>
            </a:r>
            <a:endParaRPr lang="fr-FR" i="1" dirty="0"/>
          </a:p>
          <a:p>
            <a:r>
              <a:rPr lang="fr-FR" i="1" dirty="0"/>
              <a:t>Droit </a:t>
            </a:r>
            <a:r>
              <a:rPr lang="fr-FR" i="1" dirty="0" smtClean="0"/>
              <a:t>fiscal</a:t>
            </a:r>
            <a:endParaRPr lang="fr-FR" i="1" dirty="0"/>
          </a:p>
          <a:p>
            <a:endParaRPr lang="fr-FR" i="1" dirty="0"/>
          </a:p>
          <a:p>
            <a:r>
              <a:rPr lang="fr-FR" dirty="0"/>
              <a:t>Tél. : +33 (0)1 53 93 22 00 </a:t>
            </a:r>
            <a:r>
              <a:rPr lang="fr-FR" dirty="0" smtClean="0"/>
              <a:t>lefevre@hocheavocats.com</a:t>
            </a:r>
            <a:endParaRPr lang="fr-FR" dirty="0"/>
          </a:p>
        </p:txBody>
      </p:sp>
      <p:sp>
        <p:nvSpPr>
          <p:cNvPr id="39" name="Espace réservé du contenu 38">
            <a:extLst>
              <a:ext uri="{FF2B5EF4-FFF2-40B4-BE49-F238E27FC236}">
                <a16:creationId xmlns="" xmlns:a16="http://schemas.microsoft.com/office/drawing/2014/main" id="{AD7229F4-3FB6-1844-A92A-C156FA7671A9}"/>
              </a:ext>
            </a:extLst>
          </p:cNvPr>
          <p:cNvSpPr>
            <a:spLocks noGrp="1"/>
          </p:cNvSpPr>
          <p:nvPr>
            <p:ph idx="17"/>
          </p:nvPr>
        </p:nvSpPr>
        <p:spPr/>
        <p:txBody>
          <a:bodyPr/>
          <a:lstStyle/>
          <a:p>
            <a:r>
              <a:rPr lang="pt" dirty="0" smtClean="0"/>
              <a:t>VIRGINIE RESTINO</a:t>
            </a:r>
            <a:endParaRPr lang="pt" dirty="0"/>
          </a:p>
        </p:txBody>
      </p:sp>
      <p:sp>
        <p:nvSpPr>
          <p:cNvPr id="40" name="Espace réservé du contenu 39">
            <a:extLst>
              <a:ext uri="{FF2B5EF4-FFF2-40B4-BE49-F238E27FC236}">
                <a16:creationId xmlns="" xmlns:a16="http://schemas.microsoft.com/office/drawing/2014/main" id="{BAE96002-9809-FD4B-AD4D-76F881F39DC7}"/>
              </a:ext>
            </a:extLst>
          </p:cNvPr>
          <p:cNvSpPr>
            <a:spLocks noGrp="1"/>
          </p:cNvSpPr>
          <p:nvPr>
            <p:ph idx="18"/>
          </p:nvPr>
        </p:nvSpPr>
        <p:spPr>
          <a:xfrm>
            <a:off x="357065" y="5627373"/>
            <a:ext cx="3449392" cy="298865"/>
          </a:xfrm>
        </p:spPr>
        <p:txBody>
          <a:bodyPr/>
          <a:lstStyle/>
          <a:p>
            <a:r>
              <a:rPr lang="fr-FR" i="1" dirty="0" smtClean="0"/>
              <a:t>Avocat associé</a:t>
            </a:r>
            <a:endParaRPr lang="fr-FR" i="1" dirty="0"/>
          </a:p>
          <a:p>
            <a:r>
              <a:rPr lang="fr-FR" i="1" dirty="0"/>
              <a:t>Droit </a:t>
            </a:r>
            <a:r>
              <a:rPr lang="fr-FR" i="1" dirty="0" smtClean="0"/>
              <a:t>fiscal</a:t>
            </a:r>
            <a:endParaRPr lang="fr-FR" i="1" dirty="0"/>
          </a:p>
          <a:p>
            <a:r>
              <a:rPr lang="fr-FR" dirty="0"/>
              <a:t>Tél. : +33 (0)1 53 93 22 00 </a:t>
            </a:r>
            <a:r>
              <a:rPr lang="fr-FR" dirty="0" smtClean="0"/>
              <a:t>restino@hocheavocats.com</a:t>
            </a:r>
            <a:endParaRPr lang="fr-FR" dirty="0"/>
          </a:p>
        </p:txBody>
      </p:sp>
      <p:sp>
        <p:nvSpPr>
          <p:cNvPr id="41" name="Espace réservé du contenu 40">
            <a:extLst>
              <a:ext uri="{FF2B5EF4-FFF2-40B4-BE49-F238E27FC236}">
                <a16:creationId xmlns="" xmlns:a16="http://schemas.microsoft.com/office/drawing/2014/main" id="{7AE86F4D-919E-3748-B00E-F594AE9D3D91}"/>
              </a:ext>
            </a:extLst>
          </p:cNvPr>
          <p:cNvSpPr>
            <a:spLocks noGrp="1"/>
          </p:cNvSpPr>
          <p:nvPr>
            <p:ph idx="19"/>
          </p:nvPr>
        </p:nvSpPr>
        <p:spPr>
          <a:xfrm>
            <a:off x="4113578" y="5401858"/>
            <a:ext cx="3449392" cy="249875"/>
          </a:xfrm>
        </p:spPr>
        <p:txBody>
          <a:bodyPr/>
          <a:lstStyle/>
          <a:p>
            <a:r>
              <a:rPr lang="pt" dirty="0" smtClean="0"/>
              <a:t>JERôme mas</a:t>
            </a:r>
            <a:endParaRPr lang="pt" dirty="0"/>
          </a:p>
        </p:txBody>
      </p:sp>
      <p:sp>
        <p:nvSpPr>
          <p:cNvPr id="42" name="Espace réservé du contenu 41">
            <a:extLst>
              <a:ext uri="{FF2B5EF4-FFF2-40B4-BE49-F238E27FC236}">
                <a16:creationId xmlns="" xmlns:a16="http://schemas.microsoft.com/office/drawing/2014/main" id="{6E03E4CC-995B-B645-87CD-F1BB9ED643A8}"/>
              </a:ext>
            </a:extLst>
          </p:cNvPr>
          <p:cNvSpPr>
            <a:spLocks noGrp="1"/>
          </p:cNvSpPr>
          <p:nvPr>
            <p:ph idx="20"/>
          </p:nvPr>
        </p:nvSpPr>
        <p:spPr>
          <a:xfrm>
            <a:off x="4130647" y="5627373"/>
            <a:ext cx="3449392" cy="381162"/>
          </a:xfrm>
        </p:spPr>
        <p:txBody>
          <a:bodyPr/>
          <a:lstStyle/>
          <a:p>
            <a:r>
              <a:rPr lang="fr-FR" i="1" dirty="0" smtClean="0"/>
              <a:t>Avocat associé</a:t>
            </a:r>
            <a:endParaRPr lang="fr-FR" i="1" dirty="0"/>
          </a:p>
          <a:p>
            <a:r>
              <a:rPr lang="fr-FR" i="1" dirty="0"/>
              <a:t>Droit </a:t>
            </a:r>
            <a:r>
              <a:rPr lang="fr-FR" i="1" dirty="0" smtClean="0"/>
              <a:t>fiscal</a:t>
            </a:r>
            <a:endParaRPr lang="fr-FR" i="1" dirty="0"/>
          </a:p>
          <a:p>
            <a:endParaRPr lang="fr-FR" i="1" dirty="0"/>
          </a:p>
          <a:p>
            <a:r>
              <a:rPr lang="fr-FR" dirty="0"/>
              <a:t>Tél. : +33 (0)1 53 93 22 00 </a:t>
            </a:r>
            <a:r>
              <a:rPr lang="fr-FR" dirty="0" smtClean="0"/>
              <a:t>mas@hocheavocats.com</a:t>
            </a:r>
            <a:endParaRPr lang="fr-FR" dirty="0"/>
          </a:p>
        </p:txBody>
      </p:sp>
      <p:sp>
        <p:nvSpPr>
          <p:cNvPr id="10" name="Rectangle 9">
            <a:extLst>
              <a:ext uri="{FF2B5EF4-FFF2-40B4-BE49-F238E27FC236}">
                <a16:creationId xmlns="" xmlns:a16="http://schemas.microsoft.com/office/drawing/2014/main" id="{AFEC515C-CE28-48DD-B220-8C2975806513}"/>
              </a:ext>
            </a:extLst>
          </p:cNvPr>
          <p:cNvSpPr/>
          <p:nvPr/>
        </p:nvSpPr>
        <p:spPr>
          <a:xfrm>
            <a:off x="191386" y="56694"/>
            <a:ext cx="7544728" cy="3114699"/>
          </a:xfrm>
          <a:prstGeom prst="rect">
            <a:avLst/>
          </a:prstGeom>
        </p:spPr>
        <p:txBody>
          <a:bodyPr wrap="square">
            <a:spAutoFit/>
          </a:bodyPr>
          <a:lstStyle/>
          <a:p>
            <a:pPr marL="247650" lvl="1" algn="just" defTabSz="791962"/>
            <a:endParaRPr lang="fr-FR" sz="1400" b="1" dirty="0">
              <a:solidFill>
                <a:schemeClr val="accent1"/>
              </a:solidFill>
            </a:endParaRPr>
          </a:p>
          <a:p>
            <a:pPr marL="0" lvl="1" algn="just" defTabSz="791962">
              <a:lnSpc>
                <a:spcPct val="120000"/>
              </a:lnSpc>
            </a:pPr>
            <a:r>
              <a:rPr lang="fr-FR" sz="1200" dirty="0" smtClean="0">
                <a:solidFill>
                  <a:schemeClr val="accent1"/>
                </a:solidFill>
              </a:rPr>
              <a:t>En complément de ces premières mesures et, </a:t>
            </a:r>
            <a:r>
              <a:rPr lang="fr-FR" sz="1200" dirty="0">
                <a:solidFill>
                  <a:schemeClr val="accent1"/>
                </a:solidFill>
              </a:rPr>
              <a:t>o</a:t>
            </a:r>
            <a:r>
              <a:rPr lang="fr-FR" sz="1200" dirty="0" smtClean="0">
                <a:solidFill>
                  <a:schemeClr val="accent1"/>
                </a:solidFill>
              </a:rPr>
              <a:t>utre le projet </a:t>
            </a:r>
            <a:r>
              <a:rPr lang="fr-FR" sz="1200" dirty="0">
                <a:solidFill>
                  <a:schemeClr val="accent1"/>
                </a:solidFill>
              </a:rPr>
              <a:t>de loi sur les mesures d’urgence liées à la crise du Coronavirus-COVID19, sera examiné le </a:t>
            </a:r>
            <a:r>
              <a:rPr lang="fr-FR" sz="1200">
                <a:solidFill>
                  <a:schemeClr val="accent1"/>
                </a:solidFill>
              </a:rPr>
              <a:t>19 </a:t>
            </a:r>
            <a:r>
              <a:rPr lang="fr-FR" sz="1200" smtClean="0">
                <a:solidFill>
                  <a:schemeClr val="accent1"/>
                </a:solidFill>
              </a:rPr>
              <a:t>mars par </a:t>
            </a:r>
            <a:r>
              <a:rPr lang="fr-FR" sz="1200" dirty="0">
                <a:solidFill>
                  <a:schemeClr val="accent1"/>
                </a:solidFill>
              </a:rPr>
              <a:t>l’Assemblée nationale dans des conditions exceptionnelles </a:t>
            </a:r>
            <a:r>
              <a:rPr lang="fr-FR" sz="1200" dirty="0" smtClean="0">
                <a:solidFill>
                  <a:schemeClr val="accent1"/>
                </a:solidFill>
              </a:rPr>
              <a:t>et par </a:t>
            </a:r>
            <a:r>
              <a:rPr lang="fr-FR" sz="1200" dirty="0">
                <a:solidFill>
                  <a:schemeClr val="accent1"/>
                </a:solidFill>
              </a:rPr>
              <a:t>la commission des finances du </a:t>
            </a:r>
            <a:r>
              <a:rPr lang="fr-FR" sz="1200" dirty="0" smtClean="0">
                <a:solidFill>
                  <a:schemeClr val="accent1"/>
                </a:solidFill>
              </a:rPr>
              <a:t>Sénat le projet de loi de finances rectificative pour 2020.</a:t>
            </a:r>
          </a:p>
          <a:p>
            <a:pPr marL="0" lvl="1" algn="just" defTabSz="791962">
              <a:lnSpc>
                <a:spcPct val="120000"/>
              </a:lnSpc>
            </a:pPr>
            <a:endParaRPr lang="fr-FR" sz="1200" dirty="0">
              <a:solidFill>
                <a:schemeClr val="accent1"/>
              </a:solidFill>
            </a:endParaRPr>
          </a:p>
          <a:p>
            <a:pPr marL="0" lvl="1" algn="just" defTabSz="791962">
              <a:lnSpc>
                <a:spcPct val="120000"/>
              </a:lnSpc>
            </a:pPr>
            <a:r>
              <a:rPr lang="fr-FR" sz="1200" dirty="0" smtClean="0">
                <a:solidFill>
                  <a:schemeClr val="accent1"/>
                </a:solidFill>
              </a:rPr>
              <a:t>Ce projet de loi de finances </a:t>
            </a:r>
            <a:r>
              <a:rPr lang="fr-FR" sz="1200" dirty="0">
                <a:solidFill>
                  <a:schemeClr val="accent1"/>
                </a:solidFill>
              </a:rPr>
              <a:t>rectificative </a:t>
            </a:r>
            <a:r>
              <a:rPr lang="fr-FR" sz="1200" dirty="0" smtClean="0">
                <a:solidFill>
                  <a:schemeClr val="accent1"/>
                </a:solidFill>
              </a:rPr>
              <a:t>pour 2020 prévoit </a:t>
            </a:r>
            <a:r>
              <a:rPr lang="fr-FR" sz="1200" dirty="0">
                <a:solidFill>
                  <a:schemeClr val="accent1"/>
                </a:solidFill>
              </a:rPr>
              <a:t>à ce </a:t>
            </a:r>
            <a:r>
              <a:rPr lang="fr-FR" sz="1200" dirty="0" smtClean="0">
                <a:solidFill>
                  <a:schemeClr val="accent1"/>
                </a:solidFill>
              </a:rPr>
              <a:t>stade : </a:t>
            </a:r>
          </a:p>
          <a:p>
            <a:pPr marL="0" lvl="1" algn="just" defTabSz="791962">
              <a:lnSpc>
                <a:spcPct val="120000"/>
              </a:lnSpc>
            </a:pPr>
            <a:endParaRPr lang="fr-FR" sz="1200" dirty="0" smtClean="0">
              <a:solidFill>
                <a:schemeClr val="accent1"/>
              </a:solidFill>
            </a:endParaRPr>
          </a:p>
          <a:p>
            <a:pPr marL="628650" lvl="2" indent="-171450" algn="just" defTabSz="791962">
              <a:lnSpc>
                <a:spcPct val="120000"/>
              </a:lnSpc>
              <a:buFont typeface="Arial" panose="020B0604020202020204" pitchFamily="34" charset="0"/>
              <a:buChar char="•"/>
            </a:pPr>
            <a:r>
              <a:rPr lang="fr-FR" sz="1200" dirty="0" smtClean="0">
                <a:solidFill>
                  <a:schemeClr val="accent1"/>
                </a:solidFill>
              </a:rPr>
              <a:t>D’instaurer </a:t>
            </a:r>
            <a:r>
              <a:rPr lang="fr-FR" sz="1200" dirty="0">
                <a:solidFill>
                  <a:schemeClr val="accent1"/>
                </a:solidFill>
              </a:rPr>
              <a:t>une garantie de l’État sur les prêts octroyés aux entreprises par les banques </a:t>
            </a:r>
            <a:r>
              <a:rPr lang="fr-FR" sz="1200" dirty="0" smtClean="0">
                <a:solidFill>
                  <a:schemeClr val="accent1"/>
                </a:solidFill>
              </a:rPr>
              <a:t>pour un montant de </a:t>
            </a:r>
            <a:r>
              <a:rPr lang="fr-FR" sz="1200" dirty="0">
                <a:solidFill>
                  <a:schemeClr val="accent1"/>
                </a:solidFill>
              </a:rPr>
              <a:t>300 milliards d’euros </a:t>
            </a:r>
            <a:r>
              <a:rPr lang="fr-FR" sz="1200" dirty="0" smtClean="0">
                <a:solidFill>
                  <a:schemeClr val="accent1"/>
                </a:solidFill>
              </a:rPr>
              <a:t>;</a:t>
            </a:r>
          </a:p>
          <a:p>
            <a:pPr marL="628650" lvl="2" indent="-171450" algn="just" defTabSz="791962">
              <a:lnSpc>
                <a:spcPct val="120000"/>
              </a:lnSpc>
              <a:buFont typeface="Arial" panose="020B0604020202020204" pitchFamily="34" charset="0"/>
              <a:buChar char="•"/>
            </a:pPr>
            <a:r>
              <a:rPr lang="fr-FR" sz="1200" dirty="0" smtClean="0">
                <a:solidFill>
                  <a:schemeClr val="accent1"/>
                </a:solidFill>
              </a:rPr>
              <a:t>Octroyer des crédits </a:t>
            </a:r>
            <a:r>
              <a:rPr lang="fr-FR" sz="1200" dirty="0">
                <a:solidFill>
                  <a:schemeClr val="accent1"/>
                </a:solidFill>
              </a:rPr>
              <a:t>d’urgence </a:t>
            </a:r>
            <a:r>
              <a:rPr lang="fr-FR" sz="1200" dirty="0" smtClean="0">
                <a:solidFill>
                  <a:schemeClr val="accent1"/>
                </a:solidFill>
              </a:rPr>
              <a:t>afin de financer l’activité partielle, ;</a:t>
            </a:r>
          </a:p>
          <a:p>
            <a:pPr marL="628650" lvl="2" indent="-171450" algn="just" defTabSz="791962">
              <a:lnSpc>
                <a:spcPct val="120000"/>
              </a:lnSpc>
              <a:buFont typeface="Arial" panose="020B0604020202020204" pitchFamily="34" charset="0"/>
              <a:buChar char="•"/>
            </a:pPr>
            <a:r>
              <a:rPr lang="fr-FR" sz="1200" dirty="0" smtClean="0">
                <a:solidFill>
                  <a:schemeClr val="accent1"/>
                </a:solidFill>
              </a:rPr>
              <a:t>La création d’un fonds d’indemnisation pour les très petites entreprises, </a:t>
            </a:r>
          </a:p>
          <a:p>
            <a:pPr marL="628650" lvl="2" indent="-171450" algn="just" defTabSz="791962">
              <a:lnSpc>
                <a:spcPct val="120000"/>
              </a:lnSpc>
              <a:buFont typeface="Arial" panose="020B0604020202020204" pitchFamily="34" charset="0"/>
              <a:buChar char="•"/>
            </a:pPr>
            <a:endParaRPr lang="fr-FR" sz="1200" dirty="0">
              <a:solidFill>
                <a:schemeClr val="accent1"/>
              </a:solidFill>
            </a:endParaRPr>
          </a:p>
          <a:p>
            <a:pPr indent="-209550" algn="just" defTabSz="791962"/>
            <a:r>
              <a:rPr lang="fr-FR" sz="1200" dirty="0" smtClean="0">
                <a:solidFill>
                  <a:schemeClr val="accent1"/>
                </a:solidFill>
              </a:rPr>
              <a:t>Nous vous tiendrons naturellement informés des mesures qui sont seront définitivement adoptées dans le cadre cette loi de finances rectificative pour 2020.</a:t>
            </a:r>
            <a:endParaRPr lang="fr-FR" sz="1200" b="1" dirty="0">
              <a:solidFill>
                <a:schemeClr val="accent1"/>
              </a:solidFill>
            </a:endParaRPr>
          </a:p>
        </p:txBody>
      </p:sp>
    </p:spTree>
    <p:extLst>
      <p:ext uri="{BB962C8B-B14F-4D97-AF65-F5344CB8AC3E}">
        <p14:creationId xmlns:p14="http://schemas.microsoft.com/office/powerpoint/2010/main" val="1851308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4131</TotalTime>
  <Words>533</Words>
  <Application>Microsoft Office PowerPoint</Application>
  <PresentationFormat>Personnalisé</PresentationFormat>
  <Paragraphs>51</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Christophe Lefevre</cp:lastModifiedBy>
  <cp:revision>335</cp:revision>
  <dcterms:created xsi:type="dcterms:W3CDTF">2018-11-21T15:11:34Z</dcterms:created>
  <dcterms:modified xsi:type="dcterms:W3CDTF">2020-03-19T14:42:43Z</dcterms:modified>
</cp:coreProperties>
</file>