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67" r:id="rId3"/>
    <p:sldId id="260" r:id="rId4"/>
  </p:sldIdLst>
  <p:sldSz cx="7920038" cy="93599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948">
          <p15:clr>
            <a:srgbClr val="A4A3A4"/>
          </p15:clr>
        </p15:guide>
        <p15:guide id="2" pos="24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Marty" initials="VM" lastIdx="9" clrIdx="0"/>
  <p:cmAuthor id="2" name="Pierre Lalanne" initials="PL"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72"/>
    <p:restoredTop sz="93792" autoAdjust="0"/>
  </p:normalViewPr>
  <p:slideViewPr>
    <p:cSldViewPr snapToGrid="0" snapToObjects="1">
      <p:cViewPr>
        <p:scale>
          <a:sx n="66" d="100"/>
          <a:sy n="66" d="100"/>
        </p:scale>
        <p:origin x="-1224" y="-24"/>
      </p:cViewPr>
      <p:guideLst>
        <p:guide orient="horz" pos="2948"/>
        <p:guide pos="24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FB1B8-A7BD-EA44-87BC-2F8275F0F310}" type="datetimeFigureOut">
              <a:rPr lang="fr-FR" smtClean="0"/>
              <a:t>19/03/2020</a:t>
            </a:fld>
            <a:endParaRPr lang="fr-FR"/>
          </a:p>
        </p:txBody>
      </p:sp>
      <p:sp>
        <p:nvSpPr>
          <p:cNvPr id="4" name="Espace réservé de l'image des diapositives 3"/>
          <p:cNvSpPr>
            <a:spLocks noGrp="1" noRot="1" noChangeAspect="1"/>
          </p:cNvSpPr>
          <p:nvPr>
            <p:ph type="sldImg" idx="2"/>
          </p:nvPr>
        </p:nvSpPr>
        <p:spPr>
          <a:xfrm>
            <a:off x="2124075" y="1143000"/>
            <a:ext cx="260985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FECAF5-7EA3-214F-B69C-1189A5ABCBFD}" type="slidenum">
              <a:rPr lang="fr-FR" smtClean="0"/>
              <a:t>‹N°›</a:t>
            </a:fld>
            <a:endParaRPr lang="fr-FR"/>
          </a:p>
        </p:txBody>
      </p:sp>
    </p:spTree>
    <p:extLst>
      <p:ext uri="{BB962C8B-B14F-4D97-AF65-F5344CB8AC3E}">
        <p14:creationId xmlns:p14="http://schemas.microsoft.com/office/powerpoint/2010/main" val="294138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C1CA412A-504C-4840-BC72-76A20F74828B}"/>
              </a:ext>
            </a:extLst>
          </p:cNvPr>
          <p:cNvSpPr/>
          <p:nvPr userDrawn="1"/>
        </p:nvSpPr>
        <p:spPr>
          <a:xfrm>
            <a:off x="0" y="2027231"/>
            <a:ext cx="7920039" cy="7332669"/>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Subtitle 2"/>
          <p:cNvSpPr>
            <a:spLocks noGrp="1"/>
          </p:cNvSpPr>
          <p:nvPr>
            <p:ph type="subTitle" idx="1" hasCustomPrompt="1"/>
          </p:nvPr>
        </p:nvSpPr>
        <p:spPr>
          <a:xfrm>
            <a:off x="990005" y="7649936"/>
            <a:ext cx="5940028" cy="1208314"/>
          </a:xfrm>
        </p:spPr>
        <p:txBody>
          <a:bodyPr>
            <a:noAutofit/>
          </a:bodyPr>
          <a:lstStyle>
            <a:lvl1pPr marL="0" indent="0" algn="ctr">
              <a:lnSpc>
                <a:spcPct val="85000"/>
              </a:lnSpc>
              <a:buNone/>
              <a:defRPr sz="1600" b="1" cap="all" spc="150" baseline="0">
                <a:solidFill>
                  <a:schemeClr val="accent2"/>
                </a:solidFill>
              </a:defRPr>
            </a:lvl1pPr>
            <a:lvl2pPr marL="396004" indent="0" algn="ctr">
              <a:buNone/>
              <a:defRPr sz="1733"/>
            </a:lvl2pPr>
            <a:lvl3pPr marL="792008" indent="0" algn="ctr">
              <a:buNone/>
              <a:defRPr sz="1559"/>
            </a:lvl3pPr>
            <a:lvl4pPr marL="1188012" indent="0" algn="ctr">
              <a:buNone/>
              <a:defRPr sz="1386"/>
            </a:lvl4pPr>
            <a:lvl5pPr marL="1584015" indent="0" algn="ctr">
              <a:buNone/>
              <a:defRPr sz="1386"/>
            </a:lvl5pPr>
            <a:lvl6pPr marL="1980019" indent="0" algn="ctr">
              <a:buNone/>
              <a:defRPr sz="1386"/>
            </a:lvl6pPr>
            <a:lvl7pPr marL="2376023" indent="0" algn="ctr">
              <a:buNone/>
              <a:defRPr sz="1386"/>
            </a:lvl7pPr>
            <a:lvl8pPr marL="2772027" indent="0" algn="ctr">
              <a:buNone/>
              <a:defRPr sz="1386"/>
            </a:lvl8pPr>
            <a:lvl9pPr marL="3168030" indent="0" algn="ctr">
              <a:buNone/>
              <a:defRPr sz="1386"/>
            </a:lvl9pPr>
          </a:lstStyle>
          <a:p>
            <a:r>
              <a:rPr lang="fr-FR" dirty="0"/>
              <a:t>MODIFIEZ LE STYLE DES SOUS-TITRES DU MASQUE</a:t>
            </a:r>
            <a:endParaRPr lang="en-US" dirty="0"/>
          </a:p>
        </p:txBody>
      </p:sp>
      <p:sp>
        <p:nvSpPr>
          <p:cNvPr id="4" name="Date Placeholder 3"/>
          <p:cNvSpPr>
            <a:spLocks noGrp="1"/>
          </p:cNvSpPr>
          <p:nvPr>
            <p:ph type="dt" sz="half" idx="10"/>
          </p:nvPr>
        </p:nvSpPr>
        <p:spPr>
          <a:xfrm>
            <a:off x="3069015" y="3315843"/>
            <a:ext cx="1782009" cy="498328"/>
          </a:xfrm>
        </p:spPr>
        <p:txBody>
          <a:bodyPr/>
          <a:lstStyle>
            <a:lvl1pPr algn="ctr">
              <a:defRPr sz="1400" b="1" u="none" spc="300">
                <a:solidFill>
                  <a:schemeClr val="accent2"/>
                </a:solidFill>
              </a:defRPr>
            </a:lvl1pPr>
          </a:lstStyle>
          <a:p>
            <a:fld id="{7694B9AF-8083-CB40-84D6-C1B32CCCBD3D}" type="datetime3">
              <a:rPr lang="fr-FR" smtClean="0"/>
              <a:pPr/>
              <a:t>19.03.20</a:t>
            </a:fld>
            <a:endParaRPr lang="fr-FR" dirty="0"/>
          </a:p>
        </p:txBody>
      </p:sp>
      <p:pic>
        <p:nvPicPr>
          <p:cNvPr id="10" name="Image 9" descr="Une image contenant ciel, extérieur, bâtiment, pont&#10;&#10;&#10;&#10;Description générée automatiquement">
            <a:extLst>
              <a:ext uri="{FF2B5EF4-FFF2-40B4-BE49-F238E27FC236}">
                <a16:creationId xmlns="" xmlns:a16="http://schemas.microsoft.com/office/drawing/2014/main" id="{6520A6F6-6BAC-E549-8FF2-371CF6DFA4B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4167079"/>
            <a:ext cx="7917308" cy="3129950"/>
          </a:xfrm>
          <a:prstGeom prst="rect">
            <a:avLst/>
          </a:prstGeom>
        </p:spPr>
      </p:pic>
      <p:pic>
        <p:nvPicPr>
          <p:cNvPr id="12" name="Image 11" descr="Une image contenant clipart&#10;&#10;&#10;&#10;Description générée automatiquement">
            <a:extLst>
              <a:ext uri="{FF2B5EF4-FFF2-40B4-BE49-F238E27FC236}">
                <a16:creationId xmlns="" xmlns:a16="http://schemas.microsoft.com/office/drawing/2014/main" id="{CB0EC6F7-3F39-224A-B283-209E24A1478E}"/>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932958" y="914401"/>
            <a:ext cx="2054123" cy="598335"/>
          </a:xfrm>
          <a:prstGeom prst="rect">
            <a:avLst/>
          </a:prstGeom>
        </p:spPr>
      </p:pic>
      <p:sp>
        <p:nvSpPr>
          <p:cNvPr id="14" name="Espace réservé du texte 13">
            <a:extLst>
              <a:ext uri="{FF2B5EF4-FFF2-40B4-BE49-F238E27FC236}">
                <a16:creationId xmlns="" xmlns:a16="http://schemas.microsoft.com/office/drawing/2014/main" id="{E702D5FE-7CC2-2A4E-931A-6482AE397A84}"/>
              </a:ext>
            </a:extLst>
          </p:cNvPr>
          <p:cNvSpPr>
            <a:spLocks noGrp="1"/>
          </p:cNvSpPr>
          <p:nvPr>
            <p:ph type="body" sz="quarter" idx="11" hasCustomPrompt="1"/>
          </p:nvPr>
        </p:nvSpPr>
        <p:spPr>
          <a:xfrm>
            <a:off x="1416050" y="2545213"/>
            <a:ext cx="5087938" cy="263305"/>
          </a:xfrm>
        </p:spPr>
        <p:txBody>
          <a:bodyPr anchor="b">
            <a:normAutofit/>
          </a:bodyPr>
          <a:lstStyle>
            <a:lvl1pPr algn="ctr">
              <a:defRPr sz="1400" i="1" spc="300">
                <a:solidFill>
                  <a:schemeClr val="accent2"/>
                </a:solidFill>
              </a:defRPr>
            </a:lvl1pPr>
          </a:lstStyle>
          <a:p>
            <a:r>
              <a:rPr lang="fr-FR" dirty="0"/>
              <a:t>entité</a:t>
            </a:r>
          </a:p>
        </p:txBody>
      </p:sp>
      <p:sp>
        <p:nvSpPr>
          <p:cNvPr id="5" name="ZoneTexte 4"/>
          <p:cNvSpPr txBox="1"/>
          <p:nvPr userDrawn="1"/>
        </p:nvSpPr>
        <p:spPr>
          <a:xfrm>
            <a:off x="2105614" y="2854178"/>
            <a:ext cx="3706079" cy="461665"/>
          </a:xfrm>
          <a:prstGeom prst="rect">
            <a:avLst/>
          </a:prstGeom>
          <a:noFill/>
        </p:spPr>
        <p:txBody>
          <a:bodyPr wrap="none" rtlCol="0">
            <a:spAutoFit/>
          </a:bodyPr>
          <a:lstStyle/>
          <a:p>
            <a:r>
              <a:rPr lang="fr-FR" sz="2400" b="1" spc="150" baseline="0" dirty="0">
                <a:solidFill>
                  <a:schemeClr val="accent2"/>
                </a:solidFill>
                <a:latin typeface="+mn-lt"/>
              </a:rPr>
              <a:t>LETTRE D’INFORMATION</a:t>
            </a:r>
          </a:p>
        </p:txBody>
      </p:sp>
    </p:spTree>
    <p:extLst>
      <p:ext uri="{BB962C8B-B14F-4D97-AF65-F5344CB8AC3E}">
        <p14:creationId xmlns:p14="http://schemas.microsoft.com/office/powerpoint/2010/main" val="54327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443993"/>
            <a:ext cx="7205908" cy="1764874"/>
          </a:xfrm>
        </p:spPr>
        <p:txBody>
          <a:bodyPr>
            <a:noAutofit/>
          </a:bodyPr>
          <a:lstStyle>
            <a:lvl1pPr algn="ctr">
              <a:lnSpc>
                <a:spcPct val="120000"/>
              </a:lnSpc>
              <a:spcBef>
                <a:spcPts val="0"/>
              </a:spcBef>
              <a:defRPr sz="1200" i="1">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239146" y="4438915"/>
            <a:ext cx="4323828" cy="4337633"/>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461434"/>
            <a:ext cx="7205909" cy="805886"/>
          </a:xfrm>
        </p:spPr>
        <p:txBody>
          <a:bodyPr vert="horz" lIns="91440" tIns="45720" rIns="91440" bIns="45720" rtlCol="0" anchor="b">
            <a:noAutofit/>
          </a:bodyPr>
          <a:lstStyle>
            <a:lvl1pPr algn="ctr">
              <a:spcBef>
                <a:spcPts val="0"/>
              </a:spcBef>
              <a:defRPr lang="en-US" sz="1400" b="1" i="0" cap="none" spc="0" normalizeH="0" baseline="0" dirty="0">
                <a:solidFill>
                  <a:schemeClr val="accent1"/>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239146" y="3663608"/>
            <a:ext cx="4323828"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Tree>
    <p:extLst>
      <p:ext uri="{BB962C8B-B14F-4D97-AF65-F5344CB8AC3E}">
        <p14:creationId xmlns:p14="http://schemas.microsoft.com/office/powerpoint/2010/main" val="84998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357064" y="1385749"/>
            <a:ext cx="7082121" cy="2767797"/>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357065" y="455459"/>
            <a:ext cx="7082120"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pic>
        <p:nvPicPr>
          <p:cNvPr id="6" name="Image 5" descr="Une image contenant extérieur, bâtiment, ciel, neige&#10;&#10;&#10;&#10;Description générée automatiquement">
            <a:extLst>
              <a:ext uri="{FF2B5EF4-FFF2-40B4-BE49-F238E27FC236}">
                <a16:creationId xmlns="" xmlns:a16="http://schemas.microsoft.com/office/drawing/2014/main" id="{4D49C0C4-64B9-7F46-8000-8F3C46CECEC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l="-1"/>
          <a:stretch/>
        </p:blipFill>
        <p:spPr>
          <a:xfrm>
            <a:off x="357065" y="4438914"/>
            <a:ext cx="2753134" cy="4337633"/>
          </a:xfrm>
          <a:prstGeom prst="rect">
            <a:avLst/>
          </a:prstGeom>
        </p:spPr>
      </p:pic>
      <p:sp>
        <p:nvSpPr>
          <p:cNvPr id="7" name="Content Placeholder 2">
            <a:extLst>
              <a:ext uri="{FF2B5EF4-FFF2-40B4-BE49-F238E27FC236}">
                <a16:creationId xmlns="" xmlns:a16="http://schemas.microsoft.com/office/drawing/2014/main" id="{C709320F-E293-EB4D-8A59-B397D960941C}"/>
              </a:ext>
            </a:extLst>
          </p:cNvPr>
          <p:cNvSpPr>
            <a:spLocks noGrp="1"/>
          </p:cNvSpPr>
          <p:nvPr>
            <p:ph idx="14"/>
          </p:nvPr>
        </p:nvSpPr>
        <p:spPr>
          <a:xfrm>
            <a:off x="3361152" y="4399836"/>
            <a:ext cx="4078033" cy="4376711"/>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065"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pic>
        <p:nvPicPr>
          <p:cNvPr id="12" name="Image 11" descr="Une image contenant bâtiment, fenêtre, extérieur&#10;&#10;&#10;&#10;Description générée automatiquement">
            <a:extLst>
              <a:ext uri="{FF2B5EF4-FFF2-40B4-BE49-F238E27FC236}">
                <a16:creationId xmlns="" xmlns:a16="http://schemas.microsoft.com/office/drawing/2014/main" id="{9AF0D9B8-B61A-4047-AA56-1AA8AD0E1B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8115" y="4300123"/>
            <a:ext cx="2449966" cy="4698170"/>
          </a:xfrm>
          <a:prstGeom prst="rect">
            <a:avLst/>
          </a:prstGeom>
        </p:spPr>
      </p:pic>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4"/>
            <a:ext cx="3449392" cy="276616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p:nvPr>
        </p:nvSpPr>
        <p:spPr>
          <a:xfrm>
            <a:off x="357065" y="5078983"/>
            <a:ext cx="4587076" cy="3777070"/>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9" name="Content Placeholder 2">
            <a:extLst>
              <a:ext uri="{FF2B5EF4-FFF2-40B4-BE49-F238E27FC236}">
                <a16:creationId xmlns="" xmlns:a16="http://schemas.microsoft.com/office/drawing/2014/main" id="{435E09BC-94FE-5B4F-B80E-C99EED793B47}"/>
              </a:ext>
            </a:extLst>
          </p:cNvPr>
          <p:cNvSpPr>
            <a:spLocks noGrp="1"/>
          </p:cNvSpPr>
          <p:nvPr>
            <p:ph idx="14"/>
          </p:nvPr>
        </p:nvSpPr>
        <p:spPr>
          <a:xfrm>
            <a:off x="357064" y="4300123"/>
            <a:ext cx="4587076"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Tree>
    <p:extLst>
      <p:ext uri="{BB962C8B-B14F-4D97-AF65-F5344CB8AC3E}">
        <p14:creationId xmlns:p14="http://schemas.microsoft.com/office/powerpoint/2010/main" val="121266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4C317988-2C6A-4E43-8E27-08F13AFB8523}"/>
              </a:ext>
            </a:extLst>
          </p:cNvPr>
          <p:cNvSpPr/>
          <p:nvPr userDrawn="1"/>
        </p:nvSpPr>
        <p:spPr>
          <a:xfrm>
            <a:off x="0" y="3860800"/>
            <a:ext cx="7920039" cy="5504776"/>
          </a:xfrm>
          <a:prstGeom prst="rect">
            <a:avLst/>
          </a:prstGeom>
          <a:solidFill>
            <a:srgbClr val="F7EFF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3" name="Content Placeholder 2"/>
          <p:cNvSpPr>
            <a:spLocks noGrp="1"/>
          </p:cNvSpPr>
          <p:nvPr>
            <p:ph idx="1"/>
          </p:nvPr>
        </p:nvSpPr>
        <p:spPr>
          <a:xfrm>
            <a:off x="357065"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4" name="Content Placeholder 2">
            <a:extLst>
              <a:ext uri="{FF2B5EF4-FFF2-40B4-BE49-F238E27FC236}">
                <a16:creationId xmlns="" xmlns:a16="http://schemas.microsoft.com/office/drawing/2014/main" id="{C709320F-E293-EB4D-8A59-B397D960941C}"/>
              </a:ext>
            </a:extLst>
          </p:cNvPr>
          <p:cNvSpPr>
            <a:spLocks noGrp="1"/>
          </p:cNvSpPr>
          <p:nvPr>
            <p:ph idx="10"/>
          </p:nvPr>
        </p:nvSpPr>
        <p:spPr>
          <a:xfrm>
            <a:off x="4113581" y="1136913"/>
            <a:ext cx="3449392" cy="2339499"/>
          </a:xfrm>
        </p:spPr>
        <p:txBody>
          <a:bodyPr>
            <a:noAutofit/>
          </a:bodyPr>
          <a:lstStyle>
            <a:lvl1pPr>
              <a:lnSpc>
                <a:spcPct val="100000"/>
              </a:lnSpc>
              <a:spcBef>
                <a:spcPts val="0"/>
              </a:spcBef>
              <a:defRPr sz="1200">
                <a:solidFill>
                  <a:schemeClr val="accent1"/>
                </a:solidFill>
              </a:defRPr>
            </a:lvl1pPr>
          </a:lstStyle>
          <a:p>
            <a:pPr lvl="0"/>
            <a:r>
              <a:rPr lang="fr-FR" dirty="0"/>
              <a:t>Modifier les styles du texte du masque</a:t>
            </a:r>
            <a:endParaRPr lang="en-US" dirty="0"/>
          </a:p>
        </p:txBody>
      </p:sp>
      <p:sp>
        <p:nvSpPr>
          <p:cNvPr id="16" name="Content Placeholder 2">
            <a:extLst>
              <a:ext uri="{FF2B5EF4-FFF2-40B4-BE49-F238E27FC236}">
                <a16:creationId xmlns="" xmlns:a16="http://schemas.microsoft.com/office/drawing/2014/main" id="{5B5B0FDA-CD1E-FA4B-AAFE-C9A7A4E8A0CB}"/>
              </a:ext>
            </a:extLst>
          </p:cNvPr>
          <p:cNvSpPr>
            <a:spLocks noGrp="1"/>
          </p:cNvSpPr>
          <p:nvPr>
            <p:ph idx="11" hasCustomPrompt="1"/>
          </p:nvPr>
        </p:nvSpPr>
        <p:spPr>
          <a:xfrm>
            <a:off x="357066"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17" name="Content Placeholder 2">
            <a:extLst>
              <a:ext uri="{FF2B5EF4-FFF2-40B4-BE49-F238E27FC236}">
                <a16:creationId xmlns="" xmlns:a16="http://schemas.microsoft.com/office/drawing/2014/main" id="{96913E90-08E4-F142-A9F7-997651FDD203}"/>
              </a:ext>
            </a:extLst>
          </p:cNvPr>
          <p:cNvSpPr>
            <a:spLocks noGrp="1"/>
          </p:cNvSpPr>
          <p:nvPr>
            <p:ph idx="12"/>
          </p:nvPr>
        </p:nvSpPr>
        <p:spPr>
          <a:xfrm>
            <a:off x="357065"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8" name="Content Placeholder 2">
            <a:extLst>
              <a:ext uri="{FF2B5EF4-FFF2-40B4-BE49-F238E27FC236}">
                <a16:creationId xmlns="" xmlns:a16="http://schemas.microsoft.com/office/drawing/2014/main" id="{9493767E-C019-4C4A-BD8F-5FD74548C614}"/>
              </a:ext>
            </a:extLst>
          </p:cNvPr>
          <p:cNvSpPr>
            <a:spLocks noGrp="1"/>
          </p:cNvSpPr>
          <p:nvPr>
            <p:ph idx="13"/>
          </p:nvPr>
        </p:nvSpPr>
        <p:spPr>
          <a:xfrm>
            <a:off x="4113581" y="361608"/>
            <a:ext cx="3449392" cy="684000"/>
          </a:xfrm>
        </p:spPr>
        <p:txBody>
          <a:bodyPr vert="horz" lIns="91440" tIns="45720" rIns="91440" bIns="45720" rtlCol="0" anchor="t">
            <a:noAutofit/>
          </a:bodyPr>
          <a:lstStyle>
            <a:lvl1pPr>
              <a:spcBef>
                <a:spcPts val="0"/>
              </a:spcBef>
              <a:defRPr lang="en-US" sz="1400" b="1" i="0" cap="all" spc="300" normalizeH="0" baseline="0" dirty="0">
                <a:solidFill>
                  <a:schemeClr val="accent2"/>
                </a:solidFill>
                <a:latin typeface="Calibri" panose="020F0502020204030204" pitchFamily="34" charset="0"/>
                <a:ea typeface="+mj-ea"/>
                <a:cs typeface="Calibri" panose="020F0502020204030204" pitchFamily="34" charset="0"/>
              </a:defRPr>
            </a:lvl1pPr>
          </a:lstStyle>
          <a:p>
            <a:pPr lvl="0">
              <a:lnSpc>
                <a:spcPct val="100000"/>
              </a:lnSpc>
              <a:spcBef>
                <a:spcPct val="0"/>
              </a:spcBef>
            </a:pPr>
            <a:r>
              <a:rPr lang="fr-FR" dirty="0"/>
              <a:t>Modifier les styles du texte du masque</a:t>
            </a:r>
            <a:endParaRPr lang="en-US" dirty="0"/>
          </a:p>
        </p:txBody>
      </p:sp>
      <p:sp>
        <p:nvSpPr>
          <p:cNvPr id="13" name="Rectangle 12">
            <a:extLst>
              <a:ext uri="{FF2B5EF4-FFF2-40B4-BE49-F238E27FC236}">
                <a16:creationId xmlns="" xmlns:a16="http://schemas.microsoft.com/office/drawing/2014/main" id="{E838D716-E074-284E-8C90-577FE2872BFB}"/>
              </a:ext>
            </a:extLst>
          </p:cNvPr>
          <p:cNvSpPr/>
          <p:nvPr userDrawn="1"/>
        </p:nvSpPr>
        <p:spPr>
          <a:xfrm>
            <a:off x="0" y="6451600"/>
            <a:ext cx="7920039" cy="29139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22860" rIns="45720" bIns="22860" numCol="1" spcCol="0" rtlCol="0" fromWordArt="0" anchor="ctr" anchorCtr="0" forceAA="0" compatLnSpc="1">
            <a:prstTxWarp prst="textNoShape">
              <a:avLst/>
            </a:prstTxWarp>
            <a:noAutofit/>
          </a:bodyPr>
          <a:lstStyle/>
          <a:p>
            <a:pPr algn="ctr"/>
            <a:endParaRPr lang="fr-FR" sz="450" dirty="0"/>
          </a:p>
        </p:txBody>
      </p:sp>
      <p:sp>
        <p:nvSpPr>
          <p:cNvPr id="2" name="ZoneTexte 1">
            <a:extLst>
              <a:ext uri="{FF2B5EF4-FFF2-40B4-BE49-F238E27FC236}">
                <a16:creationId xmlns="" xmlns:a16="http://schemas.microsoft.com/office/drawing/2014/main" id="{95647485-9386-A245-B65E-779CB9658E91}"/>
              </a:ext>
            </a:extLst>
          </p:cNvPr>
          <p:cNvSpPr txBox="1"/>
          <p:nvPr userDrawn="1"/>
        </p:nvSpPr>
        <p:spPr>
          <a:xfrm>
            <a:off x="449739" y="6647475"/>
            <a:ext cx="7020560" cy="507831"/>
          </a:xfrm>
          <a:prstGeom prst="rect">
            <a:avLst/>
          </a:prstGeom>
          <a:noFill/>
        </p:spPr>
        <p:txBody>
          <a:bodyPr wrap="square" rtlCol="0">
            <a:spAutoFit/>
          </a:bodyPr>
          <a:lstStyle/>
          <a:p>
            <a:pPr algn="ctr">
              <a:lnSpc>
                <a:spcPct val="90000"/>
              </a:lnSpc>
            </a:pPr>
            <a:r>
              <a:rPr lang="fr-FR" sz="1000" kern="1200" dirty="0">
                <a:solidFill>
                  <a:schemeClr val="bg1"/>
                </a:solidFill>
                <a:effectLst/>
                <a:latin typeface="+mn-lt"/>
                <a:ea typeface="+mn-ea"/>
                <a:cs typeface="+mn-cs"/>
              </a:rPr>
              <a:t>Avec près de 70 avocats et professionnels du droit, dont une quinzaine d’associés, Hoche Avocats</a:t>
            </a:r>
          </a:p>
          <a:p>
            <a:pPr algn="ctr">
              <a:lnSpc>
                <a:spcPct val="90000"/>
              </a:lnSpc>
            </a:pPr>
            <a:r>
              <a:rPr lang="fr-FR" sz="1000" kern="1200" dirty="0">
                <a:solidFill>
                  <a:schemeClr val="bg1"/>
                </a:solidFill>
                <a:effectLst/>
                <a:latin typeface="+mn-lt"/>
                <a:ea typeface="+mn-ea"/>
                <a:cs typeface="+mn-cs"/>
              </a:rPr>
              <a:t>offre à ses clients français et internationaux un accompagnement et un conseil juridique global</a:t>
            </a:r>
          </a:p>
          <a:p>
            <a:pPr algn="ctr">
              <a:lnSpc>
                <a:spcPct val="90000"/>
              </a:lnSpc>
            </a:pPr>
            <a:r>
              <a:rPr lang="fr-FR" sz="1000" kern="1200" dirty="0">
                <a:solidFill>
                  <a:schemeClr val="bg1"/>
                </a:solidFill>
                <a:effectLst/>
                <a:latin typeface="+mn-lt"/>
                <a:ea typeface="+mn-ea"/>
                <a:cs typeface="+mn-cs"/>
              </a:rPr>
              <a:t>dans les grandes pratiques du droit des affaires.</a:t>
            </a:r>
          </a:p>
        </p:txBody>
      </p:sp>
      <p:pic>
        <p:nvPicPr>
          <p:cNvPr id="25" name="Image 24" descr="Une image contenant clipart&#10;&#10;&#10;&#10;Description générée automatiquement">
            <a:extLst>
              <a:ext uri="{FF2B5EF4-FFF2-40B4-BE49-F238E27FC236}">
                <a16:creationId xmlns="" xmlns:a16="http://schemas.microsoft.com/office/drawing/2014/main" id="{25DE4E75-9FFD-1A49-B657-1DD47FA9CF2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46923" y="8058071"/>
            <a:ext cx="1026193" cy="298529"/>
          </a:xfrm>
          <a:prstGeom prst="rect">
            <a:avLst/>
          </a:prstGeom>
        </p:spPr>
      </p:pic>
      <p:cxnSp>
        <p:nvCxnSpPr>
          <p:cNvPr id="27" name="Connecteur droit 26">
            <a:extLst>
              <a:ext uri="{FF2B5EF4-FFF2-40B4-BE49-F238E27FC236}">
                <a16:creationId xmlns="" xmlns:a16="http://schemas.microsoft.com/office/drawing/2014/main" id="{7D95EF08-2FC4-224C-92F8-339289BD7B2B}"/>
              </a:ext>
            </a:extLst>
          </p:cNvPr>
          <p:cNvCxnSpPr/>
          <p:nvPr userDrawn="1"/>
        </p:nvCxnSpPr>
        <p:spPr>
          <a:xfrm>
            <a:off x="3015139" y="8463280"/>
            <a:ext cx="18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ZoneTexte 27">
            <a:extLst>
              <a:ext uri="{FF2B5EF4-FFF2-40B4-BE49-F238E27FC236}">
                <a16:creationId xmlns="" xmlns:a16="http://schemas.microsoft.com/office/drawing/2014/main" id="{3FE2F534-F058-AC47-AB43-25E301D10C8D}"/>
              </a:ext>
            </a:extLst>
          </p:cNvPr>
          <p:cNvSpPr txBox="1"/>
          <p:nvPr userDrawn="1"/>
        </p:nvSpPr>
        <p:spPr>
          <a:xfrm>
            <a:off x="357065" y="4078521"/>
            <a:ext cx="1838719" cy="258532"/>
          </a:xfrm>
          <a:prstGeom prst="rect">
            <a:avLst/>
          </a:prstGeom>
          <a:noFill/>
        </p:spPr>
        <p:txBody>
          <a:bodyPr wrap="square" rtlCol="0">
            <a:spAutoFit/>
          </a:bodyPr>
          <a:lstStyle/>
          <a:p>
            <a:pPr algn="l">
              <a:lnSpc>
                <a:spcPct val="90000"/>
              </a:lnSpc>
            </a:pPr>
            <a:r>
              <a:rPr lang="fr-FR" sz="1200" b="1" kern="1200" cap="all" spc="300" baseline="0" dirty="0">
                <a:solidFill>
                  <a:schemeClr val="accent2"/>
                </a:solidFill>
                <a:effectLst/>
                <a:latin typeface="+mn-lt"/>
                <a:ea typeface="+mn-ea"/>
                <a:cs typeface="+mn-cs"/>
              </a:rPr>
              <a:t>contacts</a:t>
            </a:r>
          </a:p>
        </p:txBody>
      </p:sp>
      <p:grpSp>
        <p:nvGrpSpPr>
          <p:cNvPr id="31" name="Groupe 30">
            <a:extLst>
              <a:ext uri="{FF2B5EF4-FFF2-40B4-BE49-F238E27FC236}">
                <a16:creationId xmlns="" xmlns:a16="http://schemas.microsoft.com/office/drawing/2014/main" id="{02FE2014-ED66-B240-8953-CE79B811C1F9}"/>
              </a:ext>
            </a:extLst>
          </p:cNvPr>
          <p:cNvGrpSpPr/>
          <p:nvPr userDrawn="1"/>
        </p:nvGrpSpPr>
        <p:grpSpPr>
          <a:xfrm>
            <a:off x="2677870" y="8579845"/>
            <a:ext cx="2564298" cy="407163"/>
            <a:chOff x="2844799" y="8579845"/>
            <a:chExt cx="2564298" cy="407163"/>
          </a:xfrm>
        </p:grpSpPr>
        <p:sp>
          <p:nvSpPr>
            <p:cNvPr id="29" name="ZoneTexte 28">
              <a:extLst>
                <a:ext uri="{FF2B5EF4-FFF2-40B4-BE49-F238E27FC236}">
                  <a16:creationId xmlns="" xmlns:a16="http://schemas.microsoft.com/office/drawing/2014/main" id="{F5D800A8-1FC5-C748-BB9E-0AE9812D59DC}"/>
                </a:ext>
              </a:extLst>
            </p:cNvPr>
            <p:cNvSpPr txBox="1"/>
            <p:nvPr userDrawn="1"/>
          </p:nvSpPr>
          <p:spPr>
            <a:xfrm>
              <a:off x="2844799" y="8579845"/>
              <a:ext cx="1317709" cy="407163"/>
            </a:xfrm>
            <a:prstGeom prst="rect">
              <a:avLst/>
            </a:prstGeom>
            <a:noFill/>
          </p:spPr>
          <p:txBody>
            <a:bodyPr wrap="square" rtlCol="0">
              <a:spAutoFit/>
            </a:bodyPr>
            <a:lstStyle/>
            <a:p>
              <a:pPr algn="r">
                <a:lnSpc>
                  <a:spcPct val="85000"/>
                </a:lnSpc>
              </a:pPr>
              <a:r>
                <a:rPr lang="fr-FR" sz="800" cap="all" baseline="0" dirty="0">
                  <a:solidFill>
                    <a:schemeClr val="bg1"/>
                  </a:solidFill>
                </a:rPr>
                <a:t>106, rue la </a:t>
              </a:r>
              <a:r>
                <a:rPr lang="fr-FR" sz="800" cap="all" baseline="0" dirty="0" err="1">
                  <a:solidFill>
                    <a:schemeClr val="bg1"/>
                  </a:solidFill>
                </a:rPr>
                <a:t>boétie</a:t>
              </a:r>
              <a:endParaRPr lang="fr-FR" sz="800" cap="all" baseline="0" dirty="0">
                <a:solidFill>
                  <a:schemeClr val="bg1"/>
                </a:solidFill>
              </a:endParaRPr>
            </a:p>
            <a:p>
              <a:pPr algn="r">
                <a:lnSpc>
                  <a:spcPct val="85000"/>
                </a:lnSpc>
              </a:pPr>
              <a:r>
                <a:rPr lang="fr-FR" sz="800" cap="all" baseline="0" dirty="0">
                  <a:solidFill>
                    <a:schemeClr val="bg1"/>
                  </a:solidFill>
                </a:rPr>
                <a:t>75008 paris</a:t>
              </a:r>
            </a:p>
            <a:p>
              <a:pPr algn="r">
                <a:lnSpc>
                  <a:spcPct val="85000"/>
                </a:lnSpc>
              </a:pPr>
              <a:r>
                <a:rPr lang="fr-FR" sz="800" cap="all" baseline="0" dirty="0" err="1">
                  <a:solidFill>
                    <a:schemeClr val="bg1"/>
                  </a:solidFill>
                </a:rPr>
                <a:t>france</a:t>
              </a:r>
              <a:endParaRPr lang="fr-FR" sz="800" cap="all" baseline="0" dirty="0">
                <a:solidFill>
                  <a:schemeClr val="bg1"/>
                </a:solidFill>
              </a:endParaRPr>
            </a:p>
          </p:txBody>
        </p:sp>
        <p:sp>
          <p:nvSpPr>
            <p:cNvPr id="30" name="ZoneTexte 29">
              <a:extLst>
                <a:ext uri="{FF2B5EF4-FFF2-40B4-BE49-F238E27FC236}">
                  <a16:creationId xmlns="" xmlns:a16="http://schemas.microsoft.com/office/drawing/2014/main" id="{D70C0401-3E13-5E4B-BAB4-FE0B55D0D9B5}"/>
                </a:ext>
              </a:extLst>
            </p:cNvPr>
            <p:cNvSpPr txBox="1"/>
            <p:nvPr userDrawn="1"/>
          </p:nvSpPr>
          <p:spPr>
            <a:xfrm>
              <a:off x="4091388" y="8579845"/>
              <a:ext cx="1317709" cy="407163"/>
            </a:xfrm>
            <a:prstGeom prst="rect">
              <a:avLst/>
            </a:prstGeom>
            <a:noFill/>
          </p:spPr>
          <p:txBody>
            <a:bodyPr wrap="square" rtlCol="0">
              <a:spAutoFit/>
            </a:bodyPr>
            <a:lstStyle/>
            <a:p>
              <a:pPr algn="l">
                <a:lnSpc>
                  <a:spcPct val="85000"/>
                </a:lnSpc>
              </a:pPr>
              <a:r>
                <a:rPr lang="fr-FR" sz="800" b="1" cap="none" baseline="0" dirty="0">
                  <a:solidFill>
                    <a:schemeClr val="bg1"/>
                  </a:solidFill>
                </a:rPr>
                <a:t>Tél. : +33(6)1 53 93 22 00</a:t>
              </a:r>
            </a:p>
            <a:p>
              <a:pPr algn="l">
                <a:lnSpc>
                  <a:spcPct val="85000"/>
                </a:lnSpc>
              </a:pPr>
              <a:r>
                <a:rPr lang="fr-FR" sz="800" b="1" cap="none" baseline="0" dirty="0">
                  <a:solidFill>
                    <a:schemeClr val="bg1"/>
                  </a:solidFill>
                </a:rPr>
                <a:t>Fax. : +33(6)1 53 93 21 00</a:t>
              </a:r>
            </a:p>
            <a:p>
              <a:pPr algn="l">
                <a:lnSpc>
                  <a:spcPct val="85000"/>
                </a:lnSpc>
              </a:pPr>
              <a:r>
                <a:rPr lang="fr-FR" sz="800" b="1" cap="none" baseline="0" dirty="0">
                  <a:solidFill>
                    <a:schemeClr val="bg1"/>
                  </a:solidFill>
                </a:rPr>
                <a:t>hoche-</a:t>
              </a:r>
              <a:r>
                <a:rPr lang="fr-FR" sz="800" b="1" cap="none" baseline="0" dirty="0" err="1">
                  <a:solidFill>
                    <a:schemeClr val="bg1"/>
                  </a:solidFill>
                </a:rPr>
                <a:t>avocats.com</a:t>
              </a:r>
              <a:endParaRPr lang="fr-FR" sz="800" b="1" cap="none" baseline="0" dirty="0">
                <a:solidFill>
                  <a:schemeClr val="bg1"/>
                </a:solidFill>
              </a:endParaRPr>
            </a:p>
          </p:txBody>
        </p:sp>
      </p:grpSp>
      <p:sp>
        <p:nvSpPr>
          <p:cNvPr id="32" name="Content Placeholder 2">
            <a:extLst>
              <a:ext uri="{FF2B5EF4-FFF2-40B4-BE49-F238E27FC236}">
                <a16:creationId xmlns="" xmlns:a16="http://schemas.microsoft.com/office/drawing/2014/main" id="{942B1761-FC9F-524B-A97C-18E0176C949D}"/>
              </a:ext>
            </a:extLst>
          </p:cNvPr>
          <p:cNvSpPr>
            <a:spLocks noGrp="1"/>
          </p:cNvSpPr>
          <p:nvPr>
            <p:ph idx="14"/>
          </p:nvPr>
        </p:nvSpPr>
        <p:spPr>
          <a:xfrm>
            <a:off x="357065"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a:t>
            </a:r>
          </a:p>
          <a:p>
            <a:pPr lvl="0"/>
            <a:r>
              <a:rPr lang="fr-FR" dirty="0"/>
              <a:t>les styles du texte</a:t>
            </a:r>
          </a:p>
          <a:p>
            <a:pPr lvl="0"/>
            <a:r>
              <a:rPr lang="fr-FR" dirty="0"/>
              <a:t>du masque</a:t>
            </a:r>
          </a:p>
          <a:p>
            <a:pPr lvl="0"/>
            <a:endParaRPr lang="en-US" dirty="0"/>
          </a:p>
        </p:txBody>
      </p:sp>
      <p:sp>
        <p:nvSpPr>
          <p:cNvPr id="33" name="Content Placeholder 2">
            <a:extLst>
              <a:ext uri="{FF2B5EF4-FFF2-40B4-BE49-F238E27FC236}">
                <a16:creationId xmlns="" xmlns:a16="http://schemas.microsoft.com/office/drawing/2014/main" id="{B25D6085-BDC6-F149-AD50-64E544C294AA}"/>
              </a:ext>
            </a:extLst>
          </p:cNvPr>
          <p:cNvSpPr>
            <a:spLocks noGrp="1"/>
          </p:cNvSpPr>
          <p:nvPr>
            <p:ph idx="15" hasCustomPrompt="1"/>
          </p:nvPr>
        </p:nvSpPr>
        <p:spPr>
          <a:xfrm>
            <a:off x="4113580" y="4415407"/>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4" name="Content Placeholder 2">
            <a:extLst>
              <a:ext uri="{FF2B5EF4-FFF2-40B4-BE49-F238E27FC236}">
                <a16:creationId xmlns="" xmlns:a16="http://schemas.microsoft.com/office/drawing/2014/main" id="{728E2DBE-98B6-6A40-A0FA-9738208B1384}"/>
              </a:ext>
            </a:extLst>
          </p:cNvPr>
          <p:cNvSpPr>
            <a:spLocks noGrp="1"/>
          </p:cNvSpPr>
          <p:nvPr>
            <p:ph idx="16"/>
          </p:nvPr>
        </p:nvSpPr>
        <p:spPr>
          <a:xfrm>
            <a:off x="4113579" y="4657720"/>
            <a:ext cx="3449392" cy="505512"/>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5" name="Content Placeholder 2">
            <a:extLst>
              <a:ext uri="{FF2B5EF4-FFF2-40B4-BE49-F238E27FC236}">
                <a16:creationId xmlns="" xmlns:a16="http://schemas.microsoft.com/office/drawing/2014/main" id="{1C33917D-7898-854A-B1F4-42E2257E900A}"/>
              </a:ext>
            </a:extLst>
          </p:cNvPr>
          <p:cNvSpPr>
            <a:spLocks noGrp="1"/>
          </p:cNvSpPr>
          <p:nvPr>
            <p:ph idx="17" hasCustomPrompt="1"/>
          </p:nvPr>
        </p:nvSpPr>
        <p:spPr>
          <a:xfrm>
            <a:off x="357066"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6" name="Content Placeholder 2">
            <a:extLst>
              <a:ext uri="{FF2B5EF4-FFF2-40B4-BE49-F238E27FC236}">
                <a16:creationId xmlns="" xmlns:a16="http://schemas.microsoft.com/office/drawing/2014/main" id="{0829D22E-689B-554D-B316-F4A6115C80E2}"/>
              </a:ext>
            </a:extLst>
          </p:cNvPr>
          <p:cNvSpPr>
            <a:spLocks noGrp="1"/>
          </p:cNvSpPr>
          <p:nvPr>
            <p:ph idx="18"/>
          </p:nvPr>
        </p:nvSpPr>
        <p:spPr>
          <a:xfrm>
            <a:off x="357065"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sp>
        <p:nvSpPr>
          <p:cNvPr id="37" name="Content Placeholder 2">
            <a:extLst>
              <a:ext uri="{FF2B5EF4-FFF2-40B4-BE49-F238E27FC236}">
                <a16:creationId xmlns="" xmlns:a16="http://schemas.microsoft.com/office/drawing/2014/main" id="{D505998B-2AB1-2C4B-BE92-F34061234EDA}"/>
              </a:ext>
            </a:extLst>
          </p:cNvPr>
          <p:cNvSpPr>
            <a:spLocks noGrp="1"/>
          </p:cNvSpPr>
          <p:nvPr>
            <p:ph idx="19" hasCustomPrompt="1"/>
          </p:nvPr>
        </p:nvSpPr>
        <p:spPr>
          <a:xfrm>
            <a:off x="4113579" y="5385060"/>
            <a:ext cx="3449392" cy="249875"/>
          </a:xfrm>
        </p:spPr>
        <p:txBody>
          <a:bodyPr numCol="1">
            <a:noAutofit/>
          </a:bodyPr>
          <a:lstStyle>
            <a:lvl1pPr>
              <a:lnSpc>
                <a:spcPct val="85000"/>
              </a:lnSpc>
              <a:spcBef>
                <a:spcPts val="0"/>
              </a:spcBef>
              <a:defRPr sz="1200" b="1" i="0" cap="all" spc="300" baseline="0">
                <a:solidFill>
                  <a:schemeClr val="accent2"/>
                </a:solidFill>
                <a:latin typeface="Calibri" panose="020F0502020204030204" pitchFamily="34" charset="0"/>
                <a:cs typeface="Calibri" panose="020F0502020204030204" pitchFamily="34" charset="0"/>
              </a:defRPr>
            </a:lvl1pPr>
          </a:lstStyle>
          <a:p>
            <a:pPr lvl="0"/>
            <a:r>
              <a:rPr lang="fr-FR" dirty="0"/>
              <a:t>nom</a:t>
            </a:r>
            <a:endParaRPr lang="en-US" dirty="0"/>
          </a:p>
        </p:txBody>
      </p:sp>
      <p:sp>
        <p:nvSpPr>
          <p:cNvPr id="38" name="Content Placeholder 2">
            <a:extLst>
              <a:ext uri="{FF2B5EF4-FFF2-40B4-BE49-F238E27FC236}">
                <a16:creationId xmlns="" xmlns:a16="http://schemas.microsoft.com/office/drawing/2014/main" id="{E61BBB80-ED77-9441-A857-37B5CA1C1512}"/>
              </a:ext>
            </a:extLst>
          </p:cNvPr>
          <p:cNvSpPr>
            <a:spLocks noGrp="1"/>
          </p:cNvSpPr>
          <p:nvPr>
            <p:ph idx="20"/>
          </p:nvPr>
        </p:nvSpPr>
        <p:spPr>
          <a:xfrm>
            <a:off x="4113578" y="5627373"/>
            <a:ext cx="3449392" cy="504000"/>
          </a:xfrm>
        </p:spPr>
        <p:txBody>
          <a:bodyPr numCol="2">
            <a:noAutofit/>
          </a:bodyPr>
          <a:lstStyle>
            <a:lvl1pPr>
              <a:lnSpc>
                <a:spcPct val="85000"/>
              </a:lnSpc>
              <a:spcBef>
                <a:spcPts val="0"/>
              </a:spcBef>
              <a:defRPr sz="1000" b="0">
                <a:solidFill>
                  <a:schemeClr val="accent2"/>
                </a:solidFill>
              </a:defRPr>
            </a:lvl1pPr>
          </a:lstStyle>
          <a:p>
            <a:pPr lvl="0"/>
            <a:r>
              <a:rPr lang="fr-FR" dirty="0"/>
              <a:t>Modifier les styles du texte du masque</a:t>
            </a:r>
          </a:p>
          <a:p>
            <a:pPr lvl="0"/>
            <a:endParaRPr lang="en-US" dirty="0"/>
          </a:p>
        </p:txBody>
      </p:sp>
      <p:pic>
        <p:nvPicPr>
          <p:cNvPr id="39" name="Graphique 5">
            <a:extLst>
              <a:ext uri="{FF2B5EF4-FFF2-40B4-BE49-F238E27FC236}">
                <a16:creationId xmlns="" xmlns:a16="http://schemas.microsoft.com/office/drawing/2014/main" id="{3BC4370D-7B88-C446-8D6F-9B154B7982BE}"/>
              </a:ext>
            </a:extLst>
          </p:cNvPr>
          <p:cNvPicPr>
            <a:picLocks noChangeAspect="1"/>
          </p:cNvPicPr>
          <p:nvPr userDrawn="1"/>
        </p:nvPicPr>
        <p:blipFill>
          <a:blip r:embed="rId3"/>
          <a:stretch>
            <a:fillRect/>
          </a:stretch>
        </p:blipFill>
        <p:spPr>
          <a:xfrm>
            <a:off x="2499945" y="7165806"/>
            <a:ext cx="789221" cy="792000"/>
          </a:xfrm>
          <a:prstGeom prst="rect">
            <a:avLst/>
          </a:prstGeom>
        </p:spPr>
      </p:pic>
      <p:pic>
        <p:nvPicPr>
          <p:cNvPr id="40" name="Graphique 7">
            <a:extLst>
              <a:ext uri="{FF2B5EF4-FFF2-40B4-BE49-F238E27FC236}">
                <a16:creationId xmlns="" xmlns:a16="http://schemas.microsoft.com/office/drawing/2014/main" id="{9710C2C1-B7F0-9346-B104-B4A03FD1E669}"/>
              </a:ext>
            </a:extLst>
          </p:cNvPr>
          <p:cNvPicPr>
            <a:picLocks noChangeAspect="1"/>
          </p:cNvPicPr>
          <p:nvPr userDrawn="1"/>
        </p:nvPicPr>
        <p:blipFill>
          <a:blip r:embed="rId4"/>
          <a:stretch>
            <a:fillRect/>
          </a:stretch>
        </p:blipFill>
        <p:spPr>
          <a:xfrm>
            <a:off x="5649111" y="7170072"/>
            <a:ext cx="789225" cy="792000"/>
          </a:xfrm>
          <a:prstGeom prst="rect">
            <a:avLst/>
          </a:prstGeom>
        </p:spPr>
      </p:pic>
      <p:pic>
        <p:nvPicPr>
          <p:cNvPr id="41" name="Graphique 9">
            <a:extLst>
              <a:ext uri="{FF2B5EF4-FFF2-40B4-BE49-F238E27FC236}">
                <a16:creationId xmlns="" xmlns:a16="http://schemas.microsoft.com/office/drawing/2014/main" id="{9A85F2A6-0772-9246-AC0B-381B6FCED277}"/>
              </a:ext>
            </a:extLst>
          </p:cNvPr>
          <p:cNvPicPr>
            <a:picLocks noChangeAspect="1"/>
          </p:cNvPicPr>
          <p:nvPr userDrawn="1"/>
        </p:nvPicPr>
        <p:blipFill>
          <a:blip r:embed="rId5"/>
          <a:stretch>
            <a:fillRect/>
          </a:stretch>
        </p:blipFill>
        <p:spPr>
          <a:xfrm>
            <a:off x="3544777" y="7167232"/>
            <a:ext cx="792000" cy="792000"/>
          </a:xfrm>
          <a:prstGeom prst="rect">
            <a:avLst/>
          </a:prstGeom>
        </p:spPr>
      </p:pic>
      <p:pic>
        <p:nvPicPr>
          <p:cNvPr id="42" name="Graphique 19">
            <a:extLst>
              <a:ext uri="{FF2B5EF4-FFF2-40B4-BE49-F238E27FC236}">
                <a16:creationId xmlns="" xmlns:a16="http://schemas.microsoft.com/office/drawing/2014/main" id="{8978B293-A766-F142-A9A3-68FAC6F9FF4B}"/>
              </a:ext>
            </a:extLst>
          </p:cNvPr>
          <p:cNvPicPr>
            <a:picLocks noChangeAspect="1"/>
          </p:cNvPicPr>
          <p:nvPr userDrawn="1"/>
        </p:nvPicPr>
        <p:blipFill>
          <a:blip r:embed="rId6"/>
          <a:stretch>
            <a:fillRect/>
          </a:stretch>
        </p:blipFill>
        <p:spPr>
          <a:xfrm>
            <a:off x="1449253" y="7172727"/>
            <a:ext cx="792000" cy="792000"/>
          </a:xfrm>
          <a:prstGeom prst="rect">
            <a:avLst/>
          </a:prstGeom>
        </p:spPr>
      </p:pic>
      <p:pic>
        <p:nvPicPr>
          <p:cNvPr id="43" name="Graphique 21">
            <a:extLst>
              <a:ext uri="{FF2B5EF4-FFF2-40B4-BE49-F238E27FC236}">
                <a16:creationId xmlns="" xmlns:a16="http://schemas.microsoft.com/office/drawing/2014/main" id="{C241F5FC-D491-0D4C-8E99-F9785A44DBD4}"/>
              </a:ext>
            </a:extLst>
          </p:cNvPr>
          <p:cNvPicPr>
            <a:picLocks noChangeAspect="1"/>
          </p:cNvPicPr>
          <p:nvPr userDrawn="1"/>
        </p:nvPicPr>
        <p:blipFill>
          <a:blip r:embed="rId7"/>
          <a:stretch>
            <a:fillRect/>
          </a:stretch>
        </p:blipFill>
        <p:spPr>
          <a:xfrm>
            <a:off x="4587429" y="7168707"/>
            <a:ext cx="792000" cy="792000"/>
          </a:xfrm>
          <a:prstGeom prst="rect">
            <a:avLst/>
          </a:prstGeom>
        </p:spPr>
      </p:pic>
    </p:spTree>
    <p:extLst>
      <p:ext uri="{BB962C8B-B14F-4D97-AF65-F5344CB8AC3E}">
        <p14:creationId xmlns:p14="http://schemas.microsoft.com/office/powerpoint/2010/main" val="1528493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4503" y="498330"/>
            <a:ext cx="6831033" cy="180914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44503" y="2491640"/>
            <a:ext cx="6831033" cy="5938771"/>
          </a:xfrm>
          <a:prstGeom prst="rect">
            <a:avLst/>
          </a:prstGeom>
        </p:spPr>
        <p:txBody>
          <a:bodyPr vert="horz" lIns="91440" tIns="45720" rIns="91440" bIns="45720" rtlCol="0">
            <a:normAutofit/>
          </a:bodyPr>
          <a:lstStyle/>
          <a:p>
            <a:pPr lvl="0"/>
            <a:r>
              <a:rPr lang="fr-FR" dirty="0"/>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544502" y="8675243"/>
            <a:ext cx="1782009" cy="498328"/>
          </a:xfrm>
          <a:prstGeom prst="rect">
            <a:avLst/>
          </a:prstGeom>
        </p:spPr>
        <p:txBody>
          <a:bodyPr vert="horz" lIns="91440" tIns="45720" rIns="91440" bIns="45720" rtlCol="0" anchor="ctr"/>
          <a:lstStyle>
            <a:lvl1pPr algn="l">
              <a:defRPr sz="1039">
                <a:solidFill>
                  <a:schemeClr val="tx1">
                    <a:tint val="75000"/>
                  </a:schemeClr>
                </a:solidFill>
              </a:defRPr>
            </a:lvl1pPr>
          </a:lstStyle>
          <a:p>
            <a:fld id="{76165C07-6FF4-8543-92EE-CA3A65433B44}" type="datetime3">
              <a:rPr lang="fr-FR" smtClean="0"/>
              <a:t>19.03.20</a:t>
            </a:fld>
            <a:endParaRPr lang="fr-FR"/>
          </a:p>
        </p:txBody>
      </p:sp>
      <p:sp>
        <p:nvSpPr>
          <p:cNvPr id="5" name="Footer Placeholder 4"/>
          <p:cNvSpPr>
            <a:spLocks noGrp="1"/>
          </p:cNvSpPr>
          <p:nvPr>
            <p:ph type="ftr" sz="quarter" idx="3"/>
          </p:nvPr>
        </p:nvSpPr>
        <p:spPr>
          <a:xfrm>
            <a:off x="2623513" y="8675243"/>
            <a:ext cx="2673013" cy="498328"/>
          </a:xfrm>
          <a:prstGeom prst="rect">
            <a:avLst/>
          </a:prstGeom>
        </p:spPr>
        <p:txBody>
          <a:bodyPr vert="horz" lIns="91440" tIns="45720" rIns="91440" bIns="45720" rtlCol="0" anchor="ctr"/>
          <a:lstStyle>
            <a:lvl1pPr algn="ctr">
              <a:defRPr sz="103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593527" y="8675243"/>
            <a:ext cx="1782009" cy="498328"/>
          </a:xfrm>
          <a:prstGeom prst="rect">
            <a:avLst/>
          </a:prstGeom>
        </p:spPr>
        <p:txBody>
          <a:bodyPr vert="horz" lIns="91440" tIns="45720" rIns="91440" bIns="45720" rtlCol="0" anchor="ctr"/>
          <a:lstStyle>
            <a:lvl1pPr algn="r">
              <a:defRPr sz="1039">
                <a:solidFill>
                  <a:schemeClr val="tx1">
                    <a:tint val="75000"/>
                  </a:schemeClr>
                </a:solidFill>
              </a:defRPr>
            </a:lvl1pPr>
          </a:lstStyle>
          <a:p>
            <a:fld id="{1649BD57-E23F-3E4D-8D4F-1DBAD10005BB}" type="slidenum">
              <a:rPr lang="fr-FR" smtClean="0"/>
              <a:t>‹N°›</a:t>
            </a:fld>
            <a:endParaRPr lang="fr-FR"/>
          </a:p>
        </p:txBody>
      </p:sp>
    </p:spTree>
    <p:extLst>
      <p:ext uri="{BB962C8B-B14F-4D97-AF65-F5344CB8AC3E}">
        <p14:creationId xmlns:p14="http://schemas.microsoft.com/office/powerpoint/2010/main" val="384068326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6" r:id="rId3"/>
    <p:sldLayoutId id="2147483674" r:id="rId4"/>
    <p:sldLayoutId id="2147483675" r:id="rId5"/>
  </p:sldLayoutIdLst>
  <p:hf sldNum="0" hdr="0" ftr="0"/>
  <p:txStyles>
    <p:titleStyle>
      <a:lvl1pPr algn="l" defTabSz="791962" rtl="0" eaLnBrk="1" latinLnBrk="0" hangingPunct="1">
        <a:lnSpc>
          <a:spcPct val="90000"/>
        </a:lnSpc>
        <a:spcBef>
          <a:spcPct val="0"/>
        </a:spcBef>
        <a:buNone/>
        <a:defRPr sz="3811" kern="1200">
          <a:solidFill>
            <a:schemeClr val="tx1"/>
          </a:solidFill>
          <a:latin typeface="+mj-lt"/>
          <a:ea typeface="+mj-ea"/>
          <a:cs typeface="+mj-cs"/>
        </a:defRPr>
      </a:lvl1pPr>
    </p:titleStyle>
    <p:bodyStyle>
      <a:lvl1pPr marL="0" indent="0" algn="l" defTabSz="791962" rtl="0" eaLnBrk="1" latinLnBrk="0" hangingPunct="1">
        <a:lnSpc>
          <a:spcPct val="90000"/>
        </a:lnSpc>
        <a:spcBef>
          <a:spcPts val="866"/>
        </a:spcBef>
        <a:buFont typeface="Arial" panose="020B0604020202020204" pitchFamily="34" charset="0"/>
        <a:buNone/>
        <a:defRPr sz="2425" kern="1200">
          <a:solidFill>
            <a:schemeClr val="tx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p:bodyStyle>
    <p:otherStyle>
      <a:defPPr>
        <a:defRPr lang="en-US"/>
      </a:defPPr>
      <a:lvl1pPr marL="0" algn="l" defTabSz="791962" rtl="0" eaLnBrk="1" latinLnBrk="0" hangingPunct="1">
        <a:defRPr sz="1559" kern="1200">
          <a:solidFill>
            <a:schemeClr val="tx1"/>
          </a:solidFill>
          <a:latin typeface="+mn-lt"/>
          <a:ea typeface="+mn-ea"/>
          <a:cs typeface="+mn-cs"/>
        </a:defRPr>
      </a:lvl1pPr>
      <a:lvl2pPr marL="395981" algn="l" defTabSz="791962" rtl="0" eaLnBrk="1" latinLnBrk="0" hangingPunct="1">
        <a:defRPr sz="1559" kern="1200">
          <a:solidFill>
            <a:schemeClr val="tx1"/>
          </a:solidFill>
          <a:latin typeface="+mn-lt"/>
          <a:ea typeface="+mn-ea"/>
          <a:cs typeface="+mn-cs"/>
        </a:defRPr>
      </a:lvl2pPr>
      <a:lvl3pPr marL="791962" algn="l" defTabSz="791962" rtl="0" eaLnBrk="1" latinLnBrk="0" hangingPunct="1">
        <a:defRPr sz="1559" kern="1200">
          <a:solidFill>
            <a:schemeClr val="tx1"/>
          </a:solidFill>
          <a:latin typeface="+mn-lt"/>
          <a:ea typeface="+mn-ea"/>
          <a:cs typeface="+mn-cs"/>
        </a:defRPr>
      </a:lvl3pPr>
      <a:lvl4pPr marL="1187943" algn="l" defTabSz="791962" rtl="0" eaLnBrk="1" latinLnBrk="0" hangingPunct="1">
        <a:defRPr sz="1559" kern="1200">
          <a:solidFill>
            <a:schemeClr val="tx1"/>
          </a:solidFill>
          <a:latin typeface="+mn-lt"/>
          <a:ea typeface="+mn-ea"/>
          <a:cs typeface="+mn-cs"/>
        </a:defRPr>
      </a:lvl4pPr>
      <a:lvl5pPr marL="1583924" algn="l" defTabSz="791962" rtl="0" eaLnBrk="1" latinLnBrk="0" hangingPunct="1">
        <a:defRPr sz="1559" kern="1200">
          <a:solidFill>
            <a:schemeClr val="tx1"/>
          </a:solidFill>
          <a:latin typeface="+mn-lt"/>
          <a:ea typeface="+mn-ea"/>
          <a:cs typeface="+mn-cs"/>
        </a:defRPr>
      </a:lvl5pPr>
      <a:lvl6pPr marL="1979905" algn="l" defTabSz="791962" rtl="0" eaLnBrk="1" latinLnBrk="0" hangingPunct="1">
        <a:defRPr sz="1559" kern="1200">
          <a:solidFill>
            <a:schemeClr val="tx1"/>
          </a:solidFill>
          <a:latin typeface="+mn-lt"/>
          <a:ea typeface="+mn-ea"/>
          <a:cs typeface="+mn-cs"/>
        </a:defRPr>
      </a:lvl6pPr>
      <a:lvl7pPr marL="2375886" algn="l" defTabSz="791962" rtl="0" eaLnBrk="1" latinLnBrk="0" hangingPunct="1">
        <a:defRPr sz="1559" kern="1200">
          <a:solidFill>
            <a:schemeClr val="tx1"/>
          </a:solidFill>
          <a:latin typeface="+mn-lt"/>
          <a:ea typeface="+mn-ea"/>
          <a:cs typeface="+mn-cs"/>
        </a:defRPr>
      </a:lvl7pPr>
      <a:lvl8pPr marL="2771866" algn="l" defTabSz="791962" rtl="0" eaLnBrk="1" latinLnBrk="0" hangingPunct="1">
        <a:defRPr sz="1559" kern="1200">
          <a:solidFill>
            <a:schemeClr val="tx1"/>
          </a:solidFill>
          <a:latin typeface="+mn-lt"/>
          <a:ea typeface="+mn-ea"/>
          <a:cs typeface="+mn-cs"/>
        </a:defRPr>
      </a:lvl8pPr>
      <a:lvl9pPr marL="3167847" algn="l" defTabSz="791962" rtl="0" eaLnBrk="1" latinLnBrk="0" hangingPunct="1">
        <a:defRPr sz="15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mpots.gouv.fr/portail/files/media/1_metier/2_professionnel/EV/4_difficultes/440_situation_difficile/formulaire_fiscal_simplifie_delai_ou_remise_coronavirus.pdf" TargetMode="External"/><Relationship Id="rId2" Type="http://schemas.openxmlformats.org/officeDocument/2006/relationships/hyperlink" Target="https://minefi.hosting.augure.com/Augure_Minefi/r/ContenuEnLigne/Download?id=AA250A5D-9FF3-4C32-AAE6-3F07C19C8739&amp;filename=987%20bis%20CP-ACOSS%20DGFIP.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 xmlns:a16="http://schemas.microsoft.com/office/drawing/2014/main" id="{F2C70ABF-BC41-7240-80D0-AE2FC7D23F18}"/>
              </a:ext>
            </a:extLst>
          </p:cNvPr>
          <p:cNvSpPr>
            <a:spLocks noGrp="1"/>
          </p:cNvSpPr>
          <p:nvPr>
            <p:ph type="body" sz="quarter" idx="11"/>
          </p:nvPr>
        </p:nvSpPr>
        <p:spPr/>
        <p:txBody>
          <a:bodyPr>
            <a:normAutofit fontScale="92500" lnSpcReduction="10000"/>
          </a:bodyPr>
          <a:lstStyle/>
          <a:p>
            <a:r>
              <a:rPr lang="fr-FR" dirty="0"/>
              <a:t>Droit </a:t>
            </a:r>
            <a:r>
              <a:rPr lang="fr-FR" dirty="0" smtClean="0"/>
              <a:t>fiscal</a:t>
            </a:r>
            <a:endParaRPr lang="fr-FR" dirty="0"/>
          </a:p>
        </p:txBody>
      </p:sp>
      <p:sp>
        <p:nvSpPr>
          <p:cNvPr id="5" name="Espace réservé de la date 4">
            <a:extLst>
              <a:ext uri="{FF2B5EF4-FFF2-40B4-BE49-F238E27FC236}">
                <a16:creationId xmlns="" xmlns:a16="http://schemas.microsoft.com/office/drawing/2014/main" id="{E9BD470E-2EDF-184D-AAA3-E1C52A79B9C7}"/>
              </a:ext>
            </a:extLst>
          </p:cNvPr>
          <p:cNvSpPr>
            <a:spLocks noGrp="1"/>
          </p:cNvSpPr>
          <p:nvPr>
            <p:ph type="dt" sz="half" idx="10"/>
          </p:nvPr>
        </p:nvSpPr>
        <p:spPr/>
        <p:txBody>
          <a:bodyPr/>
          <a:lstStyle/>
          <a:p>
            <a:r>
              <a:rPr lang="fr-FR" u="none" dirty="0" smtClean="0"/>
              <a:t>19.03.2020</a:t>
            </a:r>
            <a:endParaRPr lang="fr-FR" u="none" dirty="0"/>
          </a:p>
        </p:txBody>
      </p:sp>
      <p:sp>
        <p:nvSpPr>
          <p:cNvPr id="8" name="Rectangle 7"/>
          <p:cNvSpPr/>
          <p:nvPr/>
        </p:nvSpPr>
        <p:spPr>
          <a:xfrm>
            <a:off x="1980406" y="7808506"/>
            <a:ext cx="3959225" cy="1077218"/>
          </a:xfrm>
          <a:prstGeom prst="rect">
            <a:avLst/>
          </a:prstGeom>
        </p:spPr>
        <p:txBody>
          <a:bodyPr>
            <a:spAutoFit/>
          </a:bodyPr>
          <a:lstStyle/>
          <a:p>
            <a:pPr algn="ctr"/>
            <a:r>
              <a:rPr lang="fr-FR" sz="1600" b="1" cap="all" spc="150" dirty="0" smtClean="0">
                <a:solidFill>
                  <a:schemeClr val="accent2"/>
                </a:solidFill>
              </a:rPr>
              <a:t>CORONAVIRUS</a:t>
            </a:r>
          </a:p>
          <a:p>
            <a:pPr algn="ctr"/>
            <a:r>
              <a:rPr lang="fr-FR" sz="1600" b="1" cap="all" spc="150" dirty="0" smtClean="0">
                <a:solidFill>
                  <a:schemeClr val="accent2"/>
                </a:solidFill>
              </a:rPr>
              <a:t>MESURES EXCEPTIONNELLES POUR LE PAIEMENT DES </a:t>
            </a:r>
            <a:r>
              <a:rPr lang="fr-FR" sz="1600" b="1" cap="all" spc="150" dirty="0" err="1" smtClean="0">
                <a:solidFill>
                  <a:schemeClr val="accent2"/>
                </a:solidFill>
              </a:rPr>
              <a:t>IMPôtS</a:t>
            </a:r>
            <a:r>
              <a:rPr lang="fr-FR" sz="1600" b="1" cap="all" spc="150" dirty="0" smtClean="0">
                <a:solidFill>
                  <a:schemeClr val="accent2"/>
                </a:solidFill>
              </a:rPr>
              <a:t> DES ENTREPRISES </a:t>
            </a:r>
            <a:endParaRPr lang="fr-FR" sz="1600" b="1" cap="all" spc="150" dirty="0">
              <a:solidFill>
                <a:schemeClr val="accent2"/>
              </a:solidFill>
            </a:endParaRPr>
          </a:p>
        </p:txBody>
      </p:sp>
    </p:spTree>
    <p:extLst>
      <p:ext uri="{BB962C8B-B14F-4D97-AF65-F5344CB8AC3E}">
        <p14:creationId xmlns:p14="http://schemas.microsoft.com/office/powerpoint/2010/main" val="4062750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3">
            <a:extLst>
              <a:ext uri="{FF2B5EF4-FFF2-40B4-BE49-F238E27FC236}">
                <a16:creationId xmlns="" xmlns:a16="http://schemas.microsoft.com/office/drawing/2014/main" id="{6229438F-A42A-9746-B93F-ECEA0DD34457}"/>
              </a:ext>
            </a:extLst>
          </p:cNvPr>
          <p:cNvSpPr txBox="1">
            <a:spLocks/>
          </p:cNvSpPr>
          <p:nvPr/>
        </p:nvSpPr>
        <p:spPr>
          <a:xfrm>
            <a:off x="261814" y="6386447"/>
            <a:ext cx="4587076" cy="1014478"/>
          </a:xfrm>
          <a:prstGeom prst="rect">
            <a:avLst/>
          </a:prstGeom>
        </p:spPr>
        <p:txBody>
          <a:bodyPr vert="horz" lIns="91440" tIns="45720" rIns="91440" bIns="45720" rtlCol="0">
            <a:noAutofit/>
          </a:bodyPr>
          <a:lstStyle>
            <a:lvl1pPr marL="0" indent="0" algn="l" defTabSz="791962" rtl="0" eaLnBrk="1" latinLnBrk="0" hangingPunct="1">
              <a:lnSpc>
                <a:spcPct val="100000"/>
              </a:lnSpc>
              <a:spcBef>
                <a:spcPts val="0"/>
              </a:spcBef>
              <a:buFont typeface="Arial" panose="020B0604020202020204" pitchFamily="34" charset="0"/>
              <a:buNone/>
              <a:defRPr sz="1200" kern="1200">
                <a:solidFill>
                  <a:schemeClr val="accent1"/>
                </a:solidFill>
                <a:latin typeface="+mn-lt"/>
                <a:ea typeface="+mn-ea"/>
                <a:cs typeface="+mn-cs"/>
              </a:defRPr>
            </a:lvl1pPr>
            <a:lvl2pPr marL="593971" indent="-197990" algn="l" defTabSz="791962" rtl="0" eaLnBrk="1" latinLnBrk="0" hangingPunct="1">
              <a:lnSpc>
                <a:spcPct val="90000"/>
              </a:lnSpc>
              <a:spcBef>
                <a:spcPts val="433"/>
              </a:spcBef>
              <a:buFont typeface="Arial" panose="020B0604020202020204" pitchFamily="34" charset="0"/>
              <a:buChar char="•"/>
              <a:defRPr sz="2079" kern="1200">
                <a:solidFill>
                  <a:schemeClr val="tx1"/>
                </a:solidFill>
                <a:latin typeface="+mn-lt"/>
                <a:ea typeface="+mn-ea"/>
                <a:cs typeface="+mn-cs"/>
              </a:defRPr>
            </a:lvl2pPr>
            <a:lvl3pPr marL="989952" indent="-197990" algn="l" defTabSz="791962" rtl="0" eaLnBrk="1" latinLnBrk="0" hangingPunct="1">
              <a:lnSpc>
                <a:spcPct val="90000"/>
              </a:lnSpc>
              <a:spcBef>
                <a:spcPts val="433"/>
              </a:spcBef>
              <a:buFont typeface="Arial" panose="020B0604020202020204" pitchFamily="34" charset="0"/>
              <a:buChar char="•"/>
              <a:defRPr sz="1732" kern="1200">
                <a:solidFill>
                  <a:schemeClr val="tx1"/>
                </a:solidFill>
                <a:latin typeface="+mn-lt"/>
                <a:ea typeface="+mn-ea"/>
                <a:cs typeface="+mn-cs"/>
              </a:defRPr>
            </a:lvl3pPr>
            <a:lvl4pPr marL="1385933"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4pPr>
            <a:lvl5pPr marL="1781914"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5pPr>
            <a:lvl6pPr marL="2177895"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6pPr>
            <a:lvl7pPr marL="2573876"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7pPr>
            <a:lvl8pPr marL="2969857"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8pPr>
            <a:lvl9pPr marL="3365838" indent="-197990" algn="l" defTabSz="791962" rtl="0" eaLnBrk="1" latinLnBrk="0" hangingPunct="1">
              <a:lnSpc>
                <a:spcPct val="90000"/>
              </a:lnSpc>
              <a:spcBef>
                <a:spcPts val="433"/>
              </a:spcBef>
              <a:buFont typeface="Arial" panose="020B0604020202020204" pitchFamily="34" charset="0"/>
              <a:buChar char="•"/>
              <a:defRPr sz="1559" kern="1200">
                <a:solidFill>
                  <a:schemeClr val="tx1"/>
                </a:solidFill>
                <a:latin typeface="+mn-lt"/>
                <a:ea typeface="+mn-ea"/>
                <a:cs typeface="+mn-cs"/>
              </a:defRPr>
            </a:lvl9pPr>
          </a:lstStyle>
          <a:p>
            <a:endParaRPr lang="fr-FR" dirty="0">
              <a:solidFill>
                <a:srgbClr val="80676E"/>
              </a:solidFill>
            </a:endParaRPr>
          </a:p>
        </p:txBody>
      </p:sp>
      <p:sp>
        <p:nvSpPr>
          <p:cNvPr id="11" name="Espace réservé du contenu 5"/>
          <p:cNvSpPr>
            <a:spLocks noGrp="1"/>
          </p:cNvSpPr>
          <p:nvPr>
            <p:ph idx="1"/>
          </p:nvPr>
        </p:nvSpPr>
        <p:spPr>
          <a:xfrm>
            <a:off x="1127115" y="336228"/>
            <a:ext cx="5665808" cy="1106703"/>
          </a:xfrm>
        </p:spPr>
        <p:txBody>
          <a:bodyPr/>
          <a:lstStyle/>
          <a:p>
            <a:pPr algn="ctr"/>
            <a:r>
              <a:rPr lang="fr-FR" sz="2400" b="1" dirty="0"/>
              <a:t>Les mesures </a:t>
            </a:r>
            <a:r>
              <a:rPr lang="fr-FR" sz="2400" b="1" dirty="0" smtClean="0"/>
              <a:t>exceptionnelles pour le paiement des impôts des entreprises</a:t>
            </a:r>
            <a:endParaRPr lang="fr-FR" sz="3200" b="1" dirty="0"/>
          </a:p>
        </p:txBody>
      </p:sp>
      <p:sp>
        <p:nvSpPr>
          <p:cNvPr id="12" name="Espace réservé du contenu 2">
            <a:extLst>
              <a:ext uri="{FF2B5EF4-FFF2-40B4-BE49-F238E27FC236}">
                <a16:creationId xmlns="" xmlns:a16="http://schemas.microsoft.com/office/drawing/2014/main" id="{B4FF0F8D-21A5-5343-8240-1EEF34A67764}"/>
              </a:ext>
            </a:extLst>
          </p:cNvPr>
          <p:cNvSpPr>
            <a:spLocks noGrp="1"/>
          </p:cNvSpPr>
          <p:nvPr>
            <p:ph idx="10"/>
          </p:nvPr>
        </p:nvSpPr>
        <p:spPr>
          <a:xfrm>
            <a:off x="612648" y="4030999"/>
            <a:ext cx="4046192" cy="4294208"/>
          </a:xfrm>
        </p:spPr>
        <p:txBody>
          <a:bodyPr/>
          <a:lstStyle/>
          <a:p>
            <a:pPr marL="421581" lvl="1" indent="-285750" algn="just">
              <a:lnSpc>
                <a:spcPct val="120000"/>
              </a:lnSpc>
              <a:buFont typeface="Courier New" panose="02070309020205020404" pitchFamily="49" charset="0"/>
              <a:buChar char="o"/>
            </a:pPr>
            <a:r>
              <a:rPr lang="fr-FR" sz="1200" dirty="0" smtClean="0">
                <a:solidFill>
                  <a:schemeClr val="accent1"/>
                </a:solidFill>
              </a:rPr>
              <a:t>Ne sont pas concernées :</a:t>
            </a:r>
            <a:endParaRPr lang="fr-FR" sz="1200" dirty="0">
              <a:solidFill>
                <a:schemeClr val="accent1"/>
              </a:solidFill>
            </a:endParaRPr>
          </a:p>
          <a:p>
            <a:pPr marL="717550" lvl="2" indent="-185738" algn="just">
              <a:lnSpc>
                <a:spcPct val="120000"/>
              </a:lnSpc>
            </a:pPr>
            <a:r>
              <a:rPr lang="fr-FR" sz="1200" dirty="0" smtClean="0">
                <a:solidFill>
                  <a:schemeClr val="accent1"/>
                </a:solidFill>
              </a:rPr>
              <a:t>La taxe sur la valeur ajoutée et les taxes assimilées </a:t>
            </a:r>
          </a:p>
          <a:p>
            <a:pPr marL="717550" lvl="2" indent="-185738" algn="just">
              <a:lnSpc>
                <a:spcPct val="120000"/>
              </a:lnSpc>
            </a:pPr>
            <a:r>
              <a:rPr lang="fr-FR" sz="1200" dirty="0" smtClean="0">
                <a:solidFill>
                  <a:schemeClr val="accent1"/>
                </a:solidFill>
              </a:rPr>
              <a:t>Le reversement du prélèvement à la source (PAS)</a:t>
            </a:r>
            <a:r>
              <a:rPr lang="fr-FR" dirty="0"/>
              <a:t> </a:t>
            </a:r>
            <a:r>
              <a:rPr lang="fr-FR" sz="1200" dirty="0">
                <a:solidFill>
                  <a:schemeClr val="accent1"/>
                </a:solidFill>
              </a:rPr>
              <a:t>par les </a:t>
            </a:r>
            <a:r>
              <a:rPr lang="fr-FR" sz="1200" dirty="0" smtClean="0">
                <a:solidFill>
                  <a:schemeClr val="accent1"/>
                </a:solidFill>
              </a:rPr>
              <a:t>collecteurs</a:t>
            </a:r>
          </a:p>
          <a:p>
            <a:pPr marL="171450" lvl="2" indent="-171450" algn="just">
              <a:lnSpc>
                <a:spcPct val="120000"/>
              </a:lnSpc>
              <a:buFont typeface="Wingdings" panose="05000000000000000000" pitchFamily="2" charset="2"/>
              <a:buChar char="ü"/>
            </a:pPr>
            <a:r>
              <a:rPr lang="fr-FR" sz="1200" dirty="0" smtClean="0">
                <a:solidFill>
                  <a:schemeClr val="accent1"/>
                </a:solidFill>
              </a:rPr>
              <a:t> Les demandes de report de paiement </a:t>
            </a:r>
            <a:r>
              <a:rPr lang="fr-FR" sz="1200" dirty="0" smtClean="0">
                <a:solidFill>
                  <a:schemeClr val="accent1"/>
                </a:solidFill>
              </a:rPr>
              <a:t>s’effectuent sans </a:t>
            </a:r>
            <a:r>
              <a:rPr lang="fr-FR" sz="1200" dirty="0" smtClean="0">
                <a:solidFill>
                  <a:schemeClr val="accent1"/>
                </a:solidFill>
              </a:rPr>
              <a:t>pénalité et sans justificatif  </a:t>
            </a:r>
          </a:p>
          <a:p>
            <a:pPr marL="567431" lvl="3" indent="-171450" algn="just">
              <a:lnSpc>
                <a:spcPct val="120000"/>
              </a:lnSpc>
              <a:buFont typeface="Courier New" panose="02070309020205020404" pitchFamily="49" charset="0"/>
              <a:buChar char="o"/>
            </a:pPr>
            <a:r>
              <a:rPr lang="fr-FR" sz="1027" dirty="0" smtClean="0">
                <a:solidFill>
                  <a:schemeClr val="accent1"/>
                </a:solidFill>
              </a:rPr>
              <a:t>Pour une durée de trois mois en matière d’IS et de TS (si les échéances du mois de mars ont déjà été acquittées, possibilité de s’opposer au prélèvement SEPA ou de demander le remboursement auprès du SIE  en souscrivant un formulaire mis à disposition par la DGFIP </a:t>
            </a:r>
            <a:r>
              <a:rPr lang="fr-FR" sz="1027" baseline="30000" dirty="0" smtClean="0">
                <a:solidFill>
                  <a:schemeClr val="accent1"/>
                </a:solidFill>
              </a:rPr>
              <a:t>2</a:t>
            </a:r>
            <a:r>
              <a:rPr lang="fr-FR" sz="1027" dirty="0" smtClean="0">
                <a:solidFill>
                  <a:schemeClr val="accent1"/>
                </a:solidFill>
              </a:rPr>
              <a:t>)</a:t>
            </a:r>
          </a:p>
          <a:p>
            <a:pPr marL="567431" lvl="3" indent="-171450" algn="just">
              <a:lnSpc>
                <a:spcPct val="120000"/>
              </a:lnSpc>
              <a:buFont typeface="Courier New" panose="02070309020205020404" pitchFamily="49" charset="0"/>
              <a:buChar char="o"/>
            </a:pPr>
            <a:r>
              <a:rPr lang="fr-FR" sz="1027" dirty="0" smtClean="0">
                <a:solidFill>
                  <a:schemeClr val="accent1"/>
                </a:solidFill>
              </a:rPr>
              <a:t>Suspension des contrats de mensualisation pour la CFE et la CVAE avec un report de prélèvement lors du versement du solde</a:t>
            </a:r>
          </a:p>
          <a:p>
            <a:pPr marL="171450" lvl="2" indent="-171450" algn="just">
              <a:lnSpc>
                <a:spcPct val="120000"/>
              </a:lnSpc>
              <a:buFont typeface="Wingdings" panose="05000000000000000000" pitchFamily="2" charset="2"/>
              <a:buChar char="ü"/>
            </a:pPr>
            <a:r>
              <a:rPr lang="fr-FR" sz="1200" dirty="0" smtClean="0">
                <a:solidFill>
                  <a:schemeClr val="accent1"/>
                </a:solidFill>
              </a:rPr>
              <a:t> Les demandes de remise d’impôts  doivent être justifiées  (baisse du chiffre d’affaires, autres dettes à honorer, situation de trésorerie, tout autre élément justificatif) et seront analysées au cas  par cas</a:t>
            </a:r>
          </a:p>
          <a:p>
            <a:pPr algn="just">
              <a:lnSpc>
                <a:spcPct val="120000"/>
              </a:lnSpc>
            </a:pPr>
            <a:r>
              <a:rPr lang="fr-FR" u="sng" baseline="30000" dirty="0" smtClean="0">
                <a:hlinkClick r:id="rId2"/>
              </a:rPr>
              <a:t>1 https</a:t>
            </a:r>
            <a:r>
              <a:rPr lang="fr-FR" u="sng" baseline="30000" dirty="0">
                <a:hlinkClick r:id="rId2"/>
              </a:rPr>
              <a:t>://</a:t>
            </a:r>
            <a:r>
              <a:rPr lang="fr-FR" u="sng" baseline="30000" dirty="0" smtClean="0">
                <a:hlinkClick r:id="rId2"/>
              </a:rPr>
              <a:t>minefi.hosting.augure.com/Augure_Minefi/r/ContenuEnLigne/Download?id=AA250A5D-9FF3-4C32-AAE6-3F07C19C8739&amp;filename=987%20bis%20CP-ACOSS%20DGFIP.pdf</a:t>
            </a:r>
            <a:endParaRPr lang="fr-FR" u="sng" baseline="30000" dirty="0"/>
          </a:p>
          <a:p>
            <a:pPr algn="just">
              <a:lnSpc>
                <a:spcPct val="120000"/>
              </a:lnSpc>
            </a:pPr>
            <a:r>
              <a:rPr lang="fr-FR" u="sng" baseline="30000" dirty="0" smtClean="0"/>
              <a:t>2 </a:t>
            </a:r>
            <a:r>
              <a:rPr lang="fr-FR" u="sng" baseline="30000" dirty="0" smtClean="0">
                <a:hlinkClick r:id="rId3"/>
              </a:rPr>
              <a:t>https</a:t>
            </a:r>
            <a:r>
              <a:rPr lang="fr-FR" u="sng" baseline="30000" dirty="0">
                <a:hlinkClick r:id="rId3"/>
              </a:rPr>
              <a:t>://</a:t>
            </a:r>
            <a:r>
              <a:rPr lang="fr-FR" u="sng" baseline="30000" dirty="0" smtClean="0">
                <a:hlinkClick r:id="rId3"/>
              </a:rPr>
              <a:t>www.impots.gouv.fr/portail/files/media/1_metier/2_professionnel/EV/4_difficultes/440_situation_difficile/formulaire_fiscal_simplifie_delai_ou_remise_coronavirus.pdf</a:t>
            </a:r>
            <a:endParaRPr lang="fr-FR" u="sng" baseline="30000" dirty="0" smtClean="0"/>
          </a:p>
          <a:p>
            <a:pPr algn="just">
              <a:lnSpc>
                <a:spcPct val="120000"/>
              </a:lnSpc>
            </a:pPr>
            <a:endParaRPr lang="fr-FR" baseline="30000" dirty="0" smtClean="0"/>
          </a:p>
          <a:p>
            <a:pPr algn="just">
              <a:lnSpc>
                <a:spcPct val="120000"/>
              </a:lnSpc>
            </a:pPr>
            <a:endParaRPr lang="fr-FR" baseline="30000" dirty="0" smtClean="0"/>
          </a:p>
          <a:p>
            <a:pPr algn="just">
              <a:lnSpc>
                <a:spcPct val="120000"/>
              </a:lnSpc>
            </a:pPr>
            <a:endParaRPr lang="fr-FR" dirty="0"/>
          </a:p>
          <a:p>
            <a:pPr algn="just">
              <a:lnSpc>
                <a:spcPct val="120000"/>
              </a:lnSpc>
            </a:pPr>
            <a:endParaRPr lang="fr-FR" dirty="0" smtClean="0"/>
          </a:p>
          <a:p>
            <a:pPr algn="just">
              <a:lnSpc>
                <a:spcPct val="120000"/>
              </a:lnSpc>
            </a:pPr>
            <a:endParaRPr lang="fr-FR" dirty="0"/>
          </a:p>
          <a:p>
            <a:pPr algn="just">
              <a:lnSpc>
                <a:spcPct val="120000"/>
              </a:lnSpc>
            </a:pPr>
            <a:endParaRPr lang="fr-FR" dirty="0"/>
          </a:p>
        </p:txBody>
      </p:sp>
      <p:sp>
        <p:nvSpPr>
          <p:cNvPr id="4" name="ZoneTexte 3">
            <a:extLst>
              <a:ext uri="{FF2B5EF4-FFF2-40B4-BE49-F238E27FC236}">
                <a16:creationId xmlns="" xmlns:a16="http://schemas.microsoft.com/office/drawing/2014/main" id="{092742B0-4AA6-477A-BD16-0121E19C9001}"/>
              </a:ext>
            </a:extLst>
          </p:cNvPr>
          <p:cNvSpPr txBox="1"/>
          <p:nvPr/>
        </p:nvSpPr>
        <p:spPr>
          <a:xfrm>
            <a:off x="520861" y="1266221"/>
            <a:ext cx="6366075" cy="2973122"/>
          </a:xfrm>
          <a:prstGeom prst="rect">
            <a:avLst/>
          </a:prstGeom>
          <a:noFill/>
        </p:spPr>
        <p:txBody>
          <a:bodyPr wrap="square" rtlCol="0">
            <a:spAutoFit/>
          </a:bodyPr>
          <a:lstStyle/>
          <a:p>
            <a:pPr algn="just" defTabSz="791962">
              <a:lnSpc>
                <a:spcPct val="120000"/>
              </a:lnSpc>
            </a:pPr>
            <a:r>
              <a:rPr lang="fr-FR" sz="1200" dirty="0" smtClean="0">
                <a:solidFill>
                  <a:schemeClr val="accent1"/>
                </a:solidFill>
              </a:rPr>
              <a:t>Suite aux annonces du Président de la République du 12 mars 2020, un communiqué de presse commun de l’ACOSS et de la DGFIP du 13 mars 2020 </a:t>
            </a:r>
            <a:r>
              <a:rPr lang="fr-FR" sz="1200" baseline="30000" dirty="0" smtClean="0">
                <a:solidFill>
                  <a:schemeClr val="accent1"/>
                </a:solidFill>
              </a:rPr>
              <a:t>1  </a:t>
            </a:r>
            <a:r>
              <a:rPr lang="fr-FR" sz="1200" dirty="0" smtClean="0">
                <a:solidFill>
                  <a:schemeClr val="accent1"/>
                </a:solidFill>
              </a:rPr>
              <a:t>a présenté les mesures exceptionnelles pour accompagner les entreprises dans le paiement des cotisations sociales et </a:t>
            </a:r>
            <a:r>
              <a:rPr lang="fr-FR" sz="1200" dirty="0" smtClean="0">
                <a:solidFill>
                  <a:schemeClr val="accent1"/>
                </a:solidFill>
              </a:rPr>
              <a:t>de certains </a:t>
            </a:r>
            <a:r>
              <a:rPr lang="fr-FR" sz="1200" dirty="0" smtClean="0">
                <a:solidFill>
                  <a:schemeClr val="accent1"/>
                </a:solidFill>
              </a:rPr>
              <a:t>impôts (ces mesures sociales ont été présentées dans notre lettre d’information sociale du 13 novembre 2020).</a:t>
            </a:r>
          </a:p>
          <a:p>
            <a:pPr algn="just" defTabSz="791962">
              <a:lnSpc>
                <a:spcPct val="120000"/>
              </a:lnSpc>
            </a:pPr>
            <a:endParaRPr lang="fr-FR" sz="1200" dirty="0" smtClean="0">
              <a:solidFill>
                <a:schemeClr val="accent1"/>
              </a:solidFill>
            </a:endParaRPr>
          </a:p>
          <a:p>
            <a:pPr algn="just" defTabSz="791962">
              <a:lnSpc>
                <a:spcPct val="120000"/>
              </a:lnSpc>
            </a:pPr>
            <a:r>
              <a:rPr lang="fr-FR" sz="1200" dirty="0" smtClean="0">
                <a:solidFill>
                  <a:schemeClr val="accent1"/>
                </a:solidFill>
              </a:rPr>
              <a:t>Les mesures prévoyant un report du  paiement des impôts par les entreprises ou leur remise peuvent être résumées comme suit  :</a:t>
            </a:r>
          </a:p>
          <a:p>
            <a:pPr algn="just" defTabSz="791962">
              <a:lnSpc>
                <a:spcPct val="120000"/>
              </a:lnSpc>
            </a:pPr>
            <a:endParaRPr lang="fr-FR" sz="1200" dirty="0" smtClean="0">
              <a:solidFill>
                <a:schemeClr val="accent1"/>
              </a:solidFill>
            </a:endParaRPr>
          </a:p>
          <a:p>
            <a:pPr marL="171450" indent="-171450" algn="just" defTabSz="791962">
              <a:lnSpc>
                <a:spcPct val="120000"/>
              </a:lnSpc>
              <a:buFont typeface="Wingdings" panose="05000000000000000000" pitchFamily="2" charset="2"/>
              <a:buChar char="ü"/>
            </a:pPr>
            <a:r>
              <a:rPr lang="fr-FR" sz="1200" dirty="0" smtClean="0">
                <a:solidFill>
                  <a:schemeClr val="accent1"/>
                </a:solidFill>
              </a:rPr>
              <a:t>Sont concernés, tous les impôts directs dus au mois de mars  : acompte d’impôt sur les sociétés (IS), de taxe sur les salaires (TS), de  Cotisation Foncière  des Entreprises (CFE) et de Contribution sur la Valeur Ajoutée des Entreprises (CVAE) lorsque les entreprises acquittent  la CFE et la CVAE mensuellement. </a:t>
            </a:r>
          </a:p>
          <a:p>
            <a:pPr marL="628650" lvl="1" indent="-171450" algn="just" defTabSz="791962">
              <a:lnSpc>
                <a:spcPct val="120000"/>
              </a:lnSpc>
              <a:buFont typeface="Wingdings" panose="05000000000000000000" pitchFamily="2" charset="2"/>
              <a:buChar char="Ø"/>
            </a:pPr>
            <a:endParaRPr lang="fr-FR" sz="1200" dirty="0">
              <a:solidFill>
                <a:schemeClr val="accent1"/>
              </a:solidFill>
            </a:endParaRPr>
          </a:p>
        </p:txBody>
      </p:sp>
    </p:spTree>
    <p:extLst>
      <p:ext uri="{BB962C8B-B14F-4D97-AF65-F5344CB8AC3E}">
        <p14:creationId xmlns:p14="http://schemas.microsoft.com/office/powerpoint/2010/main" val="232389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a:extLst>
              <a:ext uri="{FF2B5EF4-FFF2-40B4-BE49-F238E27FC236}">
                <a16:creationId xmlns="" xmlns:a16="http://schemas.microsoft.com/office/drawing/2014/main" id="{B119CC94-60AE-E041-A2E1-A52C17834E6D}"/>
              </a:ext>
            </a:extLst>
          </p:cNvPr>
          <p:cNvSpPr>
            <a:spLocks noGrp="1"/>
          </p:cNvSpPr>
          <p:nvPr>
            <p:ph idx="11"/>
          </p:nvPr>
        </p:nvSpPr>
        <p:spPr>
          <a:xfrm>
            <a:off x="357065" y="4402539"/>
            <a:ext cx="3449392" cy="249875"/>
          </a:xfrm>
        </p:spPr>
        <p:txBody>
          <a:bodyPr/>
          <a:lstStyle/>
          <a:p>
            <a:r>
              <a:rPr lang="fr-FR" dirty="0" smtClean="0"/>
              <a:t>ERIC QUENTIN </a:t>
            </a:r>
            <a:endParaRPr lang="pt" dirty="0"/>
          </a:p>
        </p:txBody>
      </p:sp>
      <p:sp>
        <p:nvSpPr>
          <p:cNvPr id="12" name="Espace réservé du contenu 11">
            <a:extLst>
              <a:ext uri="{FF2B5EF4-FFF2-40B4-BE49-F238E27FC236}">
                <a16:creationId xmlns="" xmlns:a16="http://schemas.microsoft.com/office/drawing/2014/main" id="{7349F548-0C03-E345-89A4-3D123F7D0526}"/>
              </a:ext>
            </a:extLst>
          </p:cNvPr>
          <p:cNvSpPr>
            <a:spLocks noGrp="1"/>
          </p:cNvSpPr>
          <p:nvPr>
            <p:ph idx="14"/>
          </p:nvPr>
        </p:nvSpPr>
        <p:spPr>
          <a:xfrm>
            <a:off x="357065" y="4657720"/>
            <a:ext cx="3449392" cy="323855"/>
          </a:xfrm>
        </p:spPr>
        <p:txBody>
          <a:bodyPr/>
          <a:lstStyle/>
          <a:p>
            <a:r>
              <a:rPr lang="fr-FR" i="1" dirty="0"/>
              <a:t>Avocat associé</a:t>
            </a:r>
          </a:p>
          <a:p>
            <a:r>
              <a:rPr lang="fr-FR" i="1" dirty="0"/>
              <a:t>Droit </a:t>
            </a:r>
            <a:r>
              <a:rPr lang="fr-FR" i="1" dirty="0" smtClean="0"/>
              <a:t>fiscal</a:t>
            </a:r>
            <a:endParaRPr lang="fr-FR" i="1" dirty="0"/>
          </a:p>
          <a:p>
            <a:r>
              <a:rPr lang="fr-FR" dirty="0" smtClean="0"/>
              <a:t>Tél. : +33 (0)1 53 93 22 00 quentin@hocheavocats.com</a:t>
            </a:r>
            <a:endParaRPr lang="fr-FR" dirty="0"/>
          </a:p>
        </p:txBody>
      </p:sp>
      <p:sp>
        <p:nvSpPr>
          <p:cNvPr id="37" name="Espace réservé du contenu 36">
            <a:extLst>
              <a:ext uri="{FF2B5EF4-FFF2-40B4-BE49-F238E27FC236}">
                <a16:creationId xmlns="" xmlns:a16="http://schemas.microsoft.com/office/drawing/2014/main" id="{18E915F1-F283-294F-A446-F11B2CA17633}"/>
              </a:ext>
            </a:extLst>
          </p:cNvPr>
          <p:cNvSpPr>
            <a:spLocks noGrp="1"/>
          </p:cNvSpPr>
          <p:nvPr>
            <p:ph idx="15"/>
          </p:nvPr>
        </p:nvSpPr>
        <p:spPr>
          <a:xfrm>
            <a:off x="4113578" y="4407845"/>
            <a:ext cx="3449392" cy="249875"/>
          </a:xfrm>
        </p:spPr>
        <p:txBody>
          <a:bodyPr/>
          <a:lstStyle/>
          <a:p>
            <a:r>
              <a:rPr lang="pt" dirty="0" smtClean="0"/>
              <a:t>CHRIsTOPHE LEFEVRE </a:t>
            </a:r>
            <a:endParaRPr lang="pt" dirty="0"/>
          </a:p>
        </p:txBody>
      </p:sp>
      <p:sp>
        <p:nvSpPr>
          <p:cNvPr id="38" name="Espace réservé du contenu 37">
            <a:extLst>
              <a:ext uri="{FF2B5EF4-FFF2-40B4-BE49-F238E27FC236}">
                <a16:creationId xmlns="" xmlns:a16="http://schemas.microsoft.com/office/drawing/2014/main" id="{213CE7B1-7046-7F44-95A2-690DF7884C0B}"/>
              </a:ext>
            </a:extLst>
          </p:cNvPr>
          <p:cNvSpPr>
            <a:spLocks noGrp="1"/>
          </p:cNvSpPr>
          <p:nvPr>
            <p:ph idx="16"/>
          </p:nvPr>
        </p:nvSpPr>
        <p:spPr>
          <a:xfrm>
            <a:off x="4113578" y="4657720"/>
            <a:ext cx="3449392" cy="323855"/>
          </a:xfrm>
        </p:spPr>
        <p:txBody>
          <a:bodyPr/>
          <a:lstStyle/>
          <a:p>
            <a:r>
              <a:rPr lang="fr-FR" i="1" dirty="0" smtClean="0"/>
              <a:t>Avocat associé</a:t>
            </a:r>
            <a:endParaRPr lang="fr-FR" i="1" dirty="0"/>
          </a:p>
          <a:p>
            <a:r>
              <a:rPr lang="fr-FR" i="1" dirty="0"/>
              <a:t>Droit </a:t>
            </a:r>
            <a:r>
              <a:rPr lang="fr-FR" i="1" dirty="0" smtClean="0"/>
              <a:t>fiscal</a:t>
            </a:r>
            <a:endParaRPr lang="fr-FR" i="1" dirty="0"/>
          </a:p>
          <a:p>
            <a:endParaRPr lang="fr-FR" i="1" dirty="0"/>
          </a:p>
          <a:p>
            <a:r>
              <a:rPr lang="fr-FR" dirty="0"/>
              <a:t>Tél. : +33 (0)1 53 93 22 00 </a:t>
            </a:r>
            <a:r>
              <a:rPr lang="fr-FR" dirty="0" smtClean="0"/>
              <a:t>lefevre@hocheavocats.com</a:t>
            </a:r>
            <a:endParaRPr lang="fr-FR" dirty="0"/>
          </a:p>
        </p:txBody>
      </p:sp>
      <p:sp>
        <p:nvSpPr>
          <p:cNvPr id="39" name="Espace réservé du contenu 38">
            <a:extLst>
              <a:ext uri="{FF2B5EF4-FFF2-40B4-BE49-F238E27FC236}">
                <a16:creationId xmlns="" xmlns:a16="http://schemas.microsoft.com/office/drawing/2014/main" id="{AD7229F4-3FB6-1844-A92A-C156FA7671A9}"/>
              </a:ext>
            </a:extLst>
          </p:cNvPr>
          <p:cNvSpPr>
            <a:spLocks noGrp="1"/>
          </p:cNvSpPr>
          <p:nvPr>
            <p:ph idx="17"/>
          </p:nvPr>
        </p:nvSpPr>
        <p:spPr/>
        <p:txBody>
          <a:bodyPr/>
          <a:lstStyle/>
          <a:p>
            <a:r>
              <a:rPr lang="pt" dirty="0" smtClean="0"/>
              <a:t>VIRGINIE RESTINO</a:t>
            </a:r>
            <a:endParaRPr lang="pt" dirty="0"/>
          </a:p>
        </p:txBody>
      </p:sp>
      <p:sp>
        <p:nvSpPr>
          <p:cNvPr id="40" name="Espace réservé du contenu 39">
            <a:extLst>
              <a:ext uri="{FF2B5EF4-FFF2-40B4-BE49-F238E27FC236}">
                <a16:creationId xmlns="" xmlns:a16="http://schemas.microsoft.com/office/drawing/2014/main" id="{BAE96002-9809-FD4B-AD4D-76F881F39DC7}"/>
              </a:ext>
            </a:extLst>
          </p:cNvPr>
          <p:cNvSpPr>
            <a:spLocks noGrp="1"/>
          </p:cNvSpPr>
          <p:nvPr>
            <p:ph idx="18"/>
          </p:nvPr>
        </p:nvSpPr>
        <p:spPr>
          <a:xfrm>
            <a:off x="357065" y="5627373"/>
            <a:ext cx="3449392" cy="298865"/>
          </a:xfrm>
        </p:spPr>
        <p:txBody>
          <a:bodyPr/>
          <a:lstStyle/>
          <a:p>
            <a:r>
              <a:rPr lang="fr-FR" i="1" dirty="0" smtClean="0"/>
              <a:t>Avocat associé</a:t>
            </a:r>
            <a:endParaRPr lang="fr-FR" i="1" dirty="0"/>
          </a:p>
          <a:p>
            <a:r>
              <a:rPr lang="fr-FR" i="1" dirty="0"/>
              <a:t>Droit </a:t>
            </a:r>
            <a:r>
              <a:rPr lang="fr-FR" i="1" dirty="0" smtClean="0"/>
              <a:t>fiscal</a:t>
            </a:r>
            <a:endParaRPr lang="fr-FR" i="1" dirty="0"/>
          </a:p>
          <a:p>
            <a:r>
              <a:rPr lang="fr-FR" dirty="0"/>
              <a:t>Tél. : +33 (0)1 53 93 22 00 </a:t>
            </a:r>
            <a:r>
              <a:rPr lang="fr-FR" dirty="0" smtClean="0"/>
              <a:t>restino@hocheavocats.com</a:t>
            </a:r>
            <a:endParaRPr lang="fr-FR" dirty="0"/>
          </a:p>
        </p:txBody>
      </p:sp>
      <p:sp>
        <p:nvSpPr>
          <p:cNvPr id="41" name="Espace réservé du contenu 40">
            <a:extLst>
              <a:ext uri="{FF2B5EF4-FFF2-40B4-BE49-F238E27FC236}">
                <a16:creationId xmlns="" xmlns:a16="http://schemas.microsoft.com/office/drawing/2014/main" id="{7AE86F4D-919E-3748-B00E-F594AE9D3D91}"/>
              </a:ext>
            </a:extLst>
          </p:cNvPr>
          <p:cNvSpPr>
            <a:spLocks noGrp="1"/>
          </p:cNvSpPr>
          <p:nvPr>
            <p:ph idx="19"/>
          </p:nvPr>
        </p:nvSpPr>
        <p:spPr>
          <a:xfrm>
            <a:off x="4113578" y="5401858"/>
            <a:ext cx="3449392" cy="249875"/>
          </a:xfrm>
        </p:spPr>
        <p:txBody>
          <a:bodyPr/>
          <a:lstStyle/>
          <a:p>
            <a:r>
              <a:rPr lang="pt" dirty="0" smtClean="0"/>
              <a:t>JERôme mas</a:t>
            </a:r>
            <a:endParaRPr lang="pt" dirty="0"/>
          </a:p>
        </p:txBody>
      </p:sp>
      <p:sp>
        <p:nvSpPr>
          <p:cNvPr id="42" name="Espace réservé du contenu 41">
            <a:extLst>
              <a:ext uri="{FF2B5EF4-FFF2-40B4-BE49-F238E27FC236}">
                <a16:creationId xmlns="" xmlns:a16="http://schemas.microsoft.com/office/drawing/2014/main" id="{6E03E4CC-995B-B645-87CD-F1BB9ED643A8}"/>
              </a:ext>
            </a:extLst>
          </p:cNvPr>
          <p:cNvSpPr>
            <a:spLocks noGrp="1"/>
          </p:cNvSpPr>
          <p:nvPr>
            <p:ph idx="20"/>
          </p:nvPr>
        </p:nvSpPr>
        <p:spPr>
          <a:xfrm>
            <a:off x="4130647" y="5627373"/>
            <a:ext cx="3449392" cy="381162"/>
          </a:xfrm>
        </p:spPr>
        <p:txBody>
          <a:bodyPr/>
          <a:lstStyle/>
          <a:p>
            <a:r>
              <a:rPr lang="fr-FR" i="1" dirty="0" smtClean="0"/>
              <a:t>Avocat associé</a:t>
            </a:r>
            <a:endParaRPr lang="fr-FR" i="1" dirty="0"/>
          </a:p>
          <a:p>
            <a:r>
              <a:rPr lang="fr-FR" i="1" dirty="0"/>
              <a:t>Droit </a:t>
            </a:r>
            <a:r>
              <a:rPr lang="fr-FR" i="1" dirty="0" smtClean="0"/>
              <a:t>fiscal</a:t>
            </a:r>
            <a:endParaRPr lang="fr-FR" i="1" dirty="0"/>
          </a:p>
          <a:p>
            <a:endParaRPr lang="fr-FR" i="1" dirty="0"/>
          </a:p>
          <a:p>
            <a:r>
              <a:rPr lang="fr-FR" dirty="0"/>
              <a:t>Tél. : +33 (0)1 53 93 22 00 </a:t>
            </a:r>
            <a:r>
              <a:rPr lang="fr-FR" dirty="0" smtClean="0"/>
              <a:t>mas@hocheavocats.com</a:t>
            </a:r>
            <a:endParaRPr lang="fr-FR" dirty="0"/>
          </a:p>
        </p:txBody>
      </p:sp>
      <p:sp>
        <p:nvSpPr>
          <p:cNvPr id="10" name="Rectangle 9">
            <a:extLst>
              <a:ext uri="{FF2B5EF4-FFF2-40B4-BE49-F238E27FC236}">
                <a16:creationId xmlns="" xmlns:a16="http://schemas.microsoft.com/office/drawing/2014/main" id="{AFEC515C-CE28-48DD-B220-8C2975806513}"/>
              </a:ext>
            </a:extLst>
          </p:cNvPr>
          <p:cNvSpPr/>
          <p:nvPr/>
        </p:nvSpPr>
        <p:spPr>
          <a:xfrm>
            <a:off x="191386" y="56694"/>
            <a:ext cx="7544728" cy="3114699"/>
          </a:xfrm>
          <a:prstGeom prst="rect">
            <a:avLst/>
          </a:prstGeom>
        </p:spPr>
        <p:txBody>
          <a:bodyPr wrap="square">
            <a:spAutoFit/>
          </a:bodyPr>
          <a:lstStyle/>
          <a:p>
            <a:pPr marL="247650" lvl="1" algn="just" defTabSz="791962"/>
            <a:endParaRPr lang="fr-FR" sz="1400" b="1" dirty="0">
              <a:solidFill>
                <a:schemeClr val="accent1"/>
              </a:solidFill>
            </a:endParaRPr>
          </a:p>
          <a:p>
            <a:pPr marL="0" lvl="1" algn="just" defTabSz="791962">
              <a:lnSpc>
                <a:spcPct val="120000"/>
              </a:lnSpc>
            </a:pPr>
            <a:r>
              <a:rPr lang="fr-FR" sz="1200" dirty="0" smtClean="0">
                <a:solidFill>
                  <a:schemeClr val="accent1"/>
                </a:solidFill>
              </a:rPr>
              <a:t>En complément de ces premières mesures et, </a:t>
            </a:r>
            <a:r>
              <a:rPr lang="fr-FR" sz="1200" dirty="0">
                <a:solidFill>
                  <a:schemeClr val="accent1"/>
                </a:solidFill>
              </a:rPr>
              <a:t>o</a:t>
            </a:r>
            <a:r>
              <a:rPr lang="fr-FR" sz="1200" dirty="0" smtClean="0">
                <a:solidFill>
                  <a:schemeClr val="accent1"/>
                </a:solidFill>
              </a:rPr>
              <a:t>utre le projet </a:t>
            </a:r>
            <a:r>
              <a:rPr lang="fr-FR" sz="1200" dirty="0">
                <a:solidFill>
                  <a:schemeClr val="accent1"/>
                </a:solidFill>
              </a:rPr>
              <a:t>de loi sur les mesures d’urgence liées à la crise du Coronavirus-COVID19, sera examiné le </a:t>
            </a:r>
            <a:r>
              <a:rPr lang="fr-FR" sz="1200">
                <a:solidFill>
                  <a:schemeClr val="accent1"/>
                </a:solidFill>
              </a:rPr>
              <a:t>19 </a:t>
            </a:r>
            <a:r>
              <a:rPr lang="fr-FR" sz="1200" smtClean="0">
                <a:solidFill>
                  <a:schemeClr val="accent1"/>
                </a:solidFill>
              </a:rPr>
              <a:t>mars par </a:t>
            </a:r>
            <a:r>
              <a:rPr lang="fr-FR" sz="1200" dirty="0">
                <a:solidFill>
                  <a:schemeClr val="accent1"/>
                </a:solidFill>
              </a:rPr>
              <a:t>l’Assemblée nationale dans des conditions exceptionnelles </a:t>
            </a:r>
            <a:r>
              <a:rPr lang="fr-FR" sz="1200" dirty="0" smtClean="0">
                <a:solidFill>
                  <a:schemeClr val="accent1"/>
                </a:solidFill>
              </a:rPr>
              <a:t>et par </a:t>
            </a:r>
            <a:r>
              <a:rPr lang="fr-FR" sz="1200" dirty="0">
                <a:solidFill>
                  <a:schemeClr val="accent1"/>
                </a:solidFill>
              </a:rPr>
              <a:t>la commission des finances du </a:t>
            </a:r>
            <a:r>
              <a:rPr lang="fr-FR" sz="1200" dirty="0" smtClean="0">
                <a:solidFill>
                  <a:schemeClr val="accent1"/>
                </a:solidFill>
              </a:rPr>
              <a:t>Sénat le projet de loi de finances rectificative pour 2020.</a:t>
            </a:r>
          </a:p>
          <a:p>
            <a:pPr marL="0" lvl="1" algn="just" defTabSz="791962">
              <a:lnSpc>
                <a:spcPct val="120000"/>
              </a:lnSpc>
            </a:pPr>
            <a:endParaRPr lang="fr-FR" sz="1200" dirty="0">
              <a:solidFill>
                <a:schemeClr val="accent1"/>
              </a:solidFill>
            </a:endParaRPr>
          </a:p>
          <a:p>
            <a:pPr marL="0" lvl="1" algn="just" defTabSz="791962">
              <a:lnSpc>
                <a:spcPct val="120000"/>
              </a:lnSpc>
            </a:pPr>
            <a:r>
              <a:rPr lang="fr-FR" sz="1200" dirty="0" smtClean="0">
                <a:solidFill>
                  <a:schemeClr val="accent1"/>
                </a:solidFill>
              </a:rPr>
              <a:t>Ce projet de loi de finances </a:t>
            </a:r>
            <a:r>
              <a:rPr lang="fr-FR" sz="1200" dirty="0">
                <a:solidFill>
                  <a:schemeClr val="accent1"/>
                </a:solidFill>
              </a:rPr>
              <a:t>rectificative </a:t>
            </a:r>
            <a:r>
              <a:rPr lang="fr-FR" sz="1200" dirty="0" smtClean="0">
                <a:solidFill>
                  <a:schemeClr val="accent1"/>
                </a:solidFill>
              </a:rPr>
              <a:t>pour 2020 prévoit </a:t>
            </a:r>
            <a:r>
              <a:rPr lang="fr-FR" sz="1200" dirty="0">
                <a:solidFill>
                  <a:schemeClr val="accent1"/>
                </a:solidFill>
              </a:rPr>
              <a:t>à ce </a:t>
            </a:r>
            <a:r>
              <a:rPr lang="fr-FR" sz="1200" dirty="0" smtClean="0">
                <a:solidFill>
                  <a:schemeClr val="accent1"/>
                </a:solidFill>
              </a:rPr>
              <a:t>stade : </a:t>
            </a:r>
          </a:p>
          <a:p>
            <a:pPr marL="0" lvl="1" algn="just" defTabSz="791962">
              <a:lnSpc>
                <a:spcPct val="120000"/>
              </a:lnSpc>
            </a:pPr>
            <a:endParaRPr lang="fr-FR" sz="1200" dirty="0" smtClean="0">
              <a:solidFill>
                <a:schemeClr val="accent1"/>
              </a:solidFill>
            </a:endParaRPr>
          </a:p>
          <a:p>
            <a:pPr marL="628650" lvl="2" indent="-171450" algn="just" defTabSz="791962">
              <a:lnSpc>
                <a:spcPct val="120000"/>
              </a:lnSpc>
              <a:buFont typeface="Arial" panose="020B0604020202020204" pitchFamily="34" charset="0"/>
              <a:buChar char="•"/>
            </a:pPr>
            <a:r>
              <a:rPr lang="fr-FR" sz="1200" dirty="0" smtClean="0">
                <a:solidFill>
                  <a:schemeClr val="accent1"/>
                </a:solidFill>
              </a:rPr>
              <a:t>D’instaurer </a:t>
            </a:r>
            <a:r>
              <a:rPr lang="fr-FR" sz="1200" dirty="0">
                <a:solidFill>
                  <a:schemeClr val="accent1"/>
                </a:solidFill>
              </a:rPr>
              <a:t>une garantie de l’État sur les prêts octroyés aux entreprises par les banques </a:t>
            </a:r>
            <a:r>
              <a:rPr lang="fr-FR" sz="1200" dirty="0" smtClean="0">
                <a:solidFill>
                  <a:schemeClr val="accent1"/>
                </a:solidFill>
              </a:rPr>
              <a:t>pour un montant de </a:t>
            </a:r>
            <a:r>
              <a:rPr lang="fr-FR" sz="1200" dirty="0">
                <a:solidFill>
                  <a:schemeClr val="accent1"/>
                </a:solidFill>
              </a:rPr>
              <a:t>300 milliards d’euros </a:t>
            </a:r>
            <a:r>
              <a:rPr lang="fr-FR" sz="1200" dirty="0" smtClean="0">
                <a:solidFill>
                  <a:schemeClr val="accent1"/>
                </a:solidFill>
              </a:rPr>
              <a:t>;</a:t>
            </a:r>
          </a:p>
          <a:p>
            <a:pPr marL="628650" lvl="2" indent="-171450" algn="just" defTabSz="791962">
              <a:lnSpc>
                <a:spcPct val="120000"/>
              </a:lnSpc>
              <a:buFont typeface="Arial" panose="020B0604020202020204" pitchFamily="34" charset="0"/>
              <a:buChar char="•"/>
            </a:pPr>
            <a:r>
              <a:rPr lang="fr-FR" sz="1200" dirty="0" smtClean="0">
                <a:solidFill>
                  <a:schemeClr val="accent1"/>
                </a:solidFill>
              </a:rPr>
              <a:t>Octroyer des crédits </a:t>
            </a:r>
            <a:r>
              <a:rPr lang="fr-FR" sz="1200" dirty="0">
                <a:solidFill>
                  <a:schemeClr val="accent1"/>
                </a:solidFill>
              </a:rPr>
              <a:t>d’urgence </a:t>
            </a:r>
            <a:r>
              <a:rPr lang="fr-FR" sz="1200" dirty="0" smtClean="0">
                <a:solidFill>
                  <a:schemeClr val="accent1"/>
                </a:solidFill>
              </a:rPr>
              <a:t>afin de financer l’activité partielle, ;</a:t>
            </a:r>
          </a:p>
          <a:p>
            <a:pPr marL="628650" lvl="2" indent="-171450" algn="just" defTabSz="791962">
              <a:lnSpc>
                <a:spcPct val="120000"/>
              </a:lnSpc>
              <a:buFont typeface="Arial" panose="020B0604020202020204" pitchFamily="34" charset="0"/>
              <a:buChar char="•"/>
            </a:pPr>
            <a:r>
              <a:rPr lang="fr-FR" sz="1200" dirty="0" smtClean="0">
                <a:solidFill>
                  <a:schemeClr val="accent1"/>
                </a:solidFill>
              </a:rPr>
              <a:t>La création d’un fonds d’indemnisation pour les très petites entreprises, </a:t>
            </a:r>
          </a:p>
          <a:p>
            <a:pPr marL="628650" lvl="2" indent="-171450" algn="just" defTabSz="791962">
              <a:lnSpc>
                <a:spcPct val="120000"/>
              </a:lnSpc>
              <a:buFont typeface="Arial" panose="020B0604020202020204" pitchFamily="34" charset="0"/>
              <a:buChar char="•"/>
            </a:pPr>
            <a:endParaRPr lang="fr-FR" sz="1200" dirty="0">
              <a:solidFill>
                <a:schemeClr val="accent1"/>
              </a:solidFill>
            </a:endParaRPr>
          </a:p>
          <a:p>
            <a:pPr indent="-209550" algn="just" defTabSz="791962"/>
            <a:r>
              <a:rPr lang="fr-FR" sz="1200" dirty="0" smtClean="0">
                <a:solidFill>
                  <a:schemeClr val="accent1"/>
                </a:solidFill>
              </a:rPr>
              <a:t>Nous vous tiendrons naturellement informés des mesures qui sont seront définitivement adoptées dans le cadre cette loi de finances rectificative pour 2020.</a:t>
            </a:r>
            <a:endParaRPr lang="fr-FR" sz="1200" b="1" dirty="0">
              <a:solidFill>
                <a:schemeClr val="accent1"/>
              </a:solidFill>
            </a:endParaRPr>
          </a:p>
        </p:txBody>
      </p:sp>
    </p:spTree>
    <p:extLst>
      <p:ext uri="{BB962C8B-B14F-4D97-AF65-F5344CB8AC3E}">
        <p14:creationId xmlns:p14="http://schemas.microsoft.com/office/powerpoint/2010/main" val="1851308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hoche">
      <a:dk1>
        <a:srgbClr val="000000"/>
      </a:dk1>
      <a:lt1>
        <a:srgbClr val="FFFFFF"/>
      </a:lt1>
      <a:dk2>
        <a:srgbClr val="000000"/>
      </a:dk2>
      <a:lt2>
        <a:srgbClr val="919191"/>
      </a:lt2>
      <a:accent1>
        <a:srgbClr val="80676E"/>
      </a:accent1>
      <a:accent2>
        <a:srgbClr val="800054"/>
      </a:accent2>
      <a:accent3>
        <a:srgbClr val="FFFFFF"/>
      </a:accent3>
      <a:accent4>
        <a:srgbClr val="000000"/>
      </a:accent4>
      <a:accent5>
        <a:srgbClr val="F0EAEC"/>
      </a:accent5>
      <a:accent6>
        <a:srgbClr val="736166"/>
      </a:accent6>
      <a:hlink>
        <a:srgbClr val="800054"/>
      </a:hlink>
      <a:folHlink>
        <a:srgbClr val="CECECE"/>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4131</TotalTime>
  <Words>533</Words>
  <Application>Microsoft Office PowerPoint</Application>
  <PresentationFormat>Personnalisé</PresentationFormat>
  <Paragraphs>51</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mauleon</dc:creator>
  <cp:lastModifiedBy>Christophe Lefevre</cp:lastModifiedBy>
  <cp:revision>335</cp:revision>
  <dcterms:created xsi:type="dcterms:W3CDTF">2018-11-21T15:11:34Z</dcterms:created>
  <dcterms:modified xsi:type="dcterms:W3CDTF">2020-03-19T14:42:43Z</dcterms:modified>
</cp:coreProperties>
</file>