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100" d="100"/>
          <a:sy n="100" d="100"/>
        </p:scale>
        <p:origin x="-1176" y="1884"/>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10/04/2020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10.04.20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xmlns=""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xmlns=""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xmlns=""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xmlns=""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xmlns=""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xmlns=""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xmlns=""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xmlns=""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xmlns=""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xmlns=""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xmlns=""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xmlns=""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xmlns=""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xmlns=""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xmlns=""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xmlns=""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xmlns=""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xmlns=""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xmlns=""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xmlns=""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xmlns=""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xmlns=""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xmlns=""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xmlns=""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xmlns=""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xmlns=""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xmlns=""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xmlns=""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xmlns=""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xmlns=""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xmlns=""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10.04.20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xmlns="" id="{F2C70ABF-BC41-7240-80D0-AE2FC7D23F18}"/>
              </a:ext>
            </a:extLst>
          </p:cNvPr>
          <p:cNvSpPr>
            <a:spLocks noGrp="1"/>
          </p:cNvSpPr>
          <p:nvPr>
            <p:ph type="body" sz="quarter" idx="11"/>
          </p:nvPr>
        </p:nvSpPr>
        <p:spPr/>
        <p:txBody>
          <a:bodyPr>
            <a:normAutofit fontScale="92500" lnSpcReduction="10000"/>
          </a:bodyPr>
          <a:lstStyle/>
          <a:p>
            <a:r>
              <a:rPr lang="fr-FR" dirty="0"/>
              <a:t>Droit Commercial</a:t>
            </a:r>
          </a:p>
        </p:txBody>
      </p:sp>
      <p:sp>
        <p:nvSpPr>
          <p:cNvPr id="5" name="Espace réservé de la date 4">
            <a:extLst>
              <a:ext uri="{FF2B5EF4-FFF2-40B4-BE49-F238E27FC236}">
                <a16:creationId xmlns:a16="http://schemas.microsoft.com/office/drawing/2014/main" xmlns="" id="{E9BD470E-2EDF-184D-AAA3-E1C52A79B9C7}"/>
              </a:ext>
            </a:extLst>
          </p:cNvPr>
          <p:cNvSpPr>
            <a:spLocks noGrp="1"/>
          </p:cNvSpPr>
          <p:nvPr>
            <p:ph type="dt" sz="half" idx="10"/>
          </p:nvPr>
        </p:nvSpPr>
        <p:spPr>
          <a:xfrm>
            <a:off x="2590800" y="3315843"/>
            <a:ext cx="2552699" cy="498328"/>
          </a:xfrm>
        </p:spPr>
        <p:txBody>
          <a:bodyPr/>
          <a:lstStyle/>
          <a:p>
            <a:r>
              <a:rPr lang="fr-FR" u="none" dirty="0"/>
              <a:t>Avril 2020</a:t>
            </a:r>
          </a:p>
        </p:txBody>
      </p:sp>
      <p:sp>
        <p:nvSpPr>
          <p:cNvPr id="8" name="Rectangle 7"/>
          <p:cNvSpPr/>
          <p:nvPr/>
        </p:nvSpPr>
        <p:spPr>
          <a:xfrm>
            <a:off x="1416050" y="7808506"/>
            <a:ext cx="4931410" cy="954107"/>
          </a:xfrm>
          <a:prstGeom prst="rect">
            <a:avLst/>
          </a:prstGeom>
        </p:spPr>
        <p:txBody>
          <a:bodyPr wrap="square">
            <a:spAutoFit/>
          </a:bodyPr>
          <a:lstStyle/>
          <a:p>
            <a:pPr algn="ctr"/>
            <a:r>
              <a:rPr lang="fr-FR" sz="2800" b="1" dirty="0"/>
              <a:t>Hôteliers et </a:t>
            </a:r>
            <a:r>
              <a:rPr lang="fr-FR" sz="2800" b="1" dirty="0" err="1"/>
              <a:t>Covid</a:t>
            </a:r>
            <a:r>
              <a:rPr lang="fr-FR" sz="2800" b="1" dirty="0"/>
              <a:t> 19 : </a:t>
            </a:r>
          </a:p>
          <a:p>
            <a:pPr algn="ctr"/>
            <a:r>
              <a:rPr lang="fr-FR" sz="2800" b="1" dirty="0"/>
              <a:t>avoir ou remboursement ?</a:t>
            </a:r>
            <a:endParaRPr lang="fr-FR" sz="2800" dirty="0"/>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19B037D2-281B-3540-A349-123540CEB45F}"/>
              </a:ext>
            </a:extLst>
          </p:cNvPr>
          <p:cNvSpPr>
            <a:spLocks noGrp="1"/>
          </p:cNvSpPr>
          <p:nvPr>
            <p:ph idx="1"/>
          </p:nvPr>
        </p:nvSpPr>
        <p:spPr>
          <a:xfrm>
            <a:off x="357065" y="1158240"/>
            <a:ext cx="7205908" cy="1524000"/>
          </a:xfrm>
        </p:spPr>
        <p:txBody>
          <a:bodyPr/>
          <a:lstStyle/>
          <a:p>
            <a:r>
              <a:rPr lang="fr-FR" sz="1400" dirty="0"/>
              <a:t>L’ordonnance n° 2020-315 du 25 mars 2020 relative aux conditions financières de résolution de certains contrats de voyages touristiques et de séjours en cas de circonstances exceptionnelles et inévitables ou de force majeure a été prise en application de l’article 11 de la loi N° 2020-290 du 23 mars 2020 d’urgence pour faire face à l’épidémie de Covid-19. </a:t>
            </a:r>
          </a:p>
          <a:p>
            <a:r>
              <a:rPr lang="fr-FR" sz="1400" dirty="0"/>
              <a:t>Ces dispositions dérogent temporairement aux dispositions du Code du tourisme et du Code civil.</a:t>
            </a:r>
          </a:p>
          <a:p>
            <a:endParaRPr lang="fr-FR" sz="1300" dirty="0"/>
          </a:p>
        </p:txBody>
      </p:sp>
      <p:sp>
        <p:nvSpPr>
          <p:cNvPr id="3" name="Espace réservé du contenu 2">
            <a:extLst>
              <a:ext uri="{FF2B5EF4-FFF2-40B4-BE49-F238E27FC236}">
                <a16:creationId xmlns:a16="http://schemas.microsoft.com/office/drawing/2014/main" xmlns="" id="{B4FF0F8D-21A5-5343-8240-1EEF34A67764}"/>
              </a:ext>
            </a:extLst>
          </p:cNvPr>
          <p:cNvSpPr>
            <a:spLocks noGrp="1"/>
          </p:cNvSpPr>
          <p:nvPr>
            <p:ph idx="10"/>
          </p:nvPr>
        </p:nvSpPr>
        <p:spPr>
          <a:xfrm>
            <a:off x="3239146" y="3279648"/>
            <a:ext cx="4323828" cy="5618818"/>
          </a:xfrm>
        </p:spPr>
        <p:txBody>
          <a:bodyPr/>
          <a:lstStyle/>
          <a:p>
            <a:pPr algn="just"/>
            <a:r>
              <a:rPr lang="fr-FR" sz="1100" dirty="0"/>
              <a:t>De nombreux Etats, dont la France, ont adopté des mesures restrictives de déplacement, ce qui conduit de très nombreux voyageurs à demander des annulations et des remboursements aux agences de voyage comme aux hôtels notamment. Nous nous attacherons ici aux seuls hôteliers dont l’ordonnance, sous le terme « </a:t>
            </a:r>
            <a:r>
              <a:rPr lang="fr-FR" sz="1100" b="1" i="1" dirty="0"/>
              <a:t>hébergement</a:t>
            </a:r>
            <a:r>
              <a:rPr lang="fr-FR" sz="1100" dirty="0"/>
              <a:t> » pris isolément et qui n’a pas un objectif résidentiel, modifie les obligations « </a:t>
            </a:r>
            <a:r>
              <a:rPr lang="fr-FR" sz="1100" i="1" dirty="0"/>
              <a:t>pour leur permettre de proposer à leurs clients, pour une période strictement déterminée et limitée dans le temps, un </a:t>
            </a:r>
            <a:r>
              <a:rPr lang="fr-FR" sz="1100" b="1" i="1" dirty="0"/>
              <a:t>remboursement</a:t>
            </a:r>
            <a:r>
              <a:rPr lang="fr-FR" sz="1100" i="1" dirty="0"/>
              <a:t> sous la forme d’une proposition de prestation identique ou équivalente, ou par le biais </a:t>
            </a:r>
            <a:r>
              <a:rPr lang="fr-FR" sz="1100" b="1" i="1" dirty="0"/>
              <a:t>d’un avoir</a:t>
            </a:r>
            <a:r>
              <a:rPr lang="fr-FR" sz="1100" i="1" dirty="0"/>
              <a:t> valable sur une longue période, de dix-huit mois, dans le but d’équilibrer le soutien aux entreprises du secteur en cette période de crise avec le respect du droit des consommateurs </a:t>
            </a:r>
            <a:r>
              <a:rPr lang="fr-FR" sz="1100" dirty="0"/>
              <a:t>» (</a:t>
            </a:r>
            <a:r>
              <a:rPr lang="fr-FR" sz="1100" dirty="0" err="1"/>
              <a:t>cf</a:t>
            </a:r>
            <a:r>
              <a:rPr lang="fr-FR" sz="1100" dirty="0"/>
              <a:t> Rapport au Président de la République). C’est au professionnel de choisir.</a:t>
            </a:r>
          </a:p>
          <a:p>
            <a:pPr algn="just"/>
            <a:endParaRPr lang="fr-FR" sz="1100" dirty="0"/>
          </a:p>
          <a:p>
            <a:pPr algn="just"/>
            <a:r>
              <a:rPr lang="fr-FR" sz="1100" dirty="0"/>
              <a:t>Cette modalité de remboursement est censée permettre de sauvegarder la trésorerie des hôteliers. Mais sa mise en œuvre peut relever de la fausse bonne nouvelle quand on étudie les mécanismes prévus dans le texte et les points incertains qui en résultent.</a:t>
            </a:r>
          </a:p>
          <a:p>
            <a:pPr algn="just"/>
            <a:endParaRPr lang="fr-FR" sz="1100" dirty="0"/>
          </a:p>
          <a:p>
            <a:pPr algn="just"/>
            <a:endParaRPr lang="fr-FR" sz="1100" dirty="0"/>
          </a:p>
          <a:p>
            <a:pPr algn="just"/>
            <a:endParaRPr lang="fr-FR" sz="1100" b="1" u="sng" dirty="0"/>
          </a:p>
          <a:p>
            <a:pPr algn="just"/>
            <a:r>
              <a:rPr lang="fr-FR" sz="1100" b="1" u="sng" dirty="0"/>
              <a:t>A.  </a:t>
            </a:r>
            <a:r>
              <a:rPr lang="fr-FR" sz="1100" u="sng" dirty="0"/>
              <a:t>La </a:t>
            </a:r>
            <a:r>
              <a:rPr lang="fr-FR" sz="1100" b="1" u="sng" dirty="0"/>
              <a:t>période</a:t>
            </a:r>
            <a:r>
              <a:rPr lang="fr-FR" sz="1100" u="sng" dirty="0"/>
              <a:t> concernée</a:t>
            </a:r>
            <a:r>
              <a:rPr lang="fr-FR" sz="1100" dirty="0"/>
              <a:t> : au travers d’un jeu de piste autour de plusieurs références à divers articles, l’ordonnance concerne notamment la résolution de la réservation hôtelière lorsqu’elle est notifiée entre le 1</a:t>
            </a:r>
            <a:r>
              <a:rPr lang="fr-FR" sz="1100" baseline="30000" dirty="0"/>
              <a:t>er</a:t>
            </a:r>
            <a:r>
              <a:rPr lang="fr-FR" sz="1100" dirty="0"/>
              <a:t> mars 2020 et une date antérieure au 15 septembre 2020 inclus. Une réservation faite entre ces deux dates, puis annulée, n’est pas concernée par l’ordonnance.</a:t>
            </a:r>
          </a:p>
          <a:p>
            <a:pPr algn="just"/>
            <a:endParaRPr lang="fr-FR" sz="1100" dirty="0"/>
          </a:p>
          <a:p>
            <a:pPr algn="just"/>
            <a:r>
              <a:rPr lang="fr-FR" sz="1100" b="1" u="sng" dirty="0"/>
              <a:t>B. </a:t>
            </a:r>
            <a:r>
              <a:rPr lang="fr-FR" sz="1100" u="sng" dirty="0"/>
              <a:t>Le </a:t>
            </a:r>
            <a:r>
              <a:rPr lang="fr-FR" sz="1100" b="1" u="sng" dirty="0"/>
              <a:t>principe</a:t>
            </a:r>
            <a:r>
              <a:rPr lang="fr-FR" sz="1100" dirty="0"/>
              <a:t> : l’hôtelier peut proposer, à la place du remboursement de l’intégralité des paiements effectués, un </a:t>
            </a:r>
            <a:r>
              <a:rPr lang="fr-FR" sz="1100" b="1" dirty="0"/>
              <a:t>avoir valable 18 mois</a:t>
            </a:r>
            <a:r>
              <a:rPr lang="fr-FR" sz="1100" dirty="0"/>
              <a:t>. Il s’agit d’une </a:t>
            </a:r>
            <a:r>
              <a:rPr lang="fr-FR" sz="1100" b="1" dirty="0"/>
              <a:t>faculté</a:t>
            </a:r>
            <a:r>
              <a:rPr lang="fr-FR" sz="1100" dirty="0"/>
              <a:t>. A défaut de l’exercer, l’hôtelier doit rembourser le client qui le demande.</a:t>
            </a:r>
          </a:p>
          <a:p>
            <a:endParaRPr lang="fr-FR" dirty="0"/>
          </a:p>
        </p:txBody>
      </p:sp>
      <p:sp>
        <p:nvSpPr>
          <p:cNvPr id="4" name="Espace réservé du contenu 3">
            <a:extLst>
              <a:ext uri="{FF2B5EF4-FFF2-40B4-BE49-F238E27FC236}">
                <a16:creationId xmlns:a16="http://schemas.microsoft.com/office/drawing/2014/main" xmlns="" id="{1279823F-C42A-B44C-96C8-5292D8881337}"/>
              </a:ext>
            </a:extLst>
          </p:cNvPr>
          <p:cNvSpPr>
            <a:spLocks noGrp="1"/>
          </p:cNvSpPr>
          <p:nvPr>
            <p:ph idx="12"/>
          </p:nvPr>
        </p:nvSpPr>
        <p:spPr>
          <a:xfrm>
            <a:off x="357065" y="461434"/>
            <a:ext cx="7205909" cy="696806"/>
          </a:xfrm>
        </p:spPr>
        <p:txBody>
          <a:bodyPr/>
          <a:lstStyle/>
          <a:p>
            <a:r>
              <a:rPr lang="fr-FR" sz="1800" dirty="0"/>
              <a:t>Hôteliers et Covid 19 : avoir ou remboursement ?</a:t>
            </a:r>
          </a:p>
          <a:p>
            <a:r>
              <a:rPr lang="fr-FR" dirty="0"/>
              <a:t>Une dérogation temporaire au droit commun</a:t>
            </a:r>
          </a:p>
          <a:p>
            <a:endParaRPr lang="fr-FR" dirty="0"/>
          </a:p>
        </p:txBody>
      </p:sp>
      <p:sp>
        <p:nvSpPr>
          <p:cNvPr id="5" name="Espace réservé du contenu 4">
            <a:extLst>
              <a:ext uri="{FF2B5EF4-FFF2-40B4-BE49-F238E27FC236}">
                <a16:creationId xmlns:a16="http://schemas.microsoft.com/office/drawing/2014/main" xmlns="" id="{A310E487-A49F-4D46-AB92-300144259978}"/>
              </a:ext>
            </a:extLst>
          </p:cNvPr>
          <p:cNvSpPr>
            <a:spLocks noGrp="1"/>
          </p:cNvSpPr>
          <p:nvPr>
            <p:ph idx="13"/>
          </p:nvPr>
        </p:nvSpPr>
        <p:spPr>
          <a:xfrm>
            <a:off x="475488" y="2682240"/>
            <a:ext cx="7087486" cy="597408"/>
          </a:xfrm>
        </p:spPr>
        <p:txBody>
          <a:bodyPr/>
          <a:lstStyle/>
          <a:p>
            <a:pPr algn="ctr"/>
            <a:r>
              <a:rPr lang="fr-FR" sz="1600" dirty="0"/>
              <a:t>Hôteliers, que faire </a:t>
            </a:r>
          </a:p>
          <a:p>
            <a:pPr algn="ctr"/>
            <a:r>
              <a:rPr lang="fr-FR" sz="1600" dirty="0"/>
              <a:t>pour ménager votre trésorerie ?</a:t>
            </a:r>
          </a:p>
        </p:txBody>
      </p:sp>
      <p:sp>
        <p:nvSpPr>
          <p:cNvPr id="6" name="Espace réservé du contenu 4">
            <a:extLst>
              <a:ext uri="{FF2B5EF4-FFF2-40B4-BE49-F238E27FC236}">
                <a16:creationId xmlns:a16="http://schemas.microsoft.com/office/drawing/2014/main" xmlns="" id="{9A1CB98E-8559-4906-8674-F04840CACE60}"/>
              </a:ext>
            </a:extLst>
          </p:cNvPr>
          <p:cNvSpPr txBox="1">
            <a:spLocks/>
          </p:cNvSpPr>
          <p:nvPr/>
        </p:nvSpPr>
        <p:spPr>
          <a:xfrm>
            <a:off x="3135514" y="6677024"/>
            <a:ext cx="4323828" cy="238125"/>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ctr"/>
            <a:r>
              <a:rPr lang="fr-FR" dirty="0"/>
              <a:t>Une offre nouvelle</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CD45E518-98D1-EE41-9BFC-39071E1E558F}"/>
              </a:ext>
            </a:extLst>
          </p:cNvPr>
          <p:cNvSpPr>
            <a:spLocks noGrp="1"/>
          </p:cNvSpPr>
          <p:nvPr>
            <p:ph idx="1"/>
          </p:nvPr>
        </p:nvSpPr>
        <p:spPr>
          <a:xfrm>
            <a:off x="357065" y="361608"/>
            <a:ext cx="3449392" cy="8782392"/>
          </a:xfrm>
        </p:spPr>
        <p:txBody>
          <a:bodyPr/>
          <a:lstStyle/>
          <a:p>
            <a:pPr algn="just"/>
            <a:r>
              <a:rPr lang="fr-FR" sz="1100" b="1" u="sng" dirty="0"/>
              <a:t>C. </a:t>
            </a:r>
            <a:r>
              <a:rPr lang="fr-FR" sz="1100" u="sng" dirty="0"/>
              <a:t>Le </a:t>
            </a:r>
            <a:r>
              <a:rPr lang="fr-FR" sz="1100" b="1" u="sng" dirty="0"/>
              <a:t>montant</a:t>
            </a:r>
            <a:r>
              <a:rPr lang="fr-FR" sz="1100" u="sng" dirty="0"/>
              <a:t> de l’avoir</a:t>
            </a:r>
            <a:r>
              <a:rPr lang="fr-FR" sz="1100" dirty="0"/>
              <a:t> : s’il est proposé, le montant de l’avoir est égal à celui de l’intégralité des paiements effectués au titre du contrat résolu. </a:t>
            </a:r>
          </a:p>
          <a:p>
            <a:pPr algn="just"/>
            <a:endParaRPr lang="fr-FR" sz="1100" b="1" u="sng" dirty="0"/>
          </a:p>
          <a:p>
            <a:pPr algn="just"/>
            <a:r>
              <a:rPr lang="fr-FR" sz="1100" b="1" u="sng" dirty="0"/>
              <a:t>D. Gel</a:t>
            </a:r>
            <a:r>
              <a:rPr lang="fr-FR" sz="1100" u="sng" dirty="0"/>
              <a:t> temporaire</a:t>
            </a:r>
            <a:r>
              <a:rPr lang="fr-FR" sz="1100" dirty="0"/>
              <a:t> : Lorsque cet avoir est proposé ainsi que l’offre nouvelle, le client ne peut solliciter le remboursement de son paiement pendant la période de validité de l’avoir (18 mois). </a:t>
            </a:r>
          </a:p>
          <a:p>
            <a:pPr algn="just"/>
            <a:endParaRPr lang="fr-FR" sz="1100" b="1" u="sng" dirty="0"/>
          </a:p>
          <a:p>
            <a:pPr algn="just"/>
            <a:r>
              <a:rPr lang="fr-FR" sz="1100" b="1" u="sng" dirty="0"/>
              <a:t>E. Information</a:t>
            </a:r>
            <a:r>
              <a:rPr lang="fr-FR" sz="1100" u="sng" dirty="0"/>
              <a:t> du client par l’hôtelier sur sa </a:t>
            </a:r>
            <a:r>
              <a:rPr lang="fr-FR" sz="1100" b="1" u="sng" dirty="0"/>
              <a:t>proposition d’avoir</a:t>
            </a:r>
            <a:r>
              <a:rPr lang="fr-FR" sz="1100" b="1" dirty="0"/>
              <a:t> </a:t>
            </a:r>
            <a:r>
              <a:rPr lang="fr-FR" sz="1100" dirty="0"/>
              <a:t>: au plus tard 30 jours après la demande de résolution, ou, si le contrat a été résolu avant le 26 mars 2020, au plus tard le 26 avril 2020 (trente jours après cette date d’entrée en vigueur de l’ordonnance), l’hôtelier doit informer le client sur support durable (courrier ou courriel) de la proposition d’avoir en indiquant son montant ainsi que les conditions de délai et de durée de validité de cet avoir qui constitue alors une offre de prestation nouvelle. Il est conseillé de faire l’offre de prestation nouvelle en même temps.</a:t>
            </a:r>
            <a:endParaRPr lang="fr-FR" sz="1100" b="1" u="sng" dirty="0"/>
          </a:p>
          <a:p>
            <a:pPr algn="just"/>
            <a:endParaRPr lang="fr-FR" sz="1100" b="1" u="sng" dirty="0"/>
          </a:p>
          <a:p>
            <a:pPr algn="just"/>
            <a:r>
              <a:rPr lang="fr-FR" sz="1100" b="1" u="sng" dirty="0"/>
              <a:t>F.  Offre</a:t>
            </a:r>
            <a:r>
              <a:rPr lang="fr-FR" sz="1100" u="sng" dirty="0"/>
              <a:t> de prestation nouvelle d’avoir doit être acceptée par le client </a:t>
            </a:r>
            <a:r>
              <a:rPr lang="fr-FR" sz="1100" dirty="0"/>
              <a:t>: </a:t>
            </a:r>
            <a:r>
              <a:rPr lang="fr-FR" sz="1100" b="1" dirty="0"/>
              <a:t>dans les 3 mois de cette information (et idéalement avec l’envoi de l’information mentionnée au E. ci-dessus)</a:t>
            </a:r>
            <a:r>
              <a:rPr lang="fr-FR" sz="1100" dirty="0"/>
              <a:t>, l’hôtelier propose alors au client une </a:t>
            </a:r>
            <a:r>
              <a:rPr lang="fr-FR" sz="1100" b="1" dirty="0"/>
              <a:t>nouvelle prestation</a:t>
            </a:r>
            <a:r>
              <a:rPr lang="fr-FR" sz="1100" dirty="0"/>
              <a:t> afin qu’il puisse utiliser l’avoir. Cette prestation fait l’objet d’un contrat répondant à des conditions strictement définies : </a:t>
            </a:r>
          </a:p>
          <a:p>
            <a:pPr marL="228600" lvl="0" indent="-228600" algn="just">
              <a:buFont typeface="+mj-lt"/>
              <a:buAutoNum type="arabicPeriod"/>
            </a:pPr>
            <a:r>
              <a:rPr lang="fr-FR" sz="1100" dirty="0"/>
              <a:t>La prestation est identique ou équivalente à la prestation prévue par le contrat résolu ; </a:t>
            </a:r>
          </a:p>
          <a:p>
            <a:pPr marL="228600" lvl="0" indent="-228600" algn="just">
              <a:buFont typeface="+mj-lt"/>
              <a:buAutoNum type="arabicPeriod"/>
            </a:pPr>
            <a:r>
              <a:rPr lang="fr-FR" sz="1100" dirty="0"/>
              <a:t>Son prix n’est pas supérieur à celui de la prestation prévue par ce contrat résolu ; </a:t>
            </a:r>
          </a:p>
          <a:p>
            <a:pPr marL="228600" lvl="0" indent="-228600" algn="just">
              <a:buFont typeface="+mj-lt"/>
              <a:buAutoNum type="arabicPeriod"/>
            </a:pPr>
            <a:r>
              <a:rPr lang="fr-FR" sz="1100" dirty="0"/>
              <a:t>Elle ne donne lieu à aucune majoration tarifaire autre que celle prévue, le cas échéant, par le contrat résolu. </a:t>
            </a:r>
          </a:p>
          <a:p>
            <a:pPr algn="just"/>
            <a:endParaRPr lang="fr-FR" sz="1100" i="1" dirty="0"/>
          </a:p>
          <a:p>
            <a:pPr algn="just"/>
            <a:r>
              <a:rPr lang="fr-FR" sz="1100" b="1" dirty="0"/>
              <a:t>Si le client demande une prestation dont le prix est différent </a:t>
            </a:r>
            <a:r>
              <a:rPr lang="fr-FR" sz="1100" dirty="0"/>
              <a:t>de celui de la prestation prévue par le contrat résolu, le prix à acquitter au titre de cette nouvelle prestation tient compte de l’avoir. L’hôtelier a intérêt à ouvrir cette possibilité au client dans son offre. Concrètement, en cas de différence avec la réservation initiale résolue ou annulée, cela se traduit par : </a:t>
            </a:r>
          </a:p>
          <a:p>
            <a:pPr marL="171450" lvl="0" indent="-171450" algn="just">
              <a:buFont typeface="Wingdings" panose="05000000000000000000" pitchFamily="2" charset="2"/>
              <a:buChar char="§"/>
            </a:pPr>
            <a:r>
              <a:rPr lang="fr-FR" sz="1100" dirty="0"/>
              <a:t>en cas de prestation de qualité et de prix supérieurs, le paiement par le client d’une somme complémentaire ; </a:t>
            </a:r>
          </a:p>
          <a:p>
            <a:pPr marL="171450" lvl="0" indent="-171450" algn="just">
              <a:buFont typeface="Wingdings" panose="05000000000000000000" pitchFamily="2" charset="2"/>
              <a:buChar char="§"/>
            </a:pPr>
            <a:r>
              <a:rPr lang="fr-FR" sz="1100" dirty="0"/>
              <a:t>en cas de prestation différente d’un montant inférieur au montant de l’avoir : la conservation du solde de cet avoir qui restera utilisable, selon les modalités prévues par l’ordonnance, jusqu’au terme de la période de validité de l’avoir (nature sécable de l’avoir).</a:t>
            </a:r>
          </a:p>
          <a:p>
            <a:pPr algn="just"/>
            <a:endParaRPr lang="fr-FR" sz="1100" i="1" dirty="0"/>
          </a:p>
          <a:p>
            <a:pPr algn="just"/>
            <a:endParaRPr lang="fr-FR" sz="1100" i="1" dirty="0"/>
          </a:p>
          <a:p>
            <a:pPr algn="just"/>
            <a:endParaRPr lang="fr-FR" sz="1100" i="1" dirty="0"/>
          </a:p>
          <a:p>
            <a:pPr algn="just"/>
            <a:endParaRPr lang="fr-FR" sz="1100" i="1" dirty="0"/>
          </a:p>
          <a:p>
            <a:pPr algn="just"/>
            <a:endParaRPr lang="fr-FR" sz="1100" i="1" dirty="0"/>
          </a:p>
          <a:p>
            <a:pPr algn="just"/>
            <a:endParaRPr lang="fr-FR" sz="1100" i="1" dirty="0"/>
          </a:p>
          <a:p>
            <a:pPr algn="just"/>
            <a:endParaRPr lang="fr-FR" sz="1100" i="1" dirty="0"/>
          </a:p>
          <a:p>
            <a:pPr algn="just"/>
            <a:endParaRPr lang="fr-FR" sz="1100" i="1" dirty="0"/>
          </a:p>
          <a:p>
            <a:pPr algn="just"/>
            <a:endParaRPr lang="fr-FR" sz="1100" i="1" dirty="0"/>
          </a:p>
        </p:txBody>
      </p:sp>
      <p:sp>
        <p:nvSpPr>
          <p:cNvPr id="3" name="Espace réservé du contenu 2">
            <a:extLst>
              <a:ext uri="{FF2B5EF4-FFF2-40B4-BE49-F238E27FC236}">
                <a16:creationId xmlns:a16="http://schemas.microsoft.com/office/drawing/2014/main" xmlns="" id="{4452864D-FE57-2042-B147-E0EB9576C831}"/>
              </a:ext>
            </a:extLst>
          </p:cNvPr>
          <p:cNvSpPr>
            <a:spLocks noGrp="1"/>
          </p:cNvSpPr>
          <p:nvPr>
            <p:ph idx="10"/>
          </p:nvPr>
        </p:nvSpPr>
        <p:spPr>
          <a:xfrm>
            <a:off x="4113581" y="361609"/>
            <a:ext cx="3449392" cy="1064855"/>
          </a:xfrm>
        </p:spPr>
        <p:txBody>
          <a:bodyPr/>
          <a:lstStyle/>
          <a:p>
            <a:pPr algn="just"/>
            <a:r>
              <a:rPr lang="fr-FR" sz="1100" b="1" dirty="0"/>
              <a:t>G. </a:t>
            </a:r>
            <a:r>
              <a:rPr lang="fr-FR" sz="1100" b="1" u="sng" dirty="0"/>
              <a:t>Délai</a:t>
            </a:r>
            <a:r>
              <a:rPr lang="fr-FR" sz="1100" u="sng" dirty="0"/>
              <a:t> de l’offre de prestation nouvelle avec un avoir</a:t>
            </a:r>
            <a:r>
              <a:rPr lang="fr-FR" sz="1100" dirty="0"/>
              <a:t> : Cette pollicitation, formulée au plus tard dans un délai de 3 mois à compter de la notification de la résolution, demeure </a:t>
            </a:r>
            <a:r>
              <a:rPr lang="fr-FR" sz="1100" b="1" dirty="0"/>
              <a:t>valable pendant 18 mois</a:t>
            </a:r>
            <a:r>
              <a:rPr lang="fr-FR" sz="1100" dirty="0"/>
              <a:t> à compter de la notification la proposition d’avoir.</a:t>
            </a:r>
          </a:p>
          <a:p>
            <a:pPr lvl="0" algn="just"/>
            <a:endParaRPr lang="fr-FR" sz="1100" i="1" dirty="0"/>
          </a:p>
        </p:txBody>
      </p:sp>
      <p:sp>
        <p:nvSpPr>
          <p:cNvPr id="12" name="Espace réservé du contenu 4">
            <a:extLst>
              <a:ext uri="{FF2B5EF4-FFF2-40B4-BE49-F238E27FC236}">
                <a16:creationId xmlns:a16="http://schemas.microsoft.com/office/drawing/2014/main" xmlns="" id="{C3FD7D71-768B-4670-9672-E742F8341239}"/>
              </a:ext>
            </a:extLst>
          </p:cNvPr>
          <p:cNvSpPr txBox="1">
            <a:spLocks/>
          </p:cNvSpPr>
          <p:nvPr/>
        </p:nvSpPr>
        <p:spPr>
          <a:xfrm>
            <a:off x="4113582" y="1426464"/>
            <a:ext cx="3616146" cy="353568"/>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ctr"/>
            <a:r>
              <a:rPr lang="fr-FR" dirty="0"/>
              <a:t>Une éventuelle acceptation</a:t>
            </a:r>
          </a:p>
        </p:txBody>
      </p:sp>
      <p:sp>
        <p:nvSpPr>
          <p:cNvPr id="14" name="ZoneTexte 13">
            <a:extLst>
              <a:ext uri="{FF2B5EF4-FFF2-40B4-BE49-F238E27FC236}">
                <a16:creationId xmlns:a16="http://schemas.microsoft.com/office/drawing/2014/main" xmlns="" id="{37B34BC2-5E92-46ED-9C14-AFB4634C487D}"/>
              </a:ext>
            </a:extLst>
          </p:cNvPr>
          <p:cNvSpPr txBox="1"/>
          <p:nvPr/>
        </p:nvSpPr>
        <p:spPr>
          <a:xfrm>
            <a:off x="4265983" y="1865377"/>
            <a:ext cx="3296990" cy="2123658"/>
          </a:xfrm>
          <a:prstGeom prst="rect">
            <a:avLst/>
          </a:prstGeom>
          <a:noFill/>
        </p:spPr>
        <p:txBody>
          <a:bodyPr wrap="square" rtlCol="0">
            <a:spAutoFit/>
          </a:bodyPr>
          <a:lstStyle/>
          <a:p>
            <a:pPr algn="just"/>
            <a:r>
              <a:rPr lang="fr-FR" sz="1100" b="1" dirty="0">
                <a:solidFill>
                  <a:schemeClr val="accent1"/>
                </a:solidFill>
              </a:rPr>
              <a:t>A. </a:t>
            </a:r>
            <a:r>
              <a:rPr lang="fr-FR" sz="1100" u="sng" dirty="0">
                <a:solidFill>
                  <a:schemeClr val="accent1"/>
                </a:solidFill>
              </a:rPr>
              <a:t>En cas de </a:t>
            </a:r>
            <a:r>
              <a:rPr lang="fr-FR" sz="1100" b="1" u="sng" dirty="0">
                <a:solidFill>
                  <a:schemeClr val="accent1"/>
                </a:solidFill>
              </a:rPr>
              <a:t>silence</a:t>
            </a:r>
            <a:r>
              <a:rPr lang="fr-FR" sz="1100" u="sng" dirty="0">
                <a:solidFill>
                  <a:schemeClr val="accent1"/>
                </a:solidFill>
              </a:rPr>
              <a:t> du client à la suite de l’offre</a:t>
            </a:r>
            <a:r>
              <a:rPr lang="fr-FR" sz="1100" dirty="0">
                <a:solidFill>
                  <a:schemeClr val="accent1"/>
                </a:solidFill>
              </a:rPr>
              <a:t> : </a:t>
            </a:r>
          </a:p>
          <a:p>
            <a:pPr algn="just"/>
            <a:endParaRPr lang="fr-FR" sz="1100" dirty="0">
              <a:solidFill>
                <a:schemeClr val="accent1"/>
              </a:solidFill>
            </a:endParaRPr>
          </a:p>
          <a:p>
            <a:pPr algn="just"/>
            <a:r>
              <a:rPr lang="fr-FR" sz="1100" dirty="0">
                <a:solidFill>
                  <a:schemeClr val="accent1"/>
                </a:solidFill>
              </a:rPr>
              <a:t>A défaut de la conclusion du contrat relatif à la nouvelle prestation avant le terme de la période de validité (18 mois), l’hôtelier doit procéder au remboursement de l’intégralité des paiements effectués au titre du contrat résolu. </a:t>
            </a:r>
          </a:p>
          <a:p>
            <a:pPr algn="just"/>
            <a:r>
              <a:rPr lang="fr-FR" sz="1100" dirty="0">
                <a:solidFill>
                  <a:schemeClr val="accent1"/>
                </a:solidFill>
              </a:rPr>
              <a:t>Le cas échéant, l’hôtelier procède au remboursement d’un montant égal au solde de l’avoir qui n’a pas été utilisé par le client. Logiquement, ce remboursement intervient à l’issue des 18 mois, préservant temporairement la trésorerie de l’hôtelier.</a:t>
            </a:r>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xmlns="" id="{06CC4AEB-7A44-B44E-B81B-89B1D17A88B1}"/>
              </a:ext>
            </a:extLst>
          </p:cNvPr>
          <p:cNvSpPr>
            <a:spLocks noGrp="1"/>
          </p:cNvSpPr>
          <p:nvPr>
            <p:ph idx="1"/>
          </p:nvPr>
        </p:nvSpPr>
        <p:spPr>
          <a:xfrm>
            <a:off x="341376" y="231648"/>
            <a:ext cx="3465081" cy="3743192"/>
          </a:xfrm>
        </p:spPr>
        <p:txBody>
          <a:bodyPr/>
          <a:lstStyle/>
          <a:p>
            <a:pPr algn="just"/>
            <a:r>
              <a:rPr lang="fr-FR" sz="1100" b="1" dirty="0"/>
              <a:t>B. </a:t>
            </a:r>
            <a:r>
              <a:rPr lang="fr-FR" sz="1100" u="sng" dirty="0"/>
              <a:t>En cas de </a:t>
            </a:r>
            <a:r>
              <a:rPr lang="fr-FR" sz="1100" b="1" u="sng" dirty="0"/>
              <a:t>refus</a:t>
            </a:r>
            <a:r>
              <a:rPr lang="fr-FR" sz="1100" u="sng" dirty="0"/>
              <a:t> de l’offre par le client :</a:t>
            </a:r>
            <a:r>
              <a:rPr lang="fr-FR" sz="1100" dirty="0"/>
              <a:t> </a:t>
            </a:r>
          </a:p>
          <a:p>
            <a:pPr algn="just"/>
            <a:endParaRPr lang="fr-FR" sz="1100" dirty="0"/>
          </a:p>
          <a:p>
            <a:pPr algn="just"/>
            <a:r>
              <a:rPr lang="fr-FR" sz="1100" dirty="0"/>
              <a:t>L’hôtelier procède au remboursement de l’intégralité des paiements effectués au titre du contrat résolu. S’il ne peut pas rembourser immédiatement, il ne sera tenu de rembourser qu’à la fin de la validité de l’avoir (</a:t>
            </a:r>
            <a:r>
              <a:rPr lang="fr-FR" sz="1000" dirty="0" err="1"/>
              <a:t>cf</a:t>
            </a:r>
            <a:r>
              <a:rPr lang="fr-FR" sz="1000" dirty="0"/>
              <a:t> réponse site DGCCRF</a:t>
            </a:r>
            <a:r>
              <a:rPr lang="fr-FR" sz="1100" dirty="0"/>
              <a:t>). La solution préserve la trésorerie de l’hôtelier.</a:t>
            </a:r>
          </a:p>
          <a:p>
            <a:pPr algn="just"/>
            <a:endParaRPr lang="fr-FR" sz="1100" dirty="0"/>
          </a:p>
          <a:p>
            <a:r>
              <a:rPr lang="fr-FR" sz="1100" dirty="0"/>
              <a:t>Dès lors,</a:t>
            </a:r>
          </a:p>
          <a:p>
            <a:pPr marL="171450" lvl="0" indent="-171450" algn="just">
              <a:buFont typeface="Wingdings" panose="05000000000000000000" pitchFamily="2" charset="2"/>
              <a:buChar char="§"/>
            </a:pPr>
            <a:r>
              <a:rPr lang="fr-FR" sz="1100" dirty="0"/>
              <a:t>En cas de force majeure hors champs de l’ordonnance, l’annulation est de droit et le prestataire doit rembourser le client. </a:t>
            </a:r>
          </a:p>
          <a:p>
            <a:pPr marL="171450" lvl="0" indent="-171450" algn="just">
              <a:buFont typeface="Wingdings" panose="05000000000000000000" pitchFamily="2" charset="2"/>
              <a:buChar char="§"/>
            </a:pPr>
            <a:r>
              <a:rPr lang="fr-FR" sz="1100" dirty="0"/>
              <a:t>En cas d’annulation pour force majeure liée au Covid-19, l’ordonnance permet à l’hôtelier de proposer un avoir et une prestation nouvelle. </a:t>
            </a:r>
          </a:p>
          <a:p>
            <a:pPr marL="171450" lvl="0" indent="-171450" algn="just">
              <a:buFont typeface="Wingdings" panose="05000000000000000000" pitchFamily="2" charset="2"/>
              <a:buChar char="§"/>
            </a:pPr>
            <a:r>
              <a:rPr lang="fr-FR" sz="1100" dirty="0"/>
              <a:t>S’il n’y a pas force majeure (par ex une réservation faite le 1er avril 2020 alors que le virus est connu de tous, puis annulée le 1er mai), le droit commun s’applique. </a:t>
            </a:r>
          </a:p>
          <a:p>
            <a:pPr algn="just"/>
            <a:endParaRPr lang="fr-FR" dirty="0"/>
          </a:p>
          <a:p>
            <a:pPr algn="just"/>
            <a:endParaRPr lang="fr-FR" dirty="0"/>
          </a:p>
          <a:p>
            <a:endParaRPr lang="fr-FR" dirty="0"/>
          </a:p>
        </p:txBody>
      </p:sp>
      <p:sp>
        <p:nvSpPr>
          <p:cNvPr id="34" name="Espace réservé du contenu 33">
            <a:extLst>
              <a:ext uri="{FF2B5EF4-FFF2-40B4-BE49-F238E27FC236}">
                <a16:creationId xmlns:a16="http://schemas.microsoft.com/office/drawing/2014/main" xmlns="" id="{D2622F49-3E35-DC46-AA81-D1CC06789AF4}"/>
              </a:ext>
            </a:extLst>
          </p:cNvPr>
          <p:cNvSpPr>
            <a:spLocks noGrp="1"/>
          </p:cNvSpPr>
          <p:nvPr>
            <p:ph idx="10"/>
          </p:nvPr>
        </p:nvSpPr>
        <p:spPr>
          <a:xfrm>
            <a:off x="4113581" y="192023"/>
            <a:ext cx="3449388" cy="3855087"/>
          </a:xfrm>
        </p:spPr>
        <p:txBody>
          <a:bodyPr/>
          <a:lstStyle/>
          <a:p>
            <a:endParaRPr lang="fr-FR" dirty="0"/>
          </a:p>
          <a:p>
            <a:pPr algn="just"/>
            <a:endParaRPr lang="fr-FR" sz="1100" dirty="0"/>
          </a:p>
          <a:p>
            <a:pPr algn="just"/>
            <a:r>
              <a:rPr lang="fr-FR" sz="1100" dirty="0"/>
              <a:t>Interrogée par l’UMIH le 31 mars 2020, la Direction Générale des Entreprises (DGE) a précisé (circulaire juridique UMIH du 2 avril 2020) : </a:t>
            </a:r>
          </a:p>
          <a:p>
            <a:pPr algn="just"/>
            <a:r>
              <a:rPr lang="fr-FR" sz="1100" dirty="0"/>
              <a:t> « </a:t>
            </a:r>
            <a:r>
              <a:rPr lang="fr-FR" sz="1100" i="1" dirty="0"/>
              <a:t>Dès lors que la réservation a été faite avant la connaissance de la crise, le voyageur comme le prestataire peut arguer d’une force majeure pour annuler sa réservation. La force majeure est une notion jurisprudentielle mais il y a de fortes présomptions que le juge estimerait que la situation actuelle est un cas de force majeure. L’ordonnance ne change rien à cette possibilité d’annuler pour force majeure : elle prévoit que, pour les annulations notifiées entre le 1er mars et le 15 septembre, le prestataire peut proposer un avoir au lieu de rembourser. Pour un séjour prévu en 2021, si l’annulation pour force majeure est notifiée après le 15 septembre, l’hôtelier devra rembourser. L’extension du calendrier jusqu’au 15 septembre prévue par l’ordonnance est en faveur des professionnels. Elle a été choisie pour que les annulations qui viendraient pendant les vacances d’été puissent être prises en compte</a:t>
            </a:r>
            <a:r>
              <a:rPr lang="fr-FR" sz="1100" dirty="0"/>
              <a:t> ». </a:t>
            </a:r>
          </a:p>
          <a:p>
            <a:pPr algn="just"/>
            <a:endParaRPr lang="fr-FR" dirty="0"/>
          </a:p>
        </p:txBody>
      </p:sp>
      <p:sp>
        <p:nvSpPr>
          <p:cNvPr id="4" name="Espace réservé du contenu 3">
            <a:extLst>
              <a:ext uri="{FF2B5EF4-FFF2-40B4-BE49-F238E27FC236}">
                <a16:creationId xmlns:a16="http://schemas.microsoft.com/office/drawing/2014/main" xmlns="" id="{B119CC94-60AE-E041-A2E1-A52C17834E6D}"/>
              </a:ext>
            </a:extLst>
          </p:cNvPr>
          <p:cNvSpPr>
            <a:spLocks noGrp="1"/>
          </p:cNvSpPr>
          <p:nvPr>
            <p:ph idx="11"/>
          </p:nvPr>
        </p:nvSpPr>
        <p:spPr/>
        <p:txBody>
          <a:bodyPr/>
          <a:lstStyle/>
          <a:p>
            <a:r>
              <a:rPr lang="fr-FR" dirty="0"/>
              <a:t>Catherine Ottaway, associée</a:t>
            </a:r>
            <a:endParaRPr lang="pt" dirty="0"/>
          </a:p>
        </p:txBody>
      </p:sp>
      <p:sp>
        <p:nvSpPr>
          <p:cNvPr id="12" name="Espace réservé du contenu 11">
            <a:extLst>
              <a:ext uri="{FF2B5EF4-FFF2-40B4-BE49-F238E27FC236}">
                <a16:creationId xmlns:a16="http://schemas.microsoft.com/office/drawing/2014/main" xmlns="" id="{7349F548-0C03-E345-89A4-3D123F7D0526}"/>
              </a:ext>
            </a:extLst>
          </p:cNvPr>
          <p:cNvSpPr>
            <a:spLocks noGrp="1"/>
          </p:cNvSpPr>
          <p:nvPr>
            <p:ph idx="14"/>
          </p:nvPr>
        </p:nvSpPr>
        <p:spPr>
          <a:xfrm>
            <a:off x="357065" y="4657719"/>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a:t>
            </a:r>
            <a:r>
              <a:rPr lang="fr-FR" dirty="0" smtClean="0"/>
              <a:t>00</a:t>
            </a:r>
          </a:p>
          <a:p>
            <a:r>
              <a:rPr lang="fr-FR" dirty="0" smtClean="0"/>
              <a:t>ottaway@hocheavocats.com</a:t>
            </a:r>
            <a:endParaRPr lang="fr-FR" dirty="0"/>
          </a:p>
        </p:txBody>
      </p:sp>
      <p:sp>
        <p:nvSpPr>
          <p:cNvPr id="37" name="Espace réservé du contenu 36">
            <a:extLst>
              <a:ext uri="{FF2B5EF4-FFF2-40B4-BE49-F238E27FC236}">
                <a16:creationId xmlns:a16="http://schemas.microsoft.com/office/drawing/2014/main" xmlns="" id="{18E915F1-F283-294F-A446-F11B2CA17633}"/>
              </a:ext>
            </a:extLst>
          </p:cNvPr>
          <p:cNvSpPr>
            <a:spLocks noGrp="1"/>
          </p:cNvSpPr>
          <p:nvPr>
            <p:ph idx="15"/>
          </p:nvPr>
        </p:nvSpPr>
        <p:spPr>
          <a:xfrm>
            <a:off x="4113579" y="4495801"/>
            <a:ext cx="3649295" cy="247650"/>
          </a:xfrm>
        </p:spPr>
        <p:txBody>
          <a:bodyPr/>
          <a:lstStyle/>
          <a:p>
            <a:r>
              <a:rPr lang="fr-FR" dirty="0"/>
              <a:t>Georges-Louis </a:t>
            </a:r>
            <a:r>
              <a:rPr lang="fr-FR" dirty="0" err="1"/>
              <a:t>Harang</a:t>
            </a:r>
            <a:r>
              <a:rPr lang="fr-FR" dirty="0"/>
              <a:t>, </a:t>
            </a:r>
            <a:r>
              <a:rPr lang="fr-FR" dirty="0" smtClean="0"/>
              <a:t>Associé </a:t>
            </a:r>
            <a:endParaRPr lang="fr-FR" dirty="0"/>
          </a:p>
          <a:p>
            <a:endParaRPr lang="pt" dirty="0"/>
          </a:p>
        </p:txBody>
      </p:sp>
      <p:sp>
        <p:nvSpPr>
          <p:cNvPr id="38" name="Espace réservé du contenu 37">
            <a:extLst>
              <a:ext uri="{FF2B5EF4-FFF2-40B4-BE49-F238E27FC236}">
                <a16:creationId xmlns:a16="http://schemas.microsoft.com/office/drawing/2014/main" xmlns="" id="{213CE7B1-7046-7F44-95A2-690DF7884C0B}"/>
              </a:ext>
            </a:extLst>
          </p:cNvPr>
          <p:cNvSpPr>
            <a:spLocks noGrp="1"/>
          </p:cNvSpPr>
          <p:nvPr>
            <p:ph idx="16"/>
          </p:nvPr>
        </p:nvSpPr>
        <p:spPr>
          <a:xfrm>
            <a:off x="4113579" y="4743451"/>
            <a:ext cx="3449392" cy="266699"/>
          </a:xfrm>
        </p:spPr>
        <p:txBody>
          <a:bodyPr/>
          <a:lstStyle/>
          <a:p>
            <a:r>
              <a:rPr lang="fr-FR" dirty="0" smtClean="0"/>
              <a:t>harang@hocheavocats.com</a:t>
            </a:r>
            <a:endParaRPr lang="fr-FR" dirty="0"/>
          </a:p>
        </p:txBody>
      </p:sp>
      <p:sp>
        <p:nvSpPr>
          <p:cNvPr id="40" name="Espace réservé du contenu 39">
            <a:extLst>
              <a:ext uri="{FF2B5EF4-FFF2-40B4-BE49-F238E27FC236}">
                <a16:creationId xmlns:a16="http://schemas.microsoft.com/office/drawing/2014/main" xmlns="" id="{BAE96002-9809-FD4B-AD4D-76F881F39DC7}"/>
              </a:ext>
            </a:extLst>
          </p:cNvPr>
          <p:cNvSpPr>
            <a:spLocks noGrp="1"/>
          </p:cNvSpPr>
          <p:nvPr>
            <p:ph idx="18"/>
          </p:nvPr>
        </p:nvSpPr>
        <p:spPr>
          <a:xfrm>
            <a:off x="357065" y="5514975"/>
            <a:ext cx="3756515" cy="466725"/>
          </a:xfrm>
        </p:spPr>
        <p:txBody>
          <a:bodyPr/>
          <a:lstStyle/>
          <a:p>
            <a:r>
              <a:rPr lang="fr-FR" sz="1200" b="1" dirty="0" smtClean="0"/>
              <a:t>JESSICA DEDIOS, AVOCAT</a:t>
            </a:r>
          </a:p>
          <a:p>
            <a:r>
              <a:rPr lang="fr-FR" dirty="0" smtClean="0"/>
              <a:t>dedios@hocheavocats.com</a:t>
            </a:r>
            <a:endParaRPr lang="fr-FR" dirty="0"/>
          </a:p>
          <a:p>
            <a:endParaRPr lang="fr-FR" sz="1200" b="1" dirty="0" smtClean="0"/>
          </a:p>
          <a:p>
            <a:pPr algn="ctr"/>
            <a:r>
              <a:rPr lang="fr-FR" sz="1200" b="1" dirty="0" smtClean="0"/>
              <a:t>BENJAMIN GALLO , AVOCAT</a:t>
            </a:r>
            <a:endParaRPr lang="fr-FR" sz="1200" b="1" dirty="0"/>
          </a:p>
          <a:p>
            <a:r>
              <a:rPr lang="fr-FR" dirty="0" smtClean="0"/>
              <a:t>gallo@hocheavocats.com</a:t>
            </a:r>
            <a:r>
              <a:rPr lang="fr-FR" dirty="0"/>
              <a:t>	</a:t>
            </a:r>
            <a:endParaRPr lang="fr-FR" dirty="0"/>
          </a:p>
        </p:txBody>
      </p:sp>
      <p:sp>
        <p:nvSpPr>
          <p:cNvPr id="13" name="Espace réservé du contenu 34">
            <a:extLst>
              <a:ext uri="{FF2B5EF4-FFF2-40B4-BE49-F238E27FC236}">
                <a16:creationId xmlns:a16="http://schemas.microsoft.com/office/drawing/2014/main" xmlns="" id="{7BC99D31-F8ED-46BE-99BA-4D416BFE0DB1}"/>
              </a:ext>
            </a:extLst>
          </p:cNvPr>
          <p:cNvSpPr txBox="1">
            <a:spLocks/>
          </p:cNvSpPr>
          <p:nvPr/>
        </p:nvSpPr>
        <p:spPr>
          <a:xfrm rot="10800000" flipV="1">
            <a:off x="4113573" y="192024"/>
            <a:ext cx="3449387" cy="249876"/>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fr-FR" dirty="0"/>
              <a:t>Des précisions</a:t>
            </a:r>
          </a:p>
          <a:p>
            <a:endParaRPr lang="fr-FR" dirty="0"/>
          </a:p>
        </p:txBody>
      </p:sp>
      <p:sp>
        <p:nvSpPr>
          <p:cNvPr id="16" name="Espace réservé du contenu 33">
            <a:extLst>
              <a:ext uri="{FF2B5EF4-FFF2-40B4-BE49-F238E27FC236}">
                <a16:creationId xmlns:a16="http://schemas.microsoft.com/office/drawing/2014/main" xmlns="" id="{F632DFC5-9511-44AA-96DB-BA3F3EB078DC}"/>
              </a:ext>
            </a:extLst>
          </p:cNvPr>
          <p:cNvSpPr txBox="1">
            <a:spLocks/>
          </p:cNvSpPr>
          <p:nvPr/>
        </p:nvSpPr>
        <p:spPr>
          <a:xfrm>
            <a:off x="357065" y="2159001"/>
            <a:ext cx="3300536" cy="1888109"/>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2064</TotalTime>
  <Words>375</Words>
  <Application>Microsoft Office PowerPoint</Application>
  <PresentationFormat>Personnalisé</PresentationFormat>
  <Paragraphs>75</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bab</cp:lastModifiedBy>
  <cp:revision>50</cp:revision>
  <cp:lastPrinted>2019-11-18T10:58:07Z</cp:lastPrinted>
  <dcterms:created xsi:type="dcterms:W3CDTF">2018-11-21T15:11:34Z</dcterms:created>
  <dcterms:modified xsi:type="dcterms:W3CDTF">2020-04-10T08:39:24Z</dcterms:modified>
</cp:coreProperties>
</file>