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7" r:id="rId2"/>
    <p:sldId id="258" r:id="rId3"/>
    <p:sldId id="259" r:id="rId4"/>
    <p:sldId id="264" r:id="rId5"/>
    <p:sldId id="260" r:id="rId6"/>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ext uri="{19B8F6BF-5375-455C-9EA6-DF929625EA0E}">
        <p15:presenceInfo xmlns:p15="http://schemas.microsoft.com/office/powerpoint/2012/main" xmlns="" userId="S::ottaway@hocheavocats.com::629bf2b4-d972-4486-b105-f42cb4db77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p:scale>
          <a:sx n="75" d="100"/>
          <a:sy n="75" d="100"/>
        </p:scale>
        <p:origin x="-1734" y="648"/>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09/04/2020</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FECAF5-7EA3-214F-B69C-1189A5ABCBFD}" type="slidenum">
              <a:rPr lang="fr-FR" smtClean="0"/>
              <a:t>2</a:t>
            </a:fld>
            <a:endParaRPr lang="fr-FR"/>
          </a:p>
        </p:txBody>
      </p:sp>
    </p:spTree>
    <p:extLst>
      <p:ext uri="{BB962C8B-B14F-4D97-AF65-F5344CB8AC3E}">
        <p14:creationId xmlns:p14="http://schemas.microsoft.com/office/powerpoint/2010/main" val="1437054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FECAF5-7EA3-214F-B69C-1189A5ABCBFD}" type="slidenum">
              <a:rPr lang="fr-FR" smtClean="0"/>
              <a:t>4</a:t>
            </a:fld>
            <a:endParaRPr lang="fr-FR"/>
          </a:p>
        </p:txBody>
      </p:sp>
    </p:spTree>
    <p:extLst>
      <p:ext uri="{BB962C8B-B14F-4D97-AF65-F5344CB8AC3E}">
        <p14:creationId xmlns:p14="http://schemas.microsoft.com/office/powerpoint/2010/main" val="12684103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09.04.20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xmlns=""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xmlns=""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xmlns=""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xmlns=""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xmlns=""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xmlns=""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4C317988-2C6A-4E43-8E27-08F13AFB8523}"/>
              </a:ext>
            </a:extLst>
          </p:cNvPr>
          <p:cNvSpPr/>
          <p:nvPr userDrawn="1"/>
        </p:nvSpPr>
        <p:spPr>
          <a:xfrm>
            <a:off x="0" y="4316645"/>
            <a:ext cx="7920039" cy="504892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xmlns=""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xmlns=""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xmlns=""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xmlns=""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xmlns="" id="{3FE2F534-F058-AC47-AB43-25E301D10C8D}"/>
              </a:ext>
            </a:extLst>
          </p:cNvPr>
          <p:cNvSpPr txBox="1"/>
          <p:nvPr userDrawn="1"/>
        </p:nvSpPr>
        <p:spPr>
          <a:xfrm>
            <a:off x="357065" y="440237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xmlns=""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xmlns=""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xmlns=""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xmlns=""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xmlns=""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xmlns=""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xmlns=""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xmlns=""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xmlns=""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xmlns=""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xmlns=""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xmlns=""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xmlns=""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xmlns=""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xmlns=""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09.04.20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2C70ABF-BC41-7240-80D0-AE2FC7D23F18}"/>
              </a:ext>
            </a:extLst>
          </p:cNvPr>
          <p:cNvSpPr>
            <a:spLocks noGrp="1"/>
          </p:cNvSpPr>
          <p:nvPr>
            <p:ph type="body" sz="quarter" idx="11"/>
          </p:nvPr>
        </p:nvSpPr>
        <p:spPr>
          <a:xfrm>
            <a:off x="1416050" y="2081382"/>
            <a:ext cx="5087938" cy="527596"/>
          </a:xfrm>
        </p:spPr>
        <p:txBody>
          <a:bodyPr>
            <a:noAutofit/>
          </a:bodyPr>
          <a:lstStyle/>
          <a:p>
            <a:r>
              <a:rPr lang="fr-FR" dirty="0" smtClean="0"/>
              <a:t>Fusions-Acquisitions</a:t>
            </a:r>
          </a:p>
        </p:txBody>
      </p:sp>
      <p:sp>
        <p:nvSpPr>
          <p:cNvPr id="5" name="Espace réservé de la date 4">
            <a:extLst>
              <a:ext uri="{FF2B5EF4-FFF2-40B4-BE49-F238E27FC236}">
                <a16:creationId xmlns:a16="http://schemas.microsoft.com/office/drawing/2014/main" xmlns="" id="{E9BD470E-2EDF-184D-AAA3-E1C52A79B9C7}"/>
              </a:ext>
            </a:extLst>
          </p:cNvPr>
          <p:cNvSpPr>
            <a:spLocks noGrp="1"/>
          </p:cNvSpPr>
          <p:nvPr>
            <p:ph type="dt" sz="half" idx="10"/>
          </p:nvPr>
        </p:nvSpPr>
        <p:spPr>
          <a:xfrm>
            <a:off x="2700950" y="3773058"/>
            <a:ext cx="2552699" cy="498328"/>
          </a:xfrm>
        </p:spPr>
        <p:txBody>
          <a:bodyPr/>
          <a:lstStyle/>
          <a:p>
            <a:r>
              <a:rPr lang="fr-FR" sz="1200" b="0" dirty="0"/>
              <a:t>A</a:t>
            </a:r>
            <a:r>
              <a:rPr lang="fr-FR" sz="1200" b="0" dirty="0" smtClean="0"/>
              <a:t>vril </a:t>
            </a:r>
            <a:r>
              <a:rPr lang="fr-FR" sz="1200" b="0" u="none" dirty="0" smtClean="0"/>
              <a:t>2020</a:t>
            </a:r>
            <a:endParaRPr lang="fr-FR" sz="1200" b="0" u="none" dirty="0"/>
          </a:p>
        </p:txBody>
      </p:sp>
      <p:sp>
        <p:nvSpPr>
          <p:cNvPr id="6" name="Espace réservé du contenu 1">
            <a:extLst>
              <a:ext uri="{FF2B5EF4-FFF2-40B4-BE49-F238E27FC236}">
                <a16:creationId xmlns:a16="http://schemas.microsoft.com/office/drawing/2014/main" xmlns="" id="{19B037D2-281B-3540-A349-123540CEB45F}"/>
              </a:ext>
            </a:extLst>
          </p:cNvPr>
          <p:cNvSpPr txBox="1">
            <a:spLocks/>
          </p:cNvSpPr>
          <p:nvPr/>
        </p:nvSpPr>
        <p:spPr>
          <a:xfrm>
            <a:off x="114300" y="7783621"/>
            <a:ext cx="7711829" cy="985867"/>
          </a:xfrm>
          <a:prstGeom prst="rect">
            <a:avLst/>
          </a:prstGeom>
        </p:spPr>
        <p:txBody>
          <a:bodyPr vert="horz" lIns="91440" tIns="45720" rIns="91440" bIns="45720" rtlCol="0">
            <a:noAutofit/>
          </a:bodyPr>
          <a:lstStyle>
            <a:lvl1pPr marL="0" indent="0" algn="ctr" defTabSz="791962" rtl="0" eaLnBrk="1" latinLnBrk="0" hangingPunct="1">
              <a:lnSpc>
                <a:spcPct val="85000"/>
              </a:lnSpc>
              <a:spcBef>
                <a:spcPts val="866"/>
              </a:spcBef>
              <a:buFont typeface="Arial" panose="020B0604020202020204" pitchFamily="34" charset="0"/>
              <a:buNone/>
              <a:defRPr sz="1600" b="1" kern="1200" cap="all" spc="150" baseline="0">
                <a:solidFill>
                  <a:schemeClr val="accent2"/>
                </a:solidFill>
                <a:latin typeface="+mn-lt"/>
                <a:ea typeface="+mn-ea"/>
                <a:cs typeface="+mn-cs"/>
              </a:defRPr>
            </a:lvl1pPr>
            <a:lvl2pPr marL="396004" indent="0" algn="ctr" defTabSz="791962" rtl="0" eaLnBrk="1" latinLnBrk="0" hangingPunct="1">
              <a:lnSpc>
                <a:spcPct val="90000"/>
              </a:lnSpc>
              <a:spcBef>
                <a:spcPts val="433"/>
              </a:spcBef>
              <a:buFont typeface="Arial" panose="020B0604020202020204" pitchFamily="34" charset="0"/>
              <a:buNone/>
              <a:defRPr sz="1733" kern="1200">
                <a:solidFill>
                  <a:schemeClr val="tx1"/>
                </a:solidFill>
                <a:latin typeface="+mn-lt"/>
                <a:ea typeface="+mn-ea"/>
                <a:cs typeface="+mn-cs"/>
              </a:defRPr>
            </a:lvl2pPr>
            <a:lvl3pPr marL="792008" indent="0" algn="ctr" defTabSz="791962" rtl="0" eaLnBrk="1" latinLnBrk="0" hangingPunct="1">
              <a:lnSpc>
                <a:spcPct val="90000"/>
              </a:lnSpc>
              <a:spcBef>
                <a:spcPts val="433"/>
              </a:spcBef>
              <a:buFont typeface="Arial" panose="020B0604020202020204" pitchFamily="34" charset="0"/>
              <a:buNone/>
              <a:defRPr sz="1559" kern="1200">
                <a:solidFill>
                  <a:schemeClr val="tx1"/>
                </a:solidFill>
                <a:latin typeface="+mn-lt"/>
                <a:ea typeface="+mn-ea"/>
                <a:cs typeface="+mn-cs"/>
              </a:defRPr>
            </a:lvl3pPr>
            <a:lvl4pPr marL="1188012" indent="0" algn="ctr" defTabSz="791962" rtl="0" eaLnBrk="1" latinLnBrk="0" hangingPunct="1">
              <a:lnSpc>
                <a:spcPct val="90000"/>
              </a:lnSpc>
              <a:spcBef>
                <a:spcPts val="433"/>
              </a:spcBef>
              <a:buFont typeface="Arial" panose="020B0604020202020204" pitchFamily="34" charset="0"/>
              <a:buNone/>
              <a:defRPr sz="1386" kern="1200">
                <a:solidFill>
                  <a:schemeClr val="tx1"/>
                </a:solidFill>
                <a:latin typeface="+mn-lt"/>
                <a:ea typeface="+mn-ea"/>
                <a:cs typeface="+mn-cs"/>
              </a:defRPr>
            </a:lvl4pPr>
            <a:lvl5pPr marL="1584015" indent="0" algn="ctr" defTabSz="791962" rtl="0" eaLnBrk="1" latinLnBrk="0" hangingPunct="1">
              <a:lnSpc>
                <a:spcPct val="90000"/>
              </a:lnSpc>
              <a:spcBef>
                <a:spcPts val="433"/>
              </a:spcBef>
              <a:buFont typeface="Arial" panose="020B0604020202020204" pitchFamily="34" charset="0"/>
              <a:buNone/>
              <a:defRPr sz="1386" kern="1200">
                <a:solidFill>
                  <a:schemeClr val="tx1"/>
                </a:solidFill>
                <a:latin typeface="+mn-lt"/>
                <a:ea typeface="+mn-ea"/>
                <a:cs typeface="+mn-cs"/>
              </a:defRPr>
            </a:lvl5pPr>
            <a:lvl6pPr marL="1980019" indent="0" algn="ctr" defTabSz="791962" rtl="0" eaLnBrk="1" latinLnBrk="0" hangingPunct="1">
              <a:lnSpc>
                <a:spcPct val="90000"/>
              </a:lnSpc>
              <a:spcBef>
                <a:spcPts val="433"/>
              </a:spcBef>
              <a:buFont typeface="Arial" panose="020B0604020202020204" pitchFamily="34" charset="0"/>
              <a:buNone/>
              <a:defRPr sz="1386" kern="1200">
                <a:solidFill>
                  <a:schemeClr val="tx1"/>
                </a:solidFill>
                <a:latin typeface="+mn-lt"/>
                <a:ea typeface="+mn-ea"/>
                <a:cs typeface="+mn-cs"/>
              </a:defRPr>
            </a:lvl6pPr>
            <a:lvl7pPr marL="2376023" indent="0" algn="ctr" defTabSz="791962" rtl="0" eaLnBrk="1" latinLnBrk="0" hangingPunct="1">
              <a:lnSpc>
                <a:spcPct val="90000"/>
              </a:lnSpc>
              <a:spcBef>
                <a:spcPts val="433"/>
              </a:spcBef>
              <a:buFont typeface="Arial" panose="020B0604020202020204" pitchFamily="34" charset="0"/>
              <a:buNone/>
              <a:defRPr sz="1386" kern="1200">
                <a:solidFill>
                  <a:schemeClr val="tx1"/>
                </a:solidFill>
                <a:latin typeface="+mn-lt"/>
                <a:ea typeface="+mn-ea"/>
                <a:cs typeface="+mn-cs"/>
              </a:defRPr>
            </a:lvl7pPr>
            <a:lvl8pPr marL="2772027" indent="0" algn="ctr" defTabSz="791962" rtl="0" eaLnBrk="1" latinLnBrk="0" hangingPunct="1">
              <a:lnSpc>
                <a:spcPct val="90000"/>
              </a:lnSpc>
              <a:spcBef>
                <a:spcPts val="433"/>
              </a:spcBef>
              <a:buFont typeface="Arial" panose="020B0604020202020204" pitchFamily="34" charset="0"/>
              <a:buNone/>
              <a:defRPr sz="1386" kern="1200">
                <a:solidFill>
                  <a:schemeClr val="tx1"/>
                </a:solidFill>
                <a:latin typeface="+mn-lt"/>
                <a:ea typeface="+mn-ea"/>
                <a:cs typeface="+mn-cs"/>
              </a:defRPr>
            </a:lvl8pPr>
            <a:lvl9pPr marL="3168030" indent="0" algn="ctr" defTabSz="791962" rtl="0" eaLnBrk="1" latinLnBrk="0" hangingPunct="1">
              <a:lnSpc>
                <a:spcPct val="90000"/>
              </a:lnSpc>
              <a:spcBef>
                <a:spcPts val="433"/>
              </a:spcBef>
              <a:buFont typeface="Arial" panose="020B0604020202020204" pitchFamily="34" charset="0"/>
              <a:buNone/>
              <a:defRPr sz="1386" kern="1200">
                <a:solidFill>
                  <a:schemeClr val="tx1"/>
                </a:solidFill>
                <a:latin typeface="+mn-lt"/>
                <a:ea typeface="+mn-ea"/>
                <a:cs typeface="+mn-cs"/>
              </a:defRPr>
            </a:lvl9pPr>
          </a:lstStyle>
          <a:p>
            <a:pPr>
              <a:lnSpc>
                <a:spcPct val="90000"/>
              </a:lnSpc>
            </a:pPr>
            <a:r>
              <a:rPr lang="fr-FR" sz="1200" spc="300" dirty="0"/>
              <a:t>Quels RISQUES </a:t>
            </a:r>
            <a:r>
              <a:rPr lang="fr-FR" sz="1200" spc="300" dirty="0" smtClean="0"/>
              <a:t>DANS les </a:t>
            </a:r>
            <a:r>
              <a:rPr lang="fr-FR" sz="1200" spc="300" dirty="0"/>
              <a:t>opérations </a:t>
            </a:r>
            <a:r>
              <a:rPr lang="fr-FR" sz="1200" spc="300" dirty="0" smtClean="0"/>
              <a:t>DONT </a:t>
            </a:r>
            <a:r>
              <a:rPr lang="fr-FR" sz="1200" spc="300" dirty="0"/>
              <a:t>LA SIGNATURE EST INTERVENUE (</a:t>
            </a:r>
            <a:r>
              <a:rPr lang="fr-FR" sz="1200" i="1" spc="300" dirty="0" err="1"/>
              <a:t>signing</a:t>
            </a:r>
            <a:r>
              <a:rPr lang="fr-FR" sz="1200" spc="300" dirty="0"/>
              <a:t>) mais qui ne sont pas encore réalisées (</a:t>
            </a:r>
            <a:r>
              <a:rPr lang="fr-FR" sz="1200" i="1" spc="300" dirty="0" err="1"/>
              <a:t>closing</a:t>
            </a:r>
            <a:r>
              <a:rPr lang="fr-FR" sz="1200" spc="300" dirty="0"/>
              <a:t>) ?</a:t>
            </a:r>
          </a:p>
          <a:p>
            <a:endParaRPr lang="fr-FR" sz="1200" dirty="0"/>
          </a:p>
        </p:txBody>
      </p:sp>
      <p:sp>
        <p:nvSpPr>
          <p:cNvPr id="7" name="Espace réservé de la date 4">
            <a:extLst>
              <a:ext uri="{FF2B5EF4-FFF2-40B4-BE49-F238E27FC236}">
                <a16:creationId xmlns:a16="http://schemas.microsoft.com/office/drawing/2014/main" xmlns="" id="{E9BD470E-2EDF-184D-AAA3-E1C52A79B9C7}"/>
              </a:ext>
            </a:extLst>
          </p:cNvPr>
          <p:cNvSpPr txBox="1">
            <a:spLocks/>
          </p:cNvSpPr>
          <p:nvPr/>
        </p:nvSpPr>
        <p:spPr>
          <a:xfrm>
            <a:off x="175436" y="3237226"/>
            <a:ext cx="7499179" cy="657273"/>
          </a:xfrm>
          <a:prstGeom prst="rect">
            <a:avLst/>
          </a:prstGeom>
        </p:spPr>
        <p:txBody>
          <a:bodyPr vert="horz" lIns="91440" tIns="45720" rIns="91440" bIns="45720" rtlCol="0" anchor="ctr"/>
          <a:lstStyle>
            <a:defPPr>
              <a:defRPr lang="en-US"/>
            </a:defPPr>
            <a:lvl1pPr marL="0" algn="ctr" defTabSz="457200" rtl="0" eaLnBrk="1" latinLnBrk="0" hangingPunct="1">
              <a:defRPr sz="1400" b="1" u="none" kern="1200" spc="3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800" cap="small" dirty="0">
                <a:solidFill>
                  <a:schemeClr val="tx1"/>
                </a:solidFill>
              </a:rPr>
              <a:t>COVID-19 : </a:t>
            </a:r>
            <a:r>
              <a:rPr lang="fr-FR" sz="1800" cap="small" dirty="0" smtClean="0">
                <a:solidFill>
                  <a:schemeClr val="tx1"/>
                </a:solidFill>
              </a:rPr>
              <a:t>Quel impact </a:t>
            </a:r>
            <a:r>
              <a:rPr lang="fr-FR" sz="1800" cap="small" dirty="0">
                <a:solidFill>
                  <a:schemeClr val="tx1"/>
                </a:solidFill>
              </a:rPr>
              <a:t>sur les opérations de </a:t>
            </a:r>
            <a:r>
              <a:rPr lang="fr-FR" sz="1800" cap="small" dirty="0" smtClean="0">
                <a:solidFill>
                  <a:schemeClr val="tx1"/>
                </a:solidFill>
              </a:rPr>
              <a:t>M&amp;A?</a:t>
            </a:r>
            <a:endParaRPr lang="fr-FR" sz="1800" cap="small" dirty="0">
              <a:solidFill>
                <a:schemeClr val="tx1"/>
              </a:solidFill>
            </a:endParaRPr>
          </a:p>
        </p:txBody>
      </p:sp>
    </p:spTree>
    <p:extLst>
      <p:ext uri="{BB962C8B-B14F-4D97-AF65-F5344CB8AC3E}">
        <p14:creationId xmlns:p14="http://schemas.microsoft.com/office/powerpoint/2010/main" val="4062750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B4FF0F8D-21A5-5343-8240-1EEF34A67764}"/>
              </a:ext>
            </a:extLst>
          </p:cNvPr>
          <p:cNvSpPr>
            <a:spLocks noGrp="1"/>
          </p:cNvSpPr>
          <p:nvPr>
            <p:ph idx="10"/>
          </p:nvPr>
        </p:nvSpPr>
        <p:spPr>
          <a:xfrm>
            <a:off x="3448050" y="2702453"/>
            <a:ext cx="4114924" cy="6279622"/>
          </a:xfrm>
        </p:spPr>
        <p:txBody>
          <a:bodyPr/>
          <a:lstStyle/>
          <a:p>
            <a:pPr algn="just"/>
            <a:r>
              <a:rPr lang="fr-FR" dirty="0" smtClean="0"/>
              <a:t>Elle </a:t>
            </a:r>
            <a:r>
              <a:rPr lang="fr-FR" dirty="0"/>
              <a:t>prend généralement la forme d’une condition suspensive permettant </a:t>
            </a:r>
            <a:r>
              <a:rPr lang="fr-FR" dirty="0" smtClean="0"/>
              <a:t>à la partie bénéficiaire de la clause de se désengager en cas de survenance d’un événement particulier, préalablement défini, entre </a:t>
            </a:r>
            <a:r>
              <a:rPr lang="fr-FR" dirty="0"/>
              <a:t>la signature de l’acte de </a:t>
            </a:r>
            <a:r>
              <a:rPr lang="fr-FR" dirty="0" smtClean="0"/>
              <a:t>cession (</a:t>
            </a:r>
            <a:r>
              <a:rPr lang="fr-FR" i="1" dirty="0" err="1" smtClean="0"/>
              <a:t>signing</a:t>
            </a:r>
            <a:r>
              <a:rPr lang="fr-FR" dirty="0"/>
              <a:t>) et la réalisation de ses effets (</a:t>
            </a:r>
            <a:r>
              <a:rPr lang="fr-FR" i="1" dirty="0" err="1"/>
              <a:t>closing</a:t>
            </a:r>
            <a:r>
              <a:rPr lang="fr-FR" dirty="0" smtClean="0"/>
              <a:t>). La clause MAC pourrait également autoriser celle des parties bénéficiaire à renégocier tout ou partie des stipulations conventionnelles. En ce sens, elle se rapprocherait d’une clause dite d’imprévision (</a:t>
            </a:r>
            <a:r>
              <a:rPr lang="fr-FR" i="1" dirty="0" smtClean="0"/>
              <a:t>cf. infra</a:t>
            </a:r>
            <a:r>
              <a:rPr lang="fr-FR" dirty="0" smtClean="0"/>
              <a:t>).</a:t>
            </a:r>
            <a:endParaRPr lang="fr-FR" dirty="0"/>
          </a:p>
          <a:p>
            <a:pPr algn="just"/>
            <a:endParaRPr lang="fr-FR" dirty="0"/>
          </a:p>
          <a:p>
            <a:pPr algn="just"/>
            <a:r>
              <a:rPr lang="fr-FR" dirty="0" smtClean="0"/>
              <a:t>Généralement</a:t>
            </a:r>
            <a:r>
              <a:rPr lang="fr-FR" dirty="0"/>
              <a:t>, les clauses MAC font référence à des évènements spécifiques, énumérés dans </a:t>
            </a:r>
            <a:r>
              <a:rPr lang="fr-FR" dirty="0" smtClean="0"/>
              <a:t>la convention, </a:t>
            </a:r>
            <a:r>
              <a:rPr lang="fr-FR" dirty="0"/>
              <a:t>attribuables à la société cible </a:t>
            </a:r>
            <a:r>
              <a:rPr lang="fr-FR" dirty="0" smtClean="0"/>
              <a:t>(</a:t>
            </a:r>
            <a:r>
              <a:rPr lang="fr-FR" dirty="0" err="1" smtClean="0"/>
              <a:t>e.g</a:t>
            </a:r>
            <a:r>
              <a:rPr lang="fr-FR" dirty="0" smtClean="0"/>
              <a:t>., incendie</a:t>
            </a:r>
            <a:r>
              <a:rPr lang="fr-FR" dirty="0"/>
              <a:t>, destruction de sites, </a:t>
            </a:r>
            <a:r>
              <a:rPr lang="fr-FR" dirty="0" smtClean="0"/>
              <a:t>perte de chiffre d’affaires, de clients, etc</a:t>
            </a:r>
            <a:r>
              <a:rPr lang="fr-FR" dirty="0"/>
              <a:t>.) ou à des événements extérieurs </a:t>
            </a:r>
            <a:r>
              <a:rPr lang="fr-FR" dirty="0" smtClean="0"/>
              <a:t>(</a:t>
            </a:r>
            <a:r>
              <a:rPr lang="fr-FR" dirty="0" err="1" smtClean="0"/>
              <a:t>e.g</a:t>
            </a:r>
            <a:r>
              <a:rPr lang="fr-FR" dirty="0" smtClean="0"/>
              <a:t>., climatiques </a:t>
            </a:r>
            <a:r>
              <a:rPr lang="fr-FR" dirty="0"/>
              <a:t>et/ou liés aux marchés financiers, ou encore des changements significatifs concernant le secteur dans lequel opère la société cible). Il est possible de prévoir une liste limitative d’événements aux termes desquels la clause </a:t>
            </a:r>
            <a:r>
              <a:rPr lang="fr-FR" dirty="0" smtClean="0"/>
              <a:t>s’appliquera, en </a:t>
            </a:r>
            <a:r>
              <a:rPr lang="fr-FR" dirty="0"/>
              <a:t>précisant si la mise </a:t>
            </a:r>
            <a:r>
              <a:rPr lang="fr-FR" dirty="0" smtClean="0"/>
              <a:t>en jeu </a:t>
            </a:r>
            <a:r>
              <a:rPr lang="fr-FR" dirty="0"/>
              <a:t>de la clause est </a:t>
            </a:r>
            <a:r>
              <a:rPr lang="fr-FR" dirty="0" smtClean="0"/>
              <a:t>systématique </a:t>
            </a:r>
            <a:r>
              <a:rPr lang="fr-FR" dirty="0"/>
              <a:t>ou non et en déterminant un seuil de matérialité. </a:t>
            </a:r>
            <a:endParaRPr lang="fr-FR" dirty="0" smtClean="0"/>
          </a:p>
          <a:p>
            <a:pPr algn="just"/>
            <a:endParaRPr lang="fr-FR" dirty="0" smtClean="0"/>
          </a:p>
          <a:p>
            <a:pPr algn="just"/>
            <a:r>
              <a:rPr lang="fr-FR" dirty="0"/>
              <a:t>Etablir une liste restreinte d’évènements présente l’avantage de faciliter l’interprétation de la clause par le juge et son application par les parties. </a:t>
            </a:r>
            <a:endParaRPr lang="fr-FR" dirty="0" smtClean="0"/>
          </a:p>
          <a:p>
            <a:pPr algn="just"/>
            <a:endParaRPr lang="fr-FR" dirty="0"/>
          </a:p>
          <a:p>
            <a:pPr algn="just"/>
            <a:r>
              <a:rPr lang="fr-FR" i="1" dirty="0"/>
              <a:t>A contrario</a:t>
            </a:r>
            <a:r>
              <a:rPr lang="fr-FR" dirty="0"/>
              <a:t>, il peut être envisagé de ne lister que les événements qui ne pourront être invoqués </a:t>
            </a:r>
            <a:br>
              <a:rPr lang="fr-FR" dirty="0"/>
            </a:br>
            <a:r>
              <a:rPr lang="fr-FR" dirty="0"/>
              <a:t>(</a:t>
            </a:r>
            <a:r>
              <a:rPr lang="fr-FR" dirty="0" err="1"/>
              <a:t>e.g</a:t>
            </a:r>
            <a:r>
              <a:rPr lang="fr-FR" dirty="0"/>
              <a:t>., réforme législative). En tous les cas, la mise en jeu d’une clause MAC est subordonnée à la démonstration et la quantification de l’impact à long terme de tel événement défavorable sur l’activité de la société cible dans les conditions  de la clause contractuelle.</a:t>
            </a:r>
          </a:p>
          <a:p>
            <a:pPr algn="just"/>
            <a:endParaRPr lang="fr-FR" dirty="0"/>
          </a:p>
          <a:p>
            <a:pPr algn="just"/>
            <a:endParaRPr lang="fr-FR" dirty="0"/>
          </a:p>
          <a:p>
            <a:pPr algn="just"/>
            <a:endParaRPr lang="fr-FR" dirty="0"/>
          </a:p>
        </p:txBody>
      </p:sp>
      <p:sp>
        <p:nvSpPr>
          <p:cNvPr id="4" name="Espace réservé du contenu 3">
            <a:extLst>
              <a:ext uri="{FF2B5EF4-FFF2-40B4-BE49-F238E27FC236}">
                <a16:creationId xmlns:a16="http://schemas.microsoft.com/office/drawing/2014/main" xmlns="" id="{1279823F-C42A-B44C-96C8-5292D8881337}"/>
              </a:ext>
            </a:extLst>
          </p:cNvPr>
          <p:cNvSpPr>
            <a:spLocks noGrp="1"/>
          </p:cNvSpPr>
          <p:nvPr>
            <p:ph idx="12"/>
          </p:nvPr>
        </p:nvSpPr>
        <p:spPr>
          <a:xfrm>
            <a:off x="357065" y="152400"/>
            <a:ext cx="7205909" cy="2219326"/>
          </a:xfrm>
        </p:spPr>
        <p:txBody>
          <a:bodyPr/>
          <a:lstStyle/>
          <a:p>
            <a:pPr algn="just">
              <a:lnSpc>
                <a:spcPct val="100000"/>
              </a:lnSpc>
            </a:pPr>
            <a:r>
              <a:rPr lang="fr-FR" b="0" dirty="0"/>
              <a:t>La crise sanitaire mondiale liée au Covid-19 et les mesures de confinement associées ont contribué à </a:t>
            </a:r>
            <a:r>
              <a:rPr lang="fr-FR" b="0" dirty="0" smtClean="0"/>
              <a:t>la suspension de la majeure partie des </a:t>
            </a:r>
            <a:r>
              <a:rPr lang="fr-FR" b="0" dirty="0"/>
              <a:t>opérations de </a:t>
            </a:r>
            <a:r>
              <a:rPr lang="fr-FR" b="0" dirty="0" smtClean="0"/>
              <a:t>M&amp;A. </a:t>
            </a:r>
            <a:r>
              <a:rPr lang="fr-FR" b="0" dirty="0"/>
              <a:t>L’activité M&amp;A </a:t>
            </a:r>
            <a:r>
              <a:rPr lang="fr-FR" b="0" dirty="0" smtClean="0"/>
              <a:t>ne </a:t>
            </a:r>
            <a:r>
              <a:rPr lang="fr-FR" b="0" dirty="0"/>
              <a:t>devrait reprendre que lorsque les mesures de protection sanitaires seront </a:t>
            </a:r>
            <a:r>
              <a:rPr lang="fr-FR" b="0" dirty="0" smtClean="0"/>
              <a:t>levées à supposer que les conditions de leur financement soient de nouveau réunies.</a:t>
            </a:r>
            <a:endParaRPr lang="fr-FR" b="0" dirty="0"/>
          </a:p>
          <a:p>
            <a:pPr algn="just">
              <a:lnSpc>
                <a:spcPct val="100000"/>
              </a:lnSpc>
            </a:pPr>
            <a:endParaRPr lang="fr-FR" b="0" dirty="0"/>
          </a:p>
          <a:p>
            <a:pPr algn="just">
              <a:lnSpc>
                <a:spcPct val="100000"/>
              </a:lnSpc>
            </a:pPr>
            <a:r>
              <a:rPr lang="fr-FR" b="0" dirty="0" smtClean="0"/>
              <a:t>Les </a:t>
            </a:r>
            <a:r>
              <a:rPr lang="fr-FR" b="0" dirty="0"/>
              <a:t>circonstances particulières entourant cette </a:t>
            </a:r>
            <a:r>
              <a:rPr lang="fr-FR" b="0" dirty="0" smtClean="0"/>
              <a:t>situation </a:t>
            </a:r>
            <a:r>
              <a:rPr lang="fr-FR" b="0" dirty="0"/>
              <a:t>inédite soulèvent de nombreuses questions notamment sur </a:t>
            </a:r>
            <a:r>
              <a:rPr lang="fr-FR" dirty="0"/>
              <a:t>le sort </a:t>
            </a:r>
            <a:r>
              <a:rPr lang="fr-FR" dirty="0" smtClean="0"/>
              <a:t>des </a:t>
            </a:r>
            <a:r>
              <a:rPr lang="fr-FR" dirty="0"/>
              <a:t>opérations de M&amp;A </a:t>
            </a:r>
            <a:r>
              <a:rPr lang="fr-FR" dirty="0" smtClean="0"/>
              <a:t>en </a:t>
            </a:r>
            <a:r>
              <a:rPr lang="fr-FR" dirty="0"/>
              <a:t>cours </a:t>
            </a:r>
            <a:r>
              <a:rPr lang="fr-FR" b="0" dirty="0"/>
              <a:t>et interroge à plus long terme sur </a:t>
            </a:r>
            <a:r>
              <a:rPr lang="fr-FR" dirty="0"/>
              <a:t>l’impact de cette crise sur la manière de conduire et réaliser de telles opérations à l’avenir</a:t>
            </a:r>
            <a:r>
              <a:rPr lang="fr-FR" dirty="0" smtClean="0"/>
              <a:t>. Plusieurs outils juridiques sont susceptibles de répondre aux difficultés soulevées par cette crise.</a:t>
            </a:r>
            <a:endParaRPr lang="fr-FR" dirty="0"/>
          </a:p>
        </p:txBody>
      </p:sp>
      <p:sp>
        <p:nvSpPr>
          <p:cNvPr id="5" name="Espace réservé du contenu 4">
            <a:extLst>
              <a:ext uri="{FF2B5EF4-FFF2-40B4-BE49-F238E27FC236}">
                <a16:creationId xmlns:a16="http://schemas.microsoft.com/office/drawing/2014/main" xmlns="" id="{A310E487-A49F-4D46-AB92-300144259978}"/>
              </a:ext>
            </a:extLst>
          </p:cNvPr>
          <p:cNvSpPr>
            <a:spLocks noGrp="1"/>
          </p:cNvSpPr>
          <p:nvPr>
            <p:ph idx="13"/>
          </p:nvPr>
        </p:nvSpPr>
        <p:spPr>
          <a:xfrm>
            <a:off x="353071" y="2430709"/>
            <a:ext cx="4323828" cy="498650"/>
          </a:xfrm>
        </p:spPr>
        <p:txBody>
          <a:bodyPr/>
          <a:lstStyle/>
          <a:p>
            <a:pPr algn="just"/>
            <a:r>
              <a:rPr lang="fr-FR" sz="1600" dirty="0" smtClean="0"/>
              <a:t>Clause MAC</a:t>
            </a:r>
            <a:endParaRPr lang="fr-FR" sz="1600" dirty="0"/>
          </a:p>
        </p:txBody>
      </p:sp>
      <p:sp>
        <p:nvSpPr>
          <p:cNvPr id="7"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357065" y="2715680"/>
            <a:ext cx="3104504" cy="1538820"/>
          </a:xfrm>
        </p:spPr>
        <p:txBody>
          <a:bodyPr/>
          <a:lstStyle/>
          <a:p>
            <a:pPr algn="just">
              <a:lnSpc>
                <a:spcPct val="100000"/>
              </a:lnSpc>
            </a:pPr>
            <a:r>
              <a:rPr lang="fr-FR" i="0" dirty="0"/>
              <a:t>Une clause d’événement défavorable significatif ou clause </a:t>
            </a:r>
            <a:r>
              <a:rPr lang="fr-FR" i="0" dirty="0" smtClean="0"/>
              <a:t>« </a:t>
            </a:r>
            <a:r>
              <a:rPr lang="fr-FR" dirty="0"/>
              <a:t>MAC</a:t>
            </a:r>
            <a:r>
              <a:rPr lang="fr-FR" i="0" dirty="0"/>
              <a:t> » (</a:t>
            </a:r>
            <a:r>
              <a:rPr lang="fr-FR" dirty="0" err="1"/>
              <a:t>Material</a:t>
            </a:r>
            <a:r>
              <a:rPr lang="fr-FR" dirty="0"/>
              <a:t> Adverse Change</a:t>
            </a:r>
            <a:r>
              <a:rPr lang="fr-FR" i="0" dirty="0"/>
              <a:t>) peut être insérée dans une convention dans le cadre d’opérations d’acquisition de droits sociaux ou de fusion et d’opérations de financement de projet. On la retrouve également parfois dans des contrats commerciaux.</a:t>
            </a:r>
          </a:p>
        </p:txBody>
      </p:sp>
    </p:spTree>
    <p:extLst>
      <p:ext uri="{BB962C8B-B14F-4D97-AF65-F5344CB8AC3E}">
        <p14:creationId xmlns:p14="http://schemas.microsoft.com/office/powerpoint/2010/main" val="3932386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357065" y="128704"/>
            <a:ext cx="3449392" cy="3054007"/>
          </a:xfrm>
        </p:spPr>
        <p:txBody>
          <a:bodyPr/>
          <a:lstStyle/>
          <a:p>
            <a:pPr algn="just"/>
            <a:r>
              <a:rPr lang="fr-FR" dirty="0" smtClean="0"/>
              <a:t>La </a:t>
            </a:r>
            <a:r>
              <a:rPr lang="fr-FR" dirty="0"/>
              <a:t>situation actuelle liée au Covid-19 interroge sur la mise en jeu d’une telle clause dans un contexte où, dans le cadre des opérations de </a:t>
            </a:r>
            <a:r>
              <a:rPr lang="fr-FR" dirty="0" smtClean="0"/>
              <a:t>M&amp;A, </a:t>
            </a:r>
            <a:r>
              <a:rPr lang="fr-FR" dirty="0"/>
              <a:t>d’une part, les acquéreurs envisagent de mettre fin aux opérations qui n’ont pas encore été réalisées, </a:t>
            </a:r>
            <a:r>
              <a:rPr lang="fr-FR" dirty="0" smtClean="0"/>
              <a:t>et d’autre part, les vendeurs souhaitent s’assurer que les opérations soient effectivement réalisées.</a:t>
            </a:r>
          </a:p>
          <a:p>
            <a:pPr algn="just"/>
            <a:endParaRPr lang="fr-FR" dirty="0" smtClean="0"/>
          </a:p>
          <a:p>
            <a:pPr algn="just"/>
            <a:r>
              <a:rPr lang="fr-FR" dirty="0" smtClean="0"/>
              <a:t>Jusqu’à </a:t>
            </a:r>
            <a:r>
              <a:rPr lang="fr-FR" dirty="0"/>
              <a:t>maintenant, il était rare de trouver les épidémies ou pandémies </a:t>
            </a:r>
            <a:r>
              <a:rPr lang="fr-FR" dirty="0" smtClean="0"/>
              <a:t>dans les </a:t>
            </a:r>
            <a:r>
              <a:rPr lang="fr-FR" dirty="0"/>
              <a:t>événements énumérés dans les clauses MAC. Plus souvent étaient-elles listées comme exclusion à la définition de l’évènement défavorable. Etant donné la nature purement contractuelle de ces clauses, les juges apprécieront souverainement leur portée ainsi que l’intention des parties. </a:t>
            </a:r>
          </a:p>
          <a:p>
            <a:pPr algn="just"/>
            <a:endParaRPr lang="fr-FR" dirty="0"/>
          </a:p>
        </p:txBody>
      </p:sp>
      <p:sp>
        <p:nvSpPr>
          <p:cNvPr id="3" name="Espace réservé du contenu 2">
            <a:extLst>
              <a:ext uri="{FF2B5EF4-FFF2-40B4-BE49-F238E27FC236}">
                <a16:creationId xmlns:a16="http://schemas.microsoft.com/office/drawing/2014/main" xmlns="" id="{4452864D-FE57-2042-B147-E0EB9576C831}"/>
              </a:ext>
            </a:extLst>
          </p:cNvPr>
          <p:cNvSpPr>
            <a:spLocks noGrp="1"/>
          </p:cNvSpPr>
          <p:nvPr>
            <p:ph idx="10"/>
          </p:nvPr>
        </p:nvSpPr>
        <p:spPr>
          <a:xfrm>
            <a:off x="4113581" y="123080"/>
            <a:ext cx="3449392" cy="3567124"/>
          </a:xfrm>
        </p:spPr>
        <p:txBody>
          <a:bodyPr/>
          <a:lstStyle/>
          <a:p>
            <a:pPr algn="just"/>
            <a:r>
              <a:rPr lang="fr-FR" dirty="0" smtClean="0"/>
              <a:t>A </a:t>
            </a:r>
            <a:r>
              <a:rPr lang="fr-FR" dirty="0"/>
              <a:t>l’avenir, on peut envisager le retour des clauses MAC, notamment lorsque la période intermédiaire </a:t>
            </a:r>
            <a:r>
              <a:rPr lang="fr-FR" dirty="0" smtClean="0"/>
              <a:t>(</a:t>
            </a:r>
            <a:r>
              <a:rPr lang="fr-FR" i="1" dirty="0" err="1" smtClean="0"/>
              <a:t>signing</a:t>
            </a:r>
            <a:r>
              <a:rPr lang="fr-FR" dirty="0" smtClean="0"/>
              <a:t>/</a:t>
            </a:r>
            <a:r>
              <a:rPr lang="fr-FR" i="1" dirty="0" err="1" smtClean="0"/>
              <a:t>closing</a:t>
            </a:r>
            <a:r>
              <a:rPr lang="fr-FR" dirty="0" smtClean="0"/>
              <a:t>) est amenée à être relativement longue en raison des conditions suspensives prévues. La clause MAC n’énumèrera </a:t>
            </a:r>
            <a:r>
              <a:rPr lang="fr-FR" dirty="0"/>
              <a:t>pas nécessairement </a:t>
            </a:r>
            <a:r>
              <a:rPr lang="fr-FR" dirty="0" smtClean="0"/>
              <a:t>un événement de type épidémie / pandémie, mais pourra détailler les modalités de discussion/informations et de répartition </a:t>
            </a:r>
            <a:r>
              <a:rPr lang="fr-FR" dirty="0"/>
              <a:t>du risque </a:t>
            </a:r>
            <a:r>
              <a:rPr lang="fr-FR" dirty="0" smtClean="0"/>
              <a:t>entre les parties en cas de survenance d’un tel événement.</a:t>
            </a:r>
          </a:p>
          <a:p>
            <a:pPr algn="just"/>
            <a:endParaRPr lang="fr-FR" dirty="0"/>
          </a:p>
          <a:p>
            <a:pPr algn="just"/>
            <a:r>
              <a:rPr lang="fr-FR" dirty="0"/>
              <a:t>A ce titre, une clause MAC peut renvoyer à la définition de la force majeure de l’article 1218 du Code civil. Dans ce cas, s’ajoute pour les parties et pour le juge la nécessité de qualifier l’évènement au regard des critères de la force majeure.</a:t>
            </a:r>
          </a:p>
          <a:p>
            <a:pPr algn="just"/>
            <a:endParaRPr lang="fr-FR" dirty="0"/>
          </a:p>
        </p:txBody>
      </p:sp>
      <p:sp>
        <p:nvSpPr>
          <p:cNvPr id="4" name="Espace réservé du contenu 3">
            <a:extLst>
              <a:ext uri="{FF2B5EF4-FFF2-40B4-BE49-F238E27FC236}">
                <a16:creationId xmlns:a16="http://schemas.microsoft.com/office/drawing/2014/main" xmlns="" id="{6229438F-A42A-9746-B93F-ECEA0DD34457}"/>
              </a:ext>
            </a:extLst>
          </p:cNvPr>
          <p:cNvSpPr>
            <a:spLocks noGrp="1"/>
          </p:cNvSpPr>
          <p:nvPr>
            <p:ph idx="11"/>
          </p:nvPr>
        </p:nvSpPr>
        <p:spPr>
          <a:xfrm>
            <a:off x="357065" y="4036790"/>
            <a:ext cx="4587076" cy="5335810"/>
          </a:xfrm>
        </p:spPr>
        <p:txBody>
          <a:bodyPr/>
          <a:lstStyle/>
          <a:p>
            <a:pPr algn="just"/>
            <a:r>
              <a:rPr lang="fr-FR" dirty="0"/>
              <a:t>La question de l’applicabilité de la force majeure dans les contrats de droit privé (contrats de cession de droits sociaux ou de financement) se pose </a:t>
            </a:r>
            <a:r>
              <a:rPr lang="fr-FR" dirty="0" smtClean="0"/>
              <a:t>à la suite de </a:t>
            </a:r>
            <a:r>
              <a:rPr lang="fr-FR" dirty="0"/>
              <a:t>l’apparition du Covid-19 et à sa qualification de pandémie</a:t>
            </a:r>
            <a:r>
              <a:rPr lang="fr-FR" dirty="0" smtClean="0"/>
              <a:t>.</a:t>
            </a:r>
            <a:endParaRPr lang="fr-FR" dirty="0"/>
          </a:p>
          <a:p>
            <a:pPr algn="just"/>
            <a:r>
              <a:rPr lang="fr-FR" dirty="0"/>
              <a:t> </a:t>
            </a:r>
          </a:p>
          <a:p>
            <a:pPr algn="just"/>
            <a:r>
              <a:rPr lang="fr-FR" dirty="0"/>
              <a:t>A défaut de définition de la force majeure dans le contrat, </a:t>
            </a:r>
            <a:r>
              <a:rPr lang="fr-FR" dirty="0" smtClean="0"/>
              <a:t>l’article </a:t>
            </a:r>
            <a:r>
              <a:rPr lang="fr-FR" dirty="0"/>
              <a:t>1218 du Code civil </a:t>
            </a:r>
            <a:r>
              <a:rPr lang="fr-FR" dirty="0" smtClean="0"/>
              <a:t>prévoit une définition supplétive  aux termes de laquelle « </a:t>
            </a:r>
            <a:r>
              <a:rPr lang="fr-FR" i="1" dirty="0" smtClean="0"/>
              <a:t>Il </a:t>
            </a:r>
            <a:r>
              <a:rPr lang="fr-FR" i="1" dirty="0"/>
              <a:t>y a force majeure en matière contractuelle lorsqu’un événement échappant au contrôle du débiteur, qui ne pouvait être raisonnablement prévu lors de la conclusion du contrat et dont les effets ne peuvent être évités par des mesures appropriées, empêche l’exécution de son obligation par le débiteur. Si l'empêchement est temporaire, l'exécution de l'obligation est suspendue à moins que le retard qui en résulterait ne justifie la résolution du contrat. Si l'empêchement est définitif, le contrat est résolu de plein droit et les parties sont libérées de leurs obligations dans les conditions prévues aux articles 1351 et 1351-1.</a:t>
            </a:r>
            <a:r>
              <a:rPr lang="fr-FR" dirty="0"/>
              <a:t> </a:t>
            </a:r>
            <a:r>
              <a:rPr lang="fr-FR" dirty="0" smtClean="0"/>
              <a:t>».</a:t>
            </a:r>
          </a:p>
          <a:p>
            <a:pPr algn="just"/>
            <a:endParaRPr lang="fr-FR" dirty="0"/>
          </a:p>
          <a:p>
            <a:pPr algn="just"/>
            <a:r>
              <a:rPr lang="fr-FR" dirty="0"/>
              <a:t>Il faut également noter que la convention pourrait choisir d’exclure la possibilité pour l’une ou l’autre des parties de recourir à la force majeure. </a:t>
            </a:r>
            <a:endParaRPr lang="fr-FR" dirty="0" smtClean="0"/>
          </a:p>
          <a:p>
            <a:pPr algn="just"/>
            <a:endParaRPr lang="fr-FR" dirty="0" smtClean="0"/>
          </a:p>
          <a:p>
            <a:pPr algn="just"/>
            <a:r>
              <a:rPr lang="fr-FR" dirty="0"/>
              <a:t>Traditionnellement, l’événement qualifié de force majeure doit revêtir trois caractères : être imprévisible, irrésistible et extérieur. </a:t>
            </a:r>
          </a:p>
          <a:p>
            <a:pPr algn="just"/>
            <a:endParaRPr lang="fr-FR" dirty="0"/>
          </a:p>
          <a:p>
            <a:pPr algn="just"/>
            <a:r>
              <a:rPr lang="fr-FR" dirty="0"/>
              <a:t>Dans le cadre du Covid-19, le caractère extérieur ne fait pas de doute, l’événement échappant au contrôle des parties.</a:t>
            </a:r>
          </a:p>
          <a:p>
            <a:pPr algn="just"/>
            <a:endParaRPr lang="fr-FR" dirty="0" smtClean="0"/>
          </a:p>
          <a:p>
            <a:pPr algn="just"/>
            <a:r>
              <a:rPr lang="fr-FR" dirty="0" smtClean="0"/>
              <a:t> </a:t>
            </a:r>
          </a:p>
          <a:p>
            <a:pPr marL="171450" indent="-171450" algn="just">
              <a:buFont typeface="Wingdings" panose="05000000000000000000" pitchFamily="2" charset="2"/>
              <a:buChar char="§"/>
            </a:pPr>
            <a:endParaRPr lang="fr-FR" dirty="0"/>
          </a:p>
          <a:p>
            <a:pPr marL="171450" indent="-171450" algn="just">
              <a:buFont typeface="Wingdings" panose="05000000000000000000" pitchFamily="2" charset="2"/>
              <a:buChar char="§"/>
            </a:pPr>
            <a:endParaRPr lang="fr-FR" dirty="0"/>
          </a:p>
        </p:txBody>
      </p:sp>
      <p:sp>
        <p:nvSpPr>
          <p:cNvPr id="7" name="Espace réservé du contenu 6">
            <a:extLst>
              <a:ext uri="{FF2B5EF4-FFF2-40B4-BE49-F238E27FC236}">
                <a16:creationId xmlns:a16="http://schemas.microsoft.com/office/drawing/2014/main" xmlns="" id="{FF7EA01C-CBD7-404C-8A86-108F8853EC92}"/>
              </a:ext>
            </a:extLst>
          </p:cNvPr>
          <p:cNvSpPr>
            <a:spLocks noGrp="1"/>
          </p:cNvSpPr>
          <p:nvPr>
            <p:ph idx="14"/>
          </p:nvPr>
        </p:nvSpPr>
        <p:spPr>
          <a:xfrm>
            <a:off x="357063" y="3764058"/>
            <a:ext cx="4681661" cy="348932"/>
          </a:xfrm>
        </p:spPr>
        <p:txBody>
          <a:bodyPr/>
          <a:lstStyle/>
          <a:p>
            <a:pPr algn="just"/>
            <a:r>
              <a:rPr lang="fr-FR" dirty="0" smtClean="0"/>
              <a:t>force majeure</a:t>
            </a:r>
            <a:endParaRPr lang="fr-FR" dirty="0"/>
          </a:p>
        </p:txBody>
      </p:sp>
    </p:spTree>
    <p:extLst>
      <p:ext uri="{BB962C8B-B14F-4D97-AF65-F5344CB8AC3E}">
        <p14:creationId xmlns:p14="http://schemas.microsoft.com/office/powerpoint/2010/main" val="411971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357065" y="127045"/>
            <a:ext cx="3449392" cy="4168730"/>
          </a:xfrm>
        </p:spPr>
        <p:txBody>
          <a:bodyPr/>
          <a:lstStyle/>
          <a:p>
            <a:pPr algn="just">
              <a:lnSpc>
                <a:spcPct val="100000"/>
              </a:lnSpc>
            </a:pPr>
            <a:r>
              <a:rPr lang="fr-FR" i="0" dirty="0" smtClean="0"/>
              <a:t>La notion d’imprévisibilité nécessite de se référer à la date de conclusion du contrat et de qualification de l’épidémie de Covid-19 de pandémie. Ainsi, l’épidémie de Covid-19 peut être qualifiée d’imprévisible au moment de la conclusion du contrat si sa date de conclusion est antérieure à la connaissance de cette pandémie. </a:t>
            </a:r>
          </a:p>
          <a:p>
            <a:pPr algn="just">
              <a:lnSpc>
                <a:spcPct val="100000"/>
              </a:lnSpc>
            </a:pPr>
            <a:endParaRPr lang="fr-FR" i="0" dirty="0"/>
          </a:p>
          <a:p>
            <a:pPr algn="just">
              <a:lnSpc>
                <a:spcPct val="100000"/>
              </a:lnSpc>
            </a:pPr>
            <a:r>
              <a:rPr lang="fr-FR" i="0" dirty="0" smtClean="0"/>
              <a:t>En </a:t>
            </a:r>
            <a:r>
              <a:rPr lang="fr-FR" i="0" dirty="0"/>
              <a:t>France, la date du 12 mars 2020 est la date à laquelle le gouvernement a reconnu le Covid-19 comme un cas de force </a:t>
            </a:r>
            <a:r>
              <a:rPr lang="fr-FR" i="0" dirty="0" smtClean="0"/>
              <a:t>majeure </a:t>
            </a:r>
            <a:r>
              <a:rPr lang="fr-FR" i="0" dirty="0"/>
              <a:t>dans les marchés publics. </a:t>
            </a:r>
            <a:r>
              <a:rPr lang="fr-FR" i="0" dirty="0" smtClean="0"/>
              <a:t>Dans le secteur privé, la question ne peut être traitée qu’au cas par cas selon les principes </a:t>
            </a:r>
            <a:r>
              <a:rPr lang="fr-FR" i="0" dirty="0"/>
              <a:t>précisés par la jurisprudence appliquée au cas du Covid-19. Actuellement, la jurisprudence française refuse de qualifier automatiquement une épidémie de cas de force majeure (H1N1, CA Besançon 8 janvier 2014, n°12/02291 ; dengue, CA Nancy 22 novembre 2010, n°09/00003) car le critère tenant notamment à </a:t>
            </a:r>
            <a:r>
              <a:rPr lang="fr-FR" i="0" dirty="0" smtClean="0"/>
              <a:t>l’imprévisibilité </a:t>
            </a:r>
            <a:r>
              <a:rPr lang="fr-FR" i="0" dirty="0"/>
              <a:t>n’était pas rempli (possibilité de s’adapter pour réduire les conséquences de l’épidémie qui avait été prévue, annoncée et se développait lentement). </a:t>
            </a:r>
          </a:p>
          <a:p>
            <a:pPr algn="just">
              <a:lnSpc>
                <a:spcPct val="100000"/>
              </a:lnSpc>
            </a:pPr>
            <a:endParaRPr lang="fr-FR" i="0" dirty="0" smtClean="0"/>
          </a:p>
          <a:p>
            <a:pPr algn="just">
              <a:lnSpc>
                <a:spcPct val="100000"/>
              </a:lnSpc>
            </a:pPr>
            <a:endParaRPr lang="fr-FR" i="0" dirty="0"/>
          </a:p>
        </p:txBody>
      </p:sp>
      <p:sp>
        <p:nvSpPr>
          <p:cNvPr id="9" name="Espace réservé du contenu 2">
            <a:extLst>
              <a:ext uri="{FF2B5EF4-FFF2-40B4-BE49-F238E27FC236}">
                <a16:creationId xmlns:a16="http://schemas.microsoft.com/office/drawing/2014/main" xmlns="" id="{4452864D-FE57-2042-B147-E0EB9576C831}"/>
              </a:ext>
            </a:extLst>
          </p:cNvPr>
          <p:cNvSpPr>
            <a:spLocks noGrp="1"/>
          </p:cNvSpPr>
          <p:nvPr>
            <p:ph idx="10"/>
          </p:nvPr>
        </p:nvSpPr>
        <p:spPr>
          <a:xfrm>
            <a:off x="4113581" y="-66675"/>
            <a:ext cx="3449392" cy="9258300"/>
          </a:xfrm>
        </p:spPr>
        <p:txBody>
          <a:bodyPr/>
          <a:lstStyle/>
          <a:p>
            <a:pPr algn="just"/>
            <a:endParaRPr lang="fr-FR" dirty="0" smtClean="0"/>
          </a:p>
          <a:p>
            <a:pPr algn="just"/>
            <a:r>
              <a:rPr lang="fr-FR" dirty="0"/>
              <a:t>Toutefois l’appréciation des juges pourrait différer en raison du caractère inédit de l’épidémie de Covid-19 à plusieurs égards (</a:t>
            </a:r>
            <a:r>
              <a:rPr lang="fr-FR" dirty="0" err="1"/>
              <a:t>e.g</a:t>
            </a:r>
            <a:r>
              <a:rPr lang="fr-FR" dirty="0"/>
              <a:t>., ampleur, rapidité de développement et mesures exceptionnelles prises à son encontre). Dans le secteur public, des juges ont reconnu une première fois dans le cadre d’une rétention administrative le caractère de force majeure de l’épidémie (</a:t>
            </a:r>
            <a:r>
              <a:rPr lang="pt-BR" dirty="0"/>
              <a:t>CA Colmar, 6e ch., 12 mars 2020, n° 20/01098). Si cette première décision est favorable à la caractérisation de l’épidémie de </a:t>
            </a:r>
            <a:br>
              <a:rPr lang="pt-BR" dirty="0"/>
            </a:br>
            <a:r>
              <a:rPr lang="pt-BR" dirty="0"/>
              <a:t>Covid-19 de cas de force </a:t>
            </a:r>
            <a:r>
              <a:rPr lang="pt-BR" dirty="0" smtClean="0"/>
              <a:t>majeure, rien </a:t>
            </a:r>
            <a:r>
              <a:rPr lang="pt-BR" dirty="0"/>
              <a:t>ne permet pour le moment d’affirmer que la position des juridictions est définitive, notamment en droit privé.</a:t>
            </a:r>
          </a:p>
          <a:p>
            <a:pPr algn="just"/>
            <a:endParaRPr lang="fr-FR" dirty="0"/>
          </a:p>
          <a:p>
            <a:pPr algn="just"/>
            <a:r>
              <a:rPr lang="fr-FR" dirty="0"/>
              <a:t>S’agissant de l’irrésistibilité, la jurisprudence tend à montrer que cette notion est le critère essentiel </a:t>
            </a:r>
            <a:r>
              <a:rPr lang="fr-FR" dirty="0" smtClean="0"/>
              <a:t>pour </a:t>
            </a:r>
            <a:r>
              <a:rPr lang="fr-FR" dirty="0"/>
              <a:t>démontrer que la situation est constitutive d’un cas de force majeure. L’irrésistibilité, c’est-à-dire l’impossibilité de prévenir le dommage, est caractérisée lorsque l’évènement est inévitable et que ses effets sont le plus souvent insurmontables, tel n’est pas le cas lorsqu’il existe un traitement efficace (</a:t>
            </a:r>
            <a:r>
              <a:rPr lang="fr-FR" dirty="0" err="1"/>
              <a:t>chikungunya</a:t>
            </a:r>
            <a:r>
              <a:rPr lang="fr-FR" dirty="0"/>
              <a:t>, CA Basse-Terre 17 décembre 2018, n°17/00739).</a:t>
            </a:r>
          </a:p>
          <a:p>
            <a:pPr algn="just"/>
            <a:endParaRPr lang="fr-FR" dirty="0" smtClean="0">
              <a:solidFill>
                <a:srgbClr val="FF0000"/>
              </a:solidFill>
            </a:endParaRPr>
          </a:p>
          <a:p>
            <a:pPr algn="just"/>
            <a:r>
              <a:rPr lang="fr-FR" dirty="0" smtClean="0"/>
              <a:t>Si </a:t>
            </a:r>
            <a:r>
              <a:rPr lang="fr-FR" dirty="0"/>
              <a:t>l’on transpose ce critère au cas du Covid-19, </a:t>
            </a:r>
            <a:r>
              <a:rPr lang="fr-FR" dirty="0" smtClean="0"/>
              <a:t>la partie </a:t>
            </a:r>
            <a:r>
              <a:rPr lang="fr-FR" dirty="0"/>
              <a:t>qui veut mettre fin à </a:t>
            </a:r>
            <a:r>
              <a:rPr lang="fr-FR" dirty="0" smtClean="0"/>
              <a:t>la convention ou </a:t>
            </a:r>
            <a:r>
              <a:rPr lang="fr-FR" dirty="0"/>
              <a:t>bien ne pas exécuter son obligation </a:t>
            </a:r>
            <a:r>
              <a:rPr lang="fr-FR" dirty="0" smtClean="0"/>
              <a:t>devra </a:t>
            </a:r>
            <a:r>
              <a:rPr lang="fr-FR" dirty="0"/>
              <a:t>démontrer </a:t>
            </a:r>
            <a:r>
              <a:rPr lang="fr-FR" dirty="0" smtClean="0"/>
              <a:t>:</a:t>
            </a:r>
          </a:p>
          <a:p>
            <a:pPr marL="171450" indent="-171450" algn="just">
              <a:spcBef>
                <a:spcPts val="600"/>
              </a:spcBef>
              <a:buFont typeface="Arial" pitchFamily="34" charset="0"/>
              <a:buChar char="•"/>
            </a:pPr>
            <a:r>
              <a:rPr lang="fr-FR" dirty="0" smtClean="0"/>
              <a:t>qu’elle n’a pu </a:t>
            </a:r>
            <a:r>
              <a:rPr lang="fr-FR" dirty="0"/>
              <a:t>anticiper la pandémie ou les mesures prises par le gouvernement (</a:t>
            </a:r>
            <a:r>
              <a:rPr lang="fr-FR" dirty="0" err="1"/>
              <a:t>e.g</a:t>
            </a:r>
            <a:r>
              <a:rPr lang="fr-FR" dirty="0"/>
              <a:t>., mesures sanitaires et de confinement) impactant les sociétés cibles ; ce qui est probable étant donné la rapidité de leur mise en place</a:t>
            </a:r>
          </a:p>
          <a:p>
            <a:pPr marL="171450" indent="-171450" algn="just">
              <a:spcBef>
                <a:spcPts val="600"/>
              </a:spcBef>
              <a:buFont typeface="Arial" pitchFamily="34" charset="0"/>
              <a:buChar char="•"/>
            </a:pPr>
            <a:r>
              <a:rPr lang="fr-FR" dirty="0" smtClean="0"/>
              <a:t>qu’il n’a pas été ou qu’il n’est pas possible pour elle de trouver de solutions alternatives </a:t>
            </a:r>
          </a:p>
          <a:p>
            <a:pPr marL="171450" indent="-171450" algn="just">
              <a:spcBef>
                <a:spcPts val="600"/>
              </a:spcBef>
              <a:buFont typeface="Arial" pitchFamily="34" charset="0"/>
              <a:buChar char="•"/>
            </a:pPr>
            <a:r>
              <a:rPr lang="fr-FR" dirty="0" smtClean="0"/>
              <a:t>un lien de causalité entre l’impossibilité d’exécuter son obligation et la pandémie de Covid-19, </a:t>
            </a:r>
            <a:r>
              <a:rPr lang="fr-FR" dirty="0"/>
              <a:t>notamment en démontrant que les difficultés de trésorerie résultent de la pandémie ou des mesures restrictives prises par le gouvernement, en démontrant que celles-ci ont des conséquences financières sur la société cible (</a:t>
            </a:r>
            <a:r>
              <a:rPr lang="fr-FR" dirty="0" err="1"/>
              <a:t>e.g</a:t>
            </a:r>
            <a:r>
              <a:rPr lang="fr-FR" dirty="0"/>
              <a:t>., production de pièces comptables) </a:t>
            </a:r>
          </a:p>
          <a:p>
            <a:pPr algn="just">
              <a:spcBef>
                <a:spcPts val="600"/>
              </a:spcBef>
            </a:pPr>
            <a:r>
              <a:rPr lang="fr-FR" dirty="0" smtClean="0"/>
              <a:t>Il </a:t>
            </a:r>
            <a:r>
              <a:rPr lang="fr-FR" dirty="0"/>
              <a:t>ne sera donc pas aisé pour le débiteur d’invoquer et de caractériser la force majeure dans le cadre de la pandémie et partant de se soustraire à ses obligations. </a:t>
            </a:r>
          </a:p>
          <a:p>
            <a:pPr marL="171450" indent="-171450" algn="just">
              <a:buFont typeface="Arial" pitchFamily="34" charset="0"/>
              <a:buChar char="•"/>
            </a:pPr>
            <a:endParaRPr lang="fr-FR" dirty="0"/>
          </a:p>
        </p:txBody>
      </p:sp>
    </p:spTree>
    <p:extLst>
      <p:ext uri="{BB962C8B-B14F-4D97-AF65-F5344CB8AC3E}">
        <p14:creationId xmlns:p14="http://schemas.microsoft.com/office/powerpoint/2010/main" val="1511721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06CC4AEB-7A44-B44E-B81B-89B1D17A88B1}"/>
              </a:ext>
            </a:extLst>
          </p:cNvPr>
          <p:cNvSpPr>
            <a:spLocks noGrp="1"/>
          </p:cNvSpPr>
          <p:nvPr>
            <p:ph idx="1"/>
          </p:nvPr>
        </p:nvSpPr>
        <p:spPr>
          <a:xfrm>
            <a:off x="357065" y="137432"/>
            <a:ext cx="3554166" cy="1700893"/>
          </a:xfrm>
        </p:spPr>
        <p:txBody>
          <a:bodyPr/>
          <a:lstStyle/>
          <a:p>
            <a:pPr algn="just"/>
            <a:r>
              <a:rPr lang="fr-FR" dirty="0" smtClean="0"/>
              <a:t>Il </a:t>
            </a:r>
            <a:r>
              <a:rPr lang="fr-FR" dirty="0"/>
              <a:t>pourrait cependant être envisagé de prolonger la période intermédiaire (</a:t>
            </a:r>
            <a:r>
              <a:rPr lang="fr-FR" i="1" dirty="0" err="1"/>
              <a:t>signing</a:t>
            </a:r>
            <a:r>
              <a:rPr lang="fr-FR" dirty="0"/>
              <a:t>/</a:t>
            </a:r>
            <a:r>
              <a:rPr lang="fr-FR" i="1" dirty="0" err="1"/>
              <a:t>closing</a:t>
            </a:r>
            <a:r>
              <a:rPr lang="fr-FR" dirty="0"/>
              <a:t>) pour permettre aux parties de prendre les mesures appropriées afin d’être en mesure de réaliser le </a:t>
            </a:r>
            <a:r>
              <a:rPr lang="fr-FR" i="1" dirty="0" err="1"/>
              <a:t>closing</a:t>
            </a:r>
            <a:r>
              <a:rPr lang="fr-FR" dirty="0"/>
              <a:t> de l’opération et de tenir compte du retard dans le traitement des dossiers par les autorités réglementaires en raison de l’adaptation de leur personnel aux mesures de confinement </a:t>
            </a:r>
            <a:br>
              <a:rPr lang="fr-FR" dirty="0"/>
            </a:br>
            <a:r>
              <a:rPr lang="fr-FR" dirty="0"/>
              <a:t>(</a:t>
            </a:r>
            <a:r>
              <a:rPr lang="fr-FR" dirty="0" err="1"/>
              <a:t>e.g</a:t>
            </a:r>
            <a:r>
              <a:rPr lang="fr-FR" dirty="0"/>
              <a:t>., Autorité de la Concurrence).</a:t>
            </a:r>
          </a:p>
          <a:p>
            <a:pPr algn="just"/>
            <a:r>
              <a:rPr lang="fr-FR" dirty="0"/>
              <a:t> </a:t>
            </a:r>
          </a:p>
          <a:p>
            <a:pPr algn="just"/>
            <a:endParaRPr lang="fr-FR" dirty="0" smtClean="0"/>
          </a:p>
          <a:p>
            <a:pPr marL="171450" indent="-171450" algn="just">
              <a:buFont typeface="Wingdings" panose="05000000000000000000" pitchFamily="2" charset="2"/>
              <a:buChar char="§"/>
            </a:pPr>
            <a:endParaRPr lang="fr-FR" dirty="0"/>
          </a:p>
          <a:p>
            <a:pPr algn="just"/>
            <a:endParaRPr lang="fr-FR" dirty="0" smtClean="0"/>
          </a:p>
          <a:p>
            <a:pPr algn="just"/>
            <a:endParaRPr lang="fr-FR" dirty="0"/>
          </a:p>
          <a:p>
            <a:endParaRPr lang="fr-FR" dirty="0"/>
          </a:p>
        </p:txBody>
      </p:sp>
      <p:sp>
        <p:nvSpPr>
          <p:cNvPr id="34" name="Espace réservé du contenu 33">
            <a:extLst>
              <a:ext uri="{FF2B5EF4-FFF2-40B4-BE49-F238E27FC236}">
                <a16:creationId xmlns:a16="http://schemas.microsoft.com/office/drawing/2014/main" xmlns="" id="{D2622F49-3E35-DC46-AA81-D1CC06789AF4}"/>
              </a:ext>
            </a:extLst>
          </p:cNvPr>
          <p:cNvSpPr>
            <a:spLocks noGrp="1"/>
          </p:cNvSpPr>
          <p:nvPr>
            <p:ph idx="10"/>
          </p:nvPr>
        </p:nvSpPr>
        <p:spPr>
          <a:xfrm>
            <a:off x="4113581" y="119740"/>
            <a:ext cx="3449392" cy="4438649"/>
          </a:xfrm>
        </p:spPr>
        <p:txBody>
          <a:bodyPr/>
          <a:lstStyle/>
          <a:p>
            <a:pPr algn="just"/>
            <a:r>
              <a:rPr lang="fr-FR" dirty="0" smtClean="0"/>
              <a:t>à ce que la convention le prévoit expressément au besoin en aménageant les dispositions légales.</a:t>
            </a:r>
          </a:p>
          <a:p>
            <a:pPr algn="just"/>
            <a:endParaRPr lang="fr-FR" dirty="0"/>
          </a:p>
          <a:p>
            <a:pPr algn="just"/>
            <a:r>
              <a:rPr lang="fr-FR" dirty="0"/>
              <a:t>En pratique, ces clauses contractuelles stipulant l’imprévision sont rares.</a:t>
            </a:r>
          </a:p>
          <a:p>
            <a:pPr algn="just"/>
            <a:endParaRPr lang="fr-FR" dirty="0" smtClean="0"/>
          </a:p>
          <a:p>
            <a:pPr algn="just"/>
            <a:r>
              <a:rPr lang="fr-FR" dirty="0" smtClean="0"/>
              <a:t>En </a:t>
            </a:r>
            <a:r>
              <a:rPr lang="fr-FR" dirty="0"/>
              <a:t>présence d’une telle clause, en raison de la difficulté d’invoquer la force majeure, les parties pourront se référer à la clause contractuelle relative à l’imprévision détaillant les mécanismes contractuels mis en place pour surmonter ce changement. </a:t>
            </a:r>
          </a:p>
          <a:p>
            <a:pPr algn="just"/>
            <a:endParaRPr lang="fr-FR" dirty="0"/>
          </a:p>
          <a:p>
            <a:pPr algn="just"/>
            <a:r>
              <a:rPr lang="fr-FR" dirty="0"/>
              <a:t>A noter enfin que l’imprévision se distingue de la clause MAC classique en ce qu'elle n'empêche pas l'exécution du contrat, mais la rend excessivement onéreuse et suppose donc sa renégociation. Pour autant et comme indiqué ci-dessus, la stipulation d'une clause MAC est compatible avec une clause d'imprévision qui aménagerait le contenu de l'article 1195 du Code civil.</a:t>
            </a:r>
          </a:p>
          <a:p>
            <a:pPr algn="just"/>
            <a:endParaRPr lang="fr-FR" dirty="0"/>
          </a:p>
        </p:txBody>
      </p:sp>
      <p:sp>
        <p:nvSpPr>
          <p:cNvPr id="4"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a:xfrm>
            <a:off x="357066" y="4863082"/>
            <a:ext cx="3640776" cy="234749"/>
          </a:xfrm>
        </p:spPr>
        <p:txBody>
          <a:bodyPr/>
          <a:lstStyle/>
          <a:p>
            <a:pPr algn="just"/>
            <a:r>
              <a:rPr lang="fr-FR" dirty="0" smtClean="0"/>
              <a:t>Audrey </a:t>
            </a:r>
            <a:r>
              <a:rPr lang="fr-FR" dirty="0" err="1" smtClean="0"/>
              <a:t>MaGNY</a:t>
            </a:r>
            <a:r>
              <a:rPr lang="fr-FR" dirty="0" smtClean="0"/>
              <a:t>, AVOCAT COUNSEL</a:t>
            </a:r>
            <a:endParaRPr lang="pt" dirty="0"/>
          </a:p>
        </p:txBody>
      </p:sp>
      <p:sp>
        <p:nvSpPr>
          <p:cNvPr id="12"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a:xfrm>
            <a:off x="357065" y="5105394"/>
            <a:ext cx="3449392" cy="609605"/>
          </a:xfrm>
        </p:spPr>
        <p:txBody>
          <a:bodyPr/>
          <a:lstStyle/>
          <a:p>
            <a:r>
              <a:rPr lang="fr-FR" i="1" dirty="0" smtClean="0"/>
              <a:t>Fusions-Acquisitions</a:t>
            </a:r>
            <a:endParaRPr lang="fr-FR" i="1" dirty="0"/>
          </a:p>
          <a:p>
            <a:r>
              <a:rPr lang="fr-FR" i="1" dirty="0" err="1" smtClean="0"/>
              <a:t>Private</a:t>
            </a:r>
            <a:r>
              <a:rPr lang="fr-FR" i="1" dirty="0" smtClean="0"/>
              <a:t> </a:t>
            </a:r>
            <a:r>
              <a:rPr lang="fr-FR" i="1" dirty="0" err="1" smtClean="0"/>
              <a:t>Equity</a:t>
            </a:r>
            <a:endParaRPr lang="fr-FR" i="1" dirty="0"/>
          </a:p>
          <a:p>
            <a:r>
              <a:rPr lang="fr-FR" i="1" dirty="0" smtClean="0"/>
              <a:t>Restructuration de sociétés</a:t>
            </a:r>
            <a:endParaRPr lang="fr-FR" i="1" dirty="0"/>
          </a:p>
          <a:p>
            <a:endParaRPr lang="fr-FR" dirty="0" smtClean="0"/>
          </a:p>
          <a:p>
            <a:r>
              <a:rPr lang="fr-FR" dirty="0" smtClean="0"/>
              <a:t>Tél</a:t>
            </a:r>
            <a:r>
              <a:rPr lang="fr-FR" dirty="0"/>
              <a:t>. : +33 (0)1 53 93 22 00</a:t>
            </a:r>
          </a:p>
          <a:p>
            <a:r>
              <a:rPr lang="fr-FR" dirty="0" smtClean="0"/>
              <a:t>magny@hocheavocats.com</a:t>
            </a:r>
            <a:endParaRPr lang="fr-FR" dirty="0"/>
          </a:p>
        </p:txBody>
      </p:sp>
      <p:sp>
        <p:nvSpPr>
          <p:cNvPr id="14"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a:xfrm>
            <a:off x="4113581" y="4855520"/>
            <a:ext cx="3605655" cy="242312"/>
          </a:xfrm>
        </p:spPr>
        <p:txBody>
          <a:bodyPr/>
          <a:lstStyle/>
          <a:p>
            <a:r>
              <a:rPr lang="fr-FR" dirty="0" smtClean="0"/>
              <a:t>MARIE PEYREGA, AVOCAT associée</a:t>
            </a:r>
            <a:endParaRPr lang="pt" dirty="0"/>
          </a:p>
        </p:txBody>
      </p:sp>
      <p:sp>
        <p:nvSpPr>
          <p:cNvPr id="15"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a:xfrm>
            <a:off x="4113581" y="5097831"/>
            <a:ext cx="3449392" cy="609605"/>
          </a:xfrm>
        </p:spPr>
        <p:txBody>
          <a:bodyPr/>
          <a:lstStyle/>
          <a:p>
            <a:r>
              <a:rPr lang="fr-FR" i="1" dirty="0" smtClean="0"/>
              <a:t>Fusions-Acquisitions</a:t>
            </a:r>
            <a:endParaRPr lang="fr-FR" i="1" dirty="0"/>
          </a:p>
          <a:p>
            <a:r>
              <a:rPr lang="fr-FR" i="1" dirty="0" err="1" smtClean="0"/>
              <a:t>Private</a:t>
            </a:r>
            <a:r>
              <a:rPr lang="fr-FR" i="1" dirty="0" smtClean="0"/>
              <a:t> </a:t>
            </a:r>
            <a:r>
              <a:rPr lang="fr-FR" i="1" dirty="0" err="1" smtClean="0"/>
              <a:t>Equity</a:t>
            </a:r>
            <a:endParaRPr lang="fr-FR" i="1" dirty="0"/>
          </a:p>
          <a:p>
            <a:r>
              <a:rPr lang="fr-FR" i="1" dirty="0" smtClean="0"/>
              <a:t>Restructuration de sociétés</a:t>
            </a:r>
          </a:p>
          <a:p>
            <a:endParaRPr lang="fr-FR" dirty="0" smtClean="0"/>
          </a:p>
          <a:p>
            <a:r>
              <a:rPr lang="fr-FR" dirty="0" smtClean="0"/>
              <a:t>Tél</a:t>
            </a:r>
            <a:r>
              <a:rPr lang="fr-FR" dirty="0"/>
              <a:t>. : +33 (0)1 53 93 22 00</a:t>
            </a:r>
          </a:p>
          <a:p>
            <a:r>
              <a:rPr lang="fr-FR" dirty="0" smtClean="0"/>
              <a:t>peyrega@hocheavocats.com</a:t>
            </a:r>
            <a:endParaRPr lang="fr-FR" dirty="0"/>
          </a:p>
        </p:txBody>
      </p:sp>
      <p:sp>
        <p:nvSpPr>
          <p:cNvPr id="17"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a:xfrm>
            <a:off x="383842" y="5688933"/>
            <a:ext cx="3199237" cy="242312"/>
          </a:xfrm>
        </p:spPr>
        <p:txBody>
          <a:bodyPr/>
          <a:lstStyle/>
          <a:p>
            <a:pPr algn="just"/>
            <a:r>
              <a:rPr lang="fr-FR" dirty="0" smtClean="0"/>
              <a:t>NICOLAS GUERRY,AVOCAT</a:t>
            </a:r>
            <a:endParaRPr lang="pt" dirty="0"/>
          </a:p>
        </p:txBody>
      </p:sp>
      <p:sp>
        <p:nvSpPr>
          <p:cNvPr id="18"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a:xfrm>
            <a:off x="383842" y="5931244"/>
            <a:ext cx="3449392" cy="609605"/>
          </a:xfrm>
        </p:spPr>
        <p:txBody>
          <a:bodyPr/>
          <a:lstStyle/>
          <a:p>
            <a:r>
              <a:rPr lang="fr-FR" i="1" dirty="0" smtClean="0"/>
              <a:t>Fusions-Acquisitions</a:t>
            </a:r>
            <a:endParaRPr lang="fr-FR" i="1" dirty="0"/>
          </a:p>
          <a:p>
            <a:r>
              <a:rPr lang="fr-FR" i="1" dirty="0" err="1" smtClean="0"/>
              <a:t>Private</a:t>
            </a:r>
            <a:r>
              <a:rPr lang="fr-FR" i="1" dirty="0" smtClean="0"/>
              <a:t> </a:t>
            </a:r>
            <a:r>
              <a:rPr lang="fr-FR" i="1" dirty="0" err="1" smtClean="0"/>
              <a:t>Equity</a:t>
            </a:r>
            <a:endParaRPr lang="fr-FR" i="1" dirty="0"/>
          </a:p>
          <a:p>
            <a:r>
              <a:rPr lang="fr-FR" i="1" dirty="0" smtClean="0"/>
              <a:t>Restructuration de sociétés</a:t>
            </a:r>
            <a:endParaRPr lang="fr-FR" i="1" dirty="0"/>
          </a:p>
          <a:p>
            <a:endParaRPr lang="fr-FR" dirty="0" smtClean="0"/>
          </a:p>
          <a:p>
            <a:r>
              <a:rPr lang="fr-FR" dirty="0" smtClean="0"/>
              <a:t>Tél</a:t>
            </a:r>
            <a:r>
              <a:rPr lang="fr-FR" dirty="0"/>
              <a:t>. : +33 (0)1 53 93 22 00</a:t>
            </a:r>
          </a:p>
          <a:p>
            <a:r>
              <a:rPr lang="fr-FR" dirty="0" smtClean="0"/>
              <a:t>guerry@hocheavocats.com</a:t>
            </a:r>
            <a:endParaRPr lang="fr-FR" dirty="0"/>
          </a:p>
        </p:txBody>
      </p:sp>
      <p:sp>
        <p:nvSpPr>
          <p:cNvPr id="11" name="Espace réservé du contenu 6">
            <a:extLst>
              <a:ext uri="{FF2B5EF4-FFF2-40B4-BE49-F238E27FC236}">
                <a16:creationId xmlns:a16="http://schemas.microsoft.com/office/drawing/2014/main" xmlns="" id="{FF7EA01C-CBD7-404C-8A86-108F8853EC92}"/>
              </a:ext>
            </a:extLst>
          </p:cNvPr>
          <p:cNvSpPr>
            <a:spLocks noGrp="1"/>
          </p:cNvSpPr>
          <p:nvPr>
            <p:ph idx="4294967295"/>
          </p:nvPr>
        </p:nvSpPr>
        <p:spPr>
          <a:xfrm>
            <a:off x="367182" y="2013372"/>
            <a:ext cx="3534525" cy="446567"/>
          </a:xfrm>
          <a:prstGeom prst="rect">
            <a:avLst/>
          </a:prstGeom>
        </p:spPr>
        <p:txBody>
          <a:bodyPr>
            <a:normAutofit/>
          </a:bodyPr>
          <a:lstStyle/>
          <a:p>
            <a:r>
              <a:rPr lang="fr-FR" sz="1400" b="1" cap="all" spc="300" dirty="0" smtClean="0">
                <a:solidFill>
                  <a:schemeClr val="accent2"/>
                </a:solidFill>
                <a:latin typeface="Calibri" panose="020F0502020204030204" pitchFamily="34" charset="0"/>
                <a:ea typeface="+mj-ea"/>
                <a:cs typeface="Calibri" panose="020F0502020204030204" pitchFamily="34" charset="0"/>
              </a:rPr>
              <a:t>imprévision</a:t>
            </a:r>
            <a:endParaRPr lang="fr-FR" sz="1400" b="1" cap="all" spc="300" dirty="0">
              <a:solidFill>
                <a:schemeClr val="accent2"/>
              </a:solidFill>
              <a:latin typeface="Calibri" panose="020F0502020204030204" pitchFamily="34" charset="0"/>
              <a:ea typeface="+mj-ea"/>
              <a:cs typeface="Calibri" panose="020F0502020204030204" pitchFamily="34" charset="0"/>
            </a:endParaRPr>
          </a:p>
        </p:txBody>
      </p:sp>
      <p:sp>
        <p:nvSpPr>
          <p:cNvPr id="13" name="Espace réservé du contenu 1">
            <a:extLst>
              <a:ext uri="{FF2B5EF4-FFF2-40B4-BE49-F238E27FC236}">
                <a16:creationId xmlns:a16="http://schemas.microsoft.com/office/drawing/2014/main" xmlns="" id="{06CC4AEB-7A44-B44E-B81B-89B1D17A88B1}"/>
              </a:ext>
            </a:extLst>
          </p:cNvPr>
          <p:cNvSpPr>
            <a:spLocks noGrp="1"/>
          </p:cNvSpPr>
          <p:nvPr>
            <p:ph idx="1"/>
          </p:nvPr>
        </p:nvSpPr>
        <p:spPr>
          <a:xfrm>
            <a:off x="357066" y="2242456"/>
            <a:ext cx="3554166" cy="2062843"/>
          </a:xfrm>
        </p:spPr>
        <p:txBody>
          <a:bodyPr/>
          <a:lstStyle/>
          <a:p>
            <a:pPr algn="just"/>
            <a:r>
              <a:rPr lang="fr-FR" dirty="0" smtClean="0"/>
              <a:t>Certains </a:t>
            </a:r>
            <a:r>
              <a:rPr lang="fr-FR" dirty="0"/>
              <a:t>pourraient souhaiter renégocier un contrat en cas de changement imprévisible de circonstances qui rendrait son exécution excessivement onéreuse pour l’une des parties qui n’aurait pas accepté d’en assumer le risque (art. 1195 C. civil). </a:t>
            </a:r>
            <a:endParaRPr lang="fr-FR" dirty="0" smtClean="0"/>
          </a:p>
          <a:p>
            <a:pPr algn="just"/>
            <a:endParaRPr lang="fr-FR" dirty="0"/>
          </a:p>
          <a:p>
            <a:pPr algn="just"/>
            <a:r>
              <a:rPr lang="fr-FR" dirty="0"/>
              <a:t>La disposition légale de l’imprévision prévue à l’article 1195 du Code civil n’est pas applicable dans les opérations sur titres financiers (article L 211-40-1 du Code monétaire et financier</a:t>
            </a:r>
            <a:r>
              <a:rPr lang="fr-FR" dirty="0" smtClean="0"/>
              <a:t>),</a:t>
            </a:r>
            <a:r>
              <a:rPr lang="fr-FR" dirty="0"/>
              <a:t> incluant les </a:t>
            </a:r>
            <a:r>
              <a:rPr lang="fr-FR" dirty="0" smtClean="0"/>
              <a:t>actions sauf</a:t>
            </a:r>
            <a:endParaRPr lang="fr-FR" dirty="0"/>
          </a:p>
          <a:p>
            <a:pPr algn="just"/>
            <a:endParaRPr lang="fr-FR" dirty="0" smtClean="0"/>
          </a:p>
          <a:p>
            <a:pPr algn="just"/>
            <a:endParaRPr lang="fr-FR" dirty="0"/>
          </a:p>
          <a:p>
            <a:endParaRPr lang="fr-FR" dirty="0"/>
          </a:p>
        </p:txBody>
      </p:sp>
    </p:spTree>
    <p:extLst>
      <p:ext uri="{BB962C8B-B14F-4D97-AF65-F5344CB8AC3E}">
        <p14:creationId xmlns:p14="http://schemas.microsoft.com/office/powerpoint/2010/main" val="1851308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5892</TotalTime>
  <Words>1310</Words>
  <Application>Microsoft Office PowerPoint</Application>
  <PresentationFormat>Personnalisé</PresentationFormat>
  <Paragraphs>88</Paragraphs>
  <Slides>5</Slides>
  <Notes>2</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Nicolas Guerry</cp:lastModifiedBy>
  <cp:revision>112</cp:revision>
  <cp:lastPrinted>2019-11-18T10:58:07Z</cp:lastPrinted>
  <dcterms:created xsi:type="dcterms:W3CDTF">2018-11-21T15:11:34Z</dcterms:created>
  <dcterms:modified xsi:type="dcterms:W3CDTF">2020-04-09T09:50:43Z</dcterms:modified>
</cp:coreProperties>
</file>