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8" r:id="rId3"/>
    <p:sldId id="262" r:id="rId4"/>
    <p:sldId id="259" r:id="rId5"/>
    <p:sldId id="261" r:id="rId6"/>
    <p:sldId id="260" r:id="rId7"/>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rginie Restino" initials="VR"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100" d="100"/>
          <a:sy n="100" d="100"/>
        </p:scale>
        <p:origin x="-1176" y="1224"/>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02/04/2020</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02.04.20</a:t>
            </a:fld>
            <a:endParaRPr lang="fr-FR" dirty="0"/>
          </a:p>
        </p:txBody>
      </p:sp>
      <p:pic>
        <p:nvPicPr>
          <p:cNvPr id="10" name="Image 9" descr="Une image contenant ciel, extérieur, bâtiment, pont&#10;&#10;&#10;&#10;Description générée automatiquement">
            <a:extLst>
              <a:ext uri="{FF2B5EF4-FFF2-40B4-BE49-F238E27FC236}">
                <a16:creationId xmlns=""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02.04.20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hoche-avocats.com/wp-content/uploads/2020/03/Newsletter-Coronavirus-20200328-Hoche-avocats.pdf" TargetMode="External"/><Relationship Id="rId2" Type="http://schemas.openxmlformats.org/officeDocument/2006/relationships/hyperlink" Target="https://www.hoche-avocats.com/wp-content/uploads/2020/04/Newsletter-Dispositions-des-ordonnances-en-mati%C3%A8re-sociale-20200402.pdf" TargetMode="External"/><Relationship Id="rId1" Type="http://schemas.openxmlformats.org/officeDocument/2006/relationships/slideLayout" Target="../slideLayouts/slideLayout2.xml"/><Relationship Id="rId5" Type="http://schemas.openxmlformats.org/officeDocument/2006/relationships/hyperlink" Target="http://www.hoche-avocats.com/" TargetMode="External"/><Relationship Id="rId4" Type="http://schemas.openxmlformats.org/officeDocument/2006/relationships/hyperlink" Target="https://www.hoche-avocats.com/wp-content/uploads/2020/03/Newsletter-Ordonnances-20200328.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hoche-avocats.com/wp-content/uploads/2020/03/20200313-Lettre-dinformation-Hoche-Avocats-Coronavirus-Covid19.pdf" TargetMode="External"/><Relationship Id="rId3" Type="http://schemas.openxmlformats.org/officeDocument/2006/relationships/hyperlink" Target="https://www.hoche-avocats.com/wp-content/uploads/2020/04/Newsletter-d&#233;lais-fiscaux-20200401.pptx" TargetMode="External"/><Relationship Id="rId7" Type="http://schemas.openxmlformats.org/officeDocument/2006/relationships/hyperlink" Target="https://www.hoche-avocats.com/wp-content/uploads/2020/03/FAQ-coronavirus-Hoche-20200319.pdf" TargetMode="External"/><Relationship Id="rId2" Type="http://schemas.openxmlformats.org/officeDocument/2006/relationships/hyperlink" Target="https://www.hoche-avocats.com/wp-content/uploads/2020/04/Newsletter-d%C3%A9lais-fiscaux-20200401.pptx" TargetMode="External"/><Relationship Id="rId1" Type="http://schemas.openxmlformats.org/officeDocument/2006/relationships/slideLayout" Target="../slideLayouts/slideLayout2.xml"/><Relationship Id="rId6" Type="http://schemas.openxmlformats.org/officeDocument/2006/relationships/hyperlink" Target="https://www.hoche-avocats.com/wp-content/uploads/2020/03/Newsletter-Coronavirus-20200323-Hocheavocats.pdf" TargetMode="External"/><Relationship Id="rId5" Type="http://schemas.openxmlformats.org/officeDocument/2006/relationships/hyperlink" Target="https://www.hoche-avocats.com/wp-content/uploads/2020/03/Newsletter-Ordonnances-20200326.pdf" TargetMode="External"/><Relationship Id="rId4" Type="http://schemas.openxmlformats.org/officeDocument/2006/relationships/hyperlink" Target="https://www.hoche-avocats.com/wp-content/uploads/2020/03/Newsletter-fiscale-20200319-V2.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hoche-avocats.com/wp-content/uploads/2020/03/Newsletter-20200326-Hocheavocats-Droit-des-Soci&#233;t&#233;s-1.pdf" TargetMode="External"/><Relationship Id="rId2" Type="http://schemas.openxmlformats.org/officeDocument/2006/relationships/hyperlink" Target="https://www.hoche-avocats.com/wp-content/uploads/2020/04/Newsletter-Droit-des-societe&#769;s-31.03.2020-vfinale-01.04.pdf" TargetMode="External"/><Relationship Id="rId1" Type="http://schemas.openxmlformats.org/officeDocument/2006/relationships/slideLayout" Target="../slideLayouts/slideLayout4.xml"/><Relationship Id="rId6" Type="http://schemas.openxmlformats.org/officeDocument/2006/relationships/hyperlink" Target="https://www.hoche-avocats.com/wp-content/uploads/2020/03/300320-Newsletter-Hoche-Avocats-March2020-Prevention-and-Insolvency-adapatation-to-Covid.pptx" TargetMode="External"/><Relationship Id="rId5" Type="http://schemas.openxmlformats.org/officeDocument/2006/relationships/hyperlink" Target="https://www.hoche-avocats.com/wp-content/uploads/2020/03/290320-Lettre-d_information-Hoche-Avocats-Mars-2020-Pr&#233;vention-et-proc&#233;dures-collectives.pptx" TargetMode="External"/><Relationship Id="rId4" Type="http://schemas.openxmlformats.org/officeDocument/2006/relationships/hyperlink" Target="https://www.hoche-avocats.com/wp-content/uploads/2020/03/Newsletter-20200326-Hocheavocats-Droit-des-Soci&#233;t&#233;s.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hoche-avocats.com/en/force-majeure-and-contractual-inexecutions-due-to-covid-19/" TargetMode="External"/><Relationship Id="rId2" Type="http://schemas.openxmlformats.org/officeDocument/2006/relationships/hyperlink" Target="https://www.hoche-avocats.com/wp-content/uploads/2020/03/170320-Lettre-d_information-Hoche-Avocats-Mars-2020-Force-Majeure-dans-les-contrats-1.pptx" TargetMode="External"/><Relationship Id="rId1" Type="http://schemas.openxmlformats.org/officeDocument/2006/relationships/slideLayout" Target="../slideLayouts/slideLayout4.xml"/><Relationship Id="rId4" Type="http://schemas.openxmlformats.org/officeDocument/2006/relationships/hyperlink" Target="https://www.hoche-avocats.com/wp-content/uploads/2020/03/300320-Lettre-d_information-Hoche-Avocats-Mars-2020-Impact-sur-les-proc&#233;dures-judiciaires-VF.ppt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roustit@hocheavocats.com" TargetMode="External"/><Relationship Id="rId13" Type="http://schemas.openxmlformats.org/officeDocument/2006/relationships/hyperlink" Target="mailto:mas@hocheavocats.com" TargetMode="External"/><Relationship Id="rId18" Type="http://schemas.openxmlformats.org/officeDocument/2006/relationships/hyperlink" Target="mailto:carral@hocheavocats.com" TargetMode="External"/><Relationship Id="rId3" Type="http://schemas.openxmlformats.org/officeDocument/2006/relationships/hyperlink" Target="mailto:blein@hocheavocats.com" TargetMode="External"/><Relationship Id="rId7" Type="http://schemas.openxmlformats.org/officeDocument/2006/relationships/hyperlink" Target="mailto:peyrega@hocheavocats.com" TargetMode="External"/><Relationship Id="rId12" Type="http://schemas.openxmlformats.org/officeDocument/2006/relationships/hyperlink" Target="mailto:lefevre@hocheavocats.com" TargetMode="External"/><Relationship Id="rId17" Type="http://schemas.openxmlformats.org/officeDocument/2006/relationships/hyperlink" Target="mailto:forget@hocheavocats.com" TargetMode="External"/><Relationship Id="rId2" Type="http://schemas.openxmlformats.org/officeDocument/2006/relationships/hyperlink" Target="https://www.hoche-avocats.com/wp-content/uploads/2020/03/Newsletter-HocheAvocats-Coronavirus-PI-31032020.pdf" TargetMode="External"/><Relationship Id="rId16" Type="http://schemas.openxmlformats.org/officeDocument/2006/relationships/hyperlink" Target="mailto:harang@hocheavocats.com" TargetMode="External"/><Relationship Id="rId1" Type="http://schemas.openxmlformats.org/officeDocument/2006/relationships/slideLayout" Target="../slideLayouts/slideLayout5.xml"/><Relationship Id="rId6" Type="http://schemas.openxmlformats.org/officeDocument/2006/relationships/hyperlink" Target="mailto:martinet@hocheavocats.com" TargetMode="External"/><Relationship Id="rId11" Type="http://schemas.openxmlformats.org/officeDocument/2006/relationships/hyperlink" Target="mailto:restino@hocheavocats.com" TargetMode="External"/><Relationship Id="rId5" Type="http://schemas.openxmlformats.org/officeDocument/2006/relationships/hyperlink" Target="mailto:lahreche@hocheavocats.com" TargetMode="External"/><Relationship Id="rId15" Type="http://schemas.openxmlformats.org/officeDocument/2006/relationships/hyperlink" Target="mailto:ottaway@hocheavocats.com" TargetMode="External"/><Relationship Id="rId10" Type="http://schemas.openxmlformats.org/officeDocument/2006/relationships/hyperlink" Target="mailto:quentin@hocheavocats.com" TargetMode="External"/><Relationship Id="rId19" Type="http://schemas.openxmlformats.org/officeDocument/2006/relationships/hyperlink" Target="mailto:cassereau@hocheavocats.com" TargetMode="External"/><Relationship Id="rId4" Type="http://schemas.openxmlformats.org/officeDocument/2006/relationships/hyperlink" Target="mailto:fornoni@hocheavocats.com" TargetMode="External"/><Relationship Id="rId9" Type="http://schemas.openxmlformats.org/officeDocument/2006/relationships/hyperlink" Target="mailto:souweine@hocheavocats.com" TargetMode="External"/><Relationship Id="rId14" Type="http://schemas.openxmlformats.org/officeDocument/2006/relationships/hyperlink" Target="mailto:barsus@hocheavocat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 xmlns:a16="http://schemas.microsoft.com/office/drawing/2014/main" id="{F2C70ABF-BC41-7240-80D0-AE2FC7D23F18}"/>
              </a:ext>
            </a:extLst>
          </p:cNvPr>
          <p:cNvSpPr>
            <a:spLocks noGrp="1"/>
          </p:cNvSpPr>
          <p:nvPr>
            <p:ph type="body" sz="quarter" idx="11"/>
          </p:nvPr>
        </p:nvSpPr>
        <p:spPr>
          <a:xfrm>
            <a:off x="1416050" y="2305051"/>
            <a:ext cx="5087938" cy="503468"/>
          </a:xfrm>
        </p:spPr>
        <p:txBody>
          <a:bodyPr>
            <a:normAutofit/>
          </a:bodyPr>
          <a:lstStyle/>
          <a:p>
            <a:r>
              <a:rPr lang="fr-FR" b="1" dirty="0"/>
              <a:t>Droit des affaires</a:t>
            </a:r>
          </a:p>
        </p:txBody>
      </p:sp>
      <p:sp>
        <p:nvSpPr>
          <p:cNvPr id="5" name="Espace réservé de la date 4">
            <a:extLst>
              <a:ext uri="{FF2B5EF4-FFF2-40B4-BE49-F238E27FC236}">
                <a16:creationId xmlns="" xmlns:a16="http://schemas.microsoft.com/office/drawing/2014/main" id="{E9BD470E-2EDF-184D-AAA3-E1C52A79B9C7}"/>
              </a:ext>
            </a:extLst>
          </p:cNvPr>
          <p:cNvSpPr>
            <a:spLocks noGrp="1"/>
          </p:cNvSpPr>
          <p:nvPr>
            <p:ph type="dt" sz="half" idx="10"/>
          </p:nvPr>
        </p:nvSpPr>
        <p:spPr/>
        <p:txBody>
          <a:bodyPr/>
          <a:lstStyle/>
          <a:p>
            <a:fld id="{B6C1B08E-D6DB-B14E-AFDF-7A6715752E2C}" type="datetime3">
              <a:rPr lang="fr-FR" u="none" smtClean="0"/>
              <a:t>02.04.20</a:t>
            </a:fld>
            <a:endParaRPr lang="fr-FR" u="none" dirty="0"/>
          </a:p>
        </p:txBody>
      </p:sp>
      <p:sp>
        <p:nvSpPr>
          <p:cNvPr id="8" name="Rectangle 7"/>
          <p:cNvSpPr/>
          <p:nvPr/>
        </p:nvSpPr>
        <p:spPr>
          <a:xfrm>
            <a:off x="1980406" y="7808506"/>
            <a:ext cx="3959225" cy="830997"/>
          </a:xfrm>
          <a:prstGeom prst="rect">
            <a:avLst/>
          </a:prstGeom>
        </p:spPr>
        <p:txBody>
          <a:bodyPr>
            <a:spAutoFit/>
          </a:bodyPr>
          <a:lstStyle/>
          <a:p>
            <a:pPr algn="ctr"/>
            <a:r>
              <a:rPr lang="fr-FR" sz="1600" b="1" cap="all" spc="150" dirty="0">
                <a:solidFill>
                  <a:schemeClr val="accent2"/>
                </a:solidFill>
              </a:rPr>
              <a:t>DOSSIER récapitulatif sur les effets du CORONAVIRUS </a:t>
            </a:r>
          </a:p>
          <a:p>
            <a:pPr algn="ctr"/>
            <a:r>
              <a:rPr lang="fr-FR" sz="1600" b="1" cap="all" spc="150" dirty="0">
                <a:solidFill>
                  <a:schemeClr val="accent2"/>
                </a:solidFill>
              </a:rPr>
              <a:t>- Toutes branches du droit -</a:t>
            </a: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19B037D2-281B-3540-A349-123540CEB45F}"/>
              </a:ext>
            </a:extLst>
          </p:cNvPr>
          <p:cNvSpPr>
            <a:spLocks noGrp="1"/>
          </p:cNvSpPr>
          <p:nvPr>
            <p:ph idx="1"/>
          </p:nvPr>
        </p:nvSpPr>
        <p:spPr>
          <a:xfrm>
            <a:off x="609599" y="1990725"/>
            <a:ext cx="6953373" cy="1400176"/>
          </a:xfrm>
        </p:spPr>
        <p:txBody>
          <a:bodyPr/>
          <a:lstStyle/>
          <a:p>
            <a:pPr marL="171450" indent="-171450" algn="just">
              <a:buFontTx/>
              <a:buChar char="-"/>
            </a:pPr>
            <a:r>
              <a:rPr lang="fr-FR" dirty="0"/>
              <a:t>Parmi les questions traitées :</a:t>
            </a:r>
          </a:p>
          <a:p>
            <a:pPr marL="171450" indent="-171450" algn="just">
              <a:buFontTx/>
              <a:buChar char="-"/>
            </a:pPr>
            <a:r>
              <a:rPr lang="fr-FR" dirty="0"/>
              <a:t>Mesures d’urgence en droit du travail, mesures exceptionnelles pour le paiement des impôts. Quels est l’impact du coronavirus, sur l’exécution des contrats, sur les délais d’opposition en droit des sociétés, sur les délais en matière fiscale, en matière de Propriété intellectuelle. Quelle adaptation en matière de procédures collectives ? </a:t>
            </a:r>
          </a:p>
          <a:p>
            <a:pPr marL="171450" indent="-171450" algn="just">
              <a:buFontTx/>
              <a:buChar char="-"/>
            </a:pPr>
            <a:endParaRPr lang="fr-FR" dirty="0"/>
          </a:p>
          <a:p>
            <a:pPr marL="171450" indent="-171450" algn="just">
              <a:buFontTx/>
              <a:buChar char="-"/>
            </a:pPr>
            <a:endParaRPr lang="fr-FR" dirty="0"/>
          </a:p>
          <a:p>
            <a:pPr marL="171450" indent="-171450" algn="just">
              <a:buFontTx/>
              <a:buChar char="-"/>
            </a:pPr>
            <a:endParaRPr lang="fr-FR" dirty="0"/>
          </a:p>
          <a:p>
            <a:pPr marL="171450" indent="-171450">
              <a:buFontTx/>
              <a:buChar char="-"/>
            </a:pPr>
            <a:endParaRPr lang="fr-FR" dirty="0"/>
          </a:p>
          <a:p>
            <a:pPr marL="171450" indent="-171450">
              <a:buFontTx/>
              <a:buChar char="-"/>
            </a:pPr>
            <a:endParaRPr lang="fr-FR" dirty="0"/>
          </a:p>
        </p:txBody>
      </p:sp>
      <p:sp>
        <p:nvSpPr>
          <p:cNvPr id="3" name="Espace réservé du contenu 2">
            <a:extLst>
              <a:ext uri="{FF2B5EF4-FFF2-40B4-BE49-F238E27FC236}">
                <a16:creationId xmlns="" xmlns:a16="http://schemas.microsoft.com/office/drawing/2014/main" id="{B4FF0F8D-21A5-5343-8240-1EEF34A67764}"/>
              </a:ext>
            </a:extLst>
          </p:cNvPr>
          <p:cNvSpPr>
            <a:spLocks noGrp="1"/>
          </p:cNvSpPr>
          <p:nvPr>
            <p:ph idx="10"/>
          </p:nvPr>
        </p:nvSpPr>
        <p:spPr>
          <a:xfrm>
            <a:off x="3429000" y="4381500"/>
            <a:ext cx="4133974" cy="4813300"/>
          </a:xfrm>
        </p:spPr>
        <p:txBody>
          <a:bodyPr/>
          <a:lstStyle/>
          <a:p>
            <a:r>
              <a:rPr lang="fr-FR" dirty="0" smtClean="0"/>
              <a:t>DROIT SOCIAL</a:t>
            </a:r>
          </a:p>
          <a:p>
            <a:pPr algn="just"/>
            <a:r>
              <a:rPr lang="fr-FR" b="1" dirty="0"/>
              <a:t>SYNTHÈSE DES DISPOSITIONS DES DERNIÈRES ORDONNANCES EN MATIÈRE SOCIALE PRISES EN APPLICATION DE LA LOI D’URGENCE N°2020-290 DU 23 MARS 2020</a:t>
            </a:r>
          </a:p>
          <a:p>
            <a:pPr algn="just"/>
            <a:r>
              <a:rPr lang="fr-FR" u="sng" smtClean="0">
                <a:solidFill>
                  <a:srgbClr val="8D0E57"/>
                </a:solidFill>
                <a:hlinkClick r:id="rId2"/>
              </a:rPr>
              <a:t>Lettre d’information </a:t>
            </a:r>
            <a:r>
              <a:rPr lang="fr-FR" u="sng" dirty="0">
                <a:solidFill>
                  <a:srgbClr val="8D0E57"/>
                </a:solidFill>
                <a:hlinkClick r:id="rId2"/>
              </a:rPr>
              <a:t>du département droit social du cabinet Hoche Avocats – 2 avril 2020</a:t>
            </a:r>
            <a:endParaRPr lang="fr-FR" dirty="0">
              <a:solidFill>
                <a:srgbClr val="000000"/>
              </a:solidFill>
            </a:endParaRPr>
          </a:p>
          <a:p>
            <a:pPr algn="just"/>
            <a:r>
              <a:rPr lang="fr-FR" b="1" i="1" u="sng" dirty="0">
                <a:solidFill>
                  <a:srgbClr val="8D0E57"/>
                </a:solidFill>
                <a:hlinkClick r:id="rId2"/>
              </a:rPr>
              <a:t>Lien vers le document</a:t>
            </a:r>
            <a:endParaRPr lang="fr-FR" i="1" dirty="0">
              <a:solidFill>
                <a:srgbClr val="000000"/>
              </a:solidFill>
            </a:endParaRPr>
          </a:p>
          <a:p>
            <a:endParaRPr lang="fr-FR" dirty="0"/>
          </a:p>
          <a:p>
            <a:r>
              <a:rPr lang="fr-FR" b="1" dirty="0" smtClean="0"/>
              <a:t>30/03/2020</a:t>
            </a:r>
            <a:endParaRPr lang="fr-FR" b="1" dirty="0"/>
          </a:p>
          <a:p>
            <a:r>
              <a:rPr lang="fr-FR" b="1" dirty="0"/>
              <a:t>ORDONNANCE N° 2020-306 DU 25 MARS 2020 RELATIVE À LA PROROGATION DES DÉLAIS ÉCHUS PENDANT LA PÉRIODE D’URGENCE SANITAIRE ET À L’ADAPTATION DES PROCÉDURES PENDANT CETTE MÊME PÉRIODE</a:t>
            </a:r>
          </a:p>
          <a:p>
            <a:r>
              <a:rPr lang="fr-FR" dirty="0">
                <a:hlinkClick r:id="rId3"/>
              </a:rPr>
              <a:t>Lettre d’information du département droit social du cabinet Hoche Avocats – 28 mars 2020</a:t>
            </a:r>
            <a:r>
              <a:rPr lang="fr-FR" dirty="0"/>
              <a:t/>
            </a:r>
            <a:br>
              <a:rPr lang="fr-FR" dirty="0"/>
            </a:br>
            <a:r>
              <a:rPr lang="fr-FR" b="1" i="1" dirty="0">
                <a:hlinkClick r:id="rId3"/>
              </a:rPr>
              <a:t>Lien vers le document</a:t>
            </a:r>
            <a:endParaRPr lang="fr-FR" b="1" i="1" dirty="0"/>
          </a:p>
          <a:p>
            <a:endParaRPr lang="fr-FR" dirty="0"/>
          </a:p>
          <a:p>
            <a:r>
              <a:rPr lang="fr-FR" b="1" dirty="0"/>
              <a:t>30/03/2020</a:t>
            </a:r>
          </a:p>
          <a:p>
            <a:r>
              <a:rPr lang="fr-FR" b="1" dirty="0"/>
              <a:t>DISPOSITIONS DE L’ORDONNANCE PORTANT MESURES D’URGENCE EN MATIERE D’ACTIVITE PARTIELLE </a:t>
            </a:r>
          </a:p>
          <a:p>
            <a:r>
              <a:rPr lang="fr-FR" dirty="0">
                <a:hlinkClick r:id="rId4"/>
              </a:rPr>
              <a:t>Lettre d’information du département droit social du cabinet Hoche Avocats – 28 mars 2020</a:t>
            </a:r>
            <a:endParaRPr lang="fr-FR" dirty="0"/>
          </a:p>
          <a:p>
            <a:r>
              <a:rPr lang="fr-FR" b="1" i="1" dirty="0">
                <a:hlinkClick r:id="rId4"/>
              </a:rPr>
              <a:t>Lien vers le document</a:t>
            </a:r>
            <a:r>
              <a:rPr lang="fr-FR" i="1" u="sng" dirty="0">
                <a:hlinkClick r:id="rId4"/>
              </a:rPr>
              <a:t> </a:t>
            </a:r>
            <a:endParaRPr lang="fr-FR" i="1" u="sng" dirty="0"/>
          </a:p>
          <a:p>
            <a:endParaRPr lang="fr-FR" dirty="0"/>
          </a:p>
          <a:p>
            <a:endParaRPr lang="fr-FR" dirty="0"/>
          </a:p>
        </p:txBody>
      </p:sp>
      <p:sp>
        <p:nvSpPr>
          <p:cNvPr id="4" name="Espace réservé du contenu 3">
            <a:extLst>
              <a:ext uri="{FF2B5EF4-FFF2-40B4-BE49-F238E27FC236}">
                <a16:creationId xmlns="" xmlns:a16="http://schemas.microsoft.com/office/drawing/2014/main" id="{1279823F-C42A-B44C-96C8-5292D8881337}"/>
              </a:ext>
            </a:extLst>
          </p:cNvPr>
          <p:cNvSpPr>
            <a:spLocks noGrp="1"/>
          </p:cNvSpPr>
          <p:nvPr>
            <p:ph idx="12"/>
          </p:nvPr>
        </p:nvSpPr>
        <p:spPr>
          <a:xfrm>
            <a:off x="357065" y="647699"/>
            <a:ext cx="7205909" cy="1343025"/>
          </a:xfrm>
        </p:spPr>
        <p:txBody>
          <a:bodyPr/>
          <a:lstStyle/>
          <a:p>
            <a:pPr algn="just"/>
            <a:r>
              <a:rPr lang="fr-FR" dirty="0"/>
              <a:t>Les équipes du cabinet Hoche Avocats sont mobilisées pour répondre aux questions juridiques urgentes qui se posent à l’entreprise face à la crise du coronavirus.</a:t>
            </a:r>
          </a:p>
          <a:p>
            <a:pPr algn="just"/>
            <a:r>
              <a:rPr lang="fr-FR" dirty="0"/>
              <a:t>Elles rédigent des lettres d’informations mises à votre disposition en </a:t>
            </a:r>
            <a:r>
              <a:rPr lang="fr-FR" dirty="0" smtClean="0"/>
              <a:t>continu </a:t>
            </a:r>
            <a:r>
              <a:rPr lang="fr-FR" dirty="0"/>
              <a:t>sur le site </a:t>
            </a:r>
            <a:r>
              <a:rPr lang="fr-FR" dirty="0">
                <a:hlinkClick r:id="rId5"/>
              </a:rPr>
              <a:t>www.hoche-avocats.com</a:t>
            </a:r>
            <a:endParaRPr lang="fr-FR" dirty="0"/>
          </a:p>
          <a:p>
            <a:pPr algn="just"/>
            <a:r>
              <a:rPr lang="fr-FR" dirty="0"/>
              <a:t>Nos équipes de professionnels et experts  interviennent dans tous les domaines du droit des affaires et restent à votre écoute pour tout conseil.</a:t>
            </a:r>
          </a:p>
          <a:p>
            <a:endParaRPr lang="fr-FR" dirty="0"/>
          </a:p>
        </p:txBody>
      </p:sp>
      <p:sp>
        <p:nvSpPr>
          <p:cNvPr id="5" name="Espace réservé du contenu 4">
            <a:extLst>
              <a:ext uri="{FF2B5EF4-FFF2-40B4-BE49-F238E27FC236}">
                <a16:creationId xmlns="" xmlns:a16="http://schemas.microsoft.com/office/drawing/2014/main" id="{A310E487-A49F-4D46-AB92-300144259978}"/>
              </a:ext>
            </a:extLst>
          </p:cNvPr>
          <p:cNvSpPr>
            <a:spLocks noGrp="1"/>
          </p:cNvSpPr>
          <p:nvPr>
            <p:ph idx="13"/>
          </p:nvPr>
        </p:nvSpPr>
        <p:spPr>
          <a:xfrm>
            <a:off x="3629024" y="3790950"/>
            <a:ext cx="3959349" cy="333375"/>
          </a:xfrm>
        </p:spPr>
        <p:txBody>
          <a:bodyPr/>
          <a:lstStyle/>
          <a:p>
            <a:r>
              <a:rPr lang="fr-FR" dirty="0"/>
              <a:t>1. </a:t>
            </a:r>
            <a:r>
              <a:rPr lang="fr-FR" dirty="0" smtClean="0"/>
              <a:t>DROIT SOCIAL</a:t>
            </a:r>
            <a:endParaRPr lang="fr-FR" dirty="0"/>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19B037D2-281B-3540-A349-123540CEB45F}"/>
              </a:ext>
            </a:extLst>
          </p:cNvPr>
          <p:cNvSpPr>
            <a:spLocks noGrp="1"/>
          </p:cNvSpPr>
          <p:nvPr>
            <p:ph idx="1"/>
          </p:nvPr>
        </p:nvSpPr>
        <p:spPr>
          <a:xfrm>
            <a:off x="609599" y="609599"/>
            <a:ext cx="3035301" cy="571501"/>
          </a:xfrm>
        </p:spPr>
        <p:txBody>
          <a:bodyPr/>
          <a:lstStyle/>
          <a:p>
            <a:pPr lvl="0" algn="l">
              <a:lnSpc>
                <a:spcPct val="90000"/>
              </a:lnSpc>
            </a:pPr>
            <a:r>
              <a:rPr lang="fr-FR" sz="1400" b="1" i="0" cap="all" spc="300" dirty="0" smtClean="0">
                <a:solidFill>
                  <a:srgbClr val="800054"/>
                </a:solidFill>
                <a:latin typeface="Calibri" panose="020F0502020204030204" pitchFamily="34" charset="0"/>
                <a:ea typeface="+mj-ea"/>
                <a:cs typeface="Calibri" panose="020F0502020204030204" pitchFamily="34" charset="0"/>
              </a:rPr>
              <a:t>2. </a:t>
            </a:r>
            <a:r>
              <a:rPr lang="fr-FR" sz="1400" b="1" i="0" cap="all" spc="300" dirty="0">
                <a:solidFill>
                  <a:srgbClr val="800054"/>
                </a:solidFill>
                <a:latin typeface="Calibri" panose="020F0502020204030204" pitchFamily="34" charset="0"/>
                <a:ea typeface="+mj-ea"/>
                <a:cs typeface="Calibri" panose="020F0502020204030204" pitchFamily="34" charset="0"/>
              </a:rPr>
              <a:t>DROIT </a:t>
            </a:r>
            <a:r>
              <a:rPr lang="fr-FR" sz="1400" b="1" i="0" cap="all" spc="300" dirty="0" smtClean="0">
                <a:solidFill>
                  <a:srgbClr val="800054"/>
                </a:solidFill>
                <a:latin typeface="Calibri" panose="020F0502020204030204" pitchFamily="34" charset="0"/>
                <a:ea typeface="+mj-ea"/>
                <a:cs typeface="Calibri" panose="020F0502020204030204" pitchFamily="34" charset="0"/>
              </a:rPr>
              <a:t>SOCIAL / SECURITE SOCIALE</a:t>
            </a:r>
            <a:endParaRPr lang="fr-FR" sz="1400" b="1" i="0" cap="all" spc="300" dirty="0">
              <a:solidFill>
                <a:srgbClr val="800054"/>
              </a:solidFill>
              <a:latin typeface="Calibri" panose="020F0502020204030204" pitchFamily="34" charset="0"/>
              <a:ea typeface="+mj-ea"/>
              <a:cs typeface="Calibri" panose="020F0502020204030204" pitchFamily="34" charset="0"/>
            </a:endParaRPr>
          </a:p>
          <a:p>
            <a:pPr algn="just"/>
            <a:endParaRPr lang="fr-FR" dirty="0" smtClean="0"/>
          </a:p>
          <a:p>
            <a:pPr marL="171450" indent="-171450" algn="just">
              <a:buFontTx/>
              <a:buChar char="-"/>
            </a:pPr>
            <a:endParaRPr lang="fr-FR" dirty="0" smtClean="0"/>
          </a:p>
          <a:p>
            <a:pPr marL="171450" indent="-171450" algn="just">
              <a:buFontTx/>
              <a:buChar char="-"/>
            </a:pPr>
            <a:endParaRPr lang="fr-FR" dirty="0" smtClean="0"/>
          </a:p>
          <a:p>
            <a:pPr marL="171450" indent="-171450">
              <a:buFontTx/>
              <a:buChar char="-"/>
            </a:pPr>
            <a:endParaRPr lang="fr-FR" dirty="0" smtClean="0"/>
          </a:p>
          <a:p>
            <a:pPr marL="171450" indent="-171450">
              <a:buFontTx/>
              <a:buChar char="-"/>
            </a:pPr>
            <a:endParaRPr lang="fr-FR" dirty="0"/>
          </a:p>
        </p:txBody>
      </p:sp>
      <p:sp>
        <p:nvSpPr>
          <p:cNvPr id="3" name="Espace réservé du contenu 2">
            <a:extLst>
              <a:ext uri="{FF2B5EF4-FFF2-40B4-BE49-F238E27FC236}">
                <a16:creationId xmlns="" xmlns:a16="http://schemas.microsoft.com/office/drawing/2014/main" id="{B4FF0F8D-21A5-5343-8240-1EEF34A67764}"/>
              </a:ext>
            </a:extLst>
          </p:cNvPr>
          <p:cNvSpPr>
            <a:spLocks noGrp="1"/>
          </p:cNvSpPr>
          <p:nvPr>
            <p:ph idx="10"/>
          </p:nvPr>
        </p:nvSpPr>
        <p:spPr>
          <a:xfrm>
            <a:off x="3492500" y="5476876"/>
            <a:ext cx="3994150" cy="2994024"/>
          </a:xfrm>
        </p:spPr>
        <p:txBody>
          <a:bodyPr/>
          <a:lstStyle/>
          <a:p>
            <a:r>
              <a:rPr lang="fr-FR" dirty="0"/>
              <a:t>FISCAL</a:t>
            </a:r>
          </a:p>
          <a:p>
            <a:r>
              <a:rPr lang="fr-FR" b="1" dirty="0"/>
              <a:t>01-04-2020</a:t>
            </a:r>
          </a:p>
          <a:p>
            <a:r>
              <a:rPr lang="fr-FR" b="1" dirty="0"/>
              <a:t>IMPACT DU CORONAVIRUS SUR LES DELAIS APPLICABLES EN MATIERE FISCALE</a:t>
            </a:r>
          </a:p>
          <a:p>
            <a:r>
              <a:rPr lang="fr-FR" u="sng" dirty="0">
                <a:hlinkClick r:id="rId2"/>
              </a:rPr>
              <a:t>Lettre d’information du département droit fiscal du cabinet Hoche Avocats – 1er avril 2020</a:t>
            </a:r>
            <a:endParaRPr lang="fr-FR" u="sng" dirty="0"/>
          </a:p>
          <a:p>
            <a:r>
              <a:rPr lang="fr-FR" b="1" i="1" u="sng" dirty="0">
                <a:hlinkClick r:id="rId3"/>
              </a:rPr>
              <a:t>Lien vers le document</a:t>
            </a:r>
            <a:endParaRPr lang="fr-FR" b="1" i="1" u="sng" dirty="0"/>
          </a:p>
          <a:p>
            <a:endParaRPr lang="fr-FR" dirty="0"/>
          </a:p>
          <a:p>
            <a:r>
              <a:rPr lang="fr-FR" b="1" dirty="0"/>
              <a:t>19/03/2020</a:t>
            </a:r>
          </a:p>
          <a:p>
            <a:r>
              <a:rPr lang="fr-FR" b="1" dirty="0"/>
              <a:t>CORONAVIRUS MESURES EXCEPTIONNELLES POUR LE PAIEMENT DES IMPÔTS DES ENTREPRISES</a:t>
            </a:r>
          </a:p>
          <a:p>
            <a:r>
              <a:rPr lang="fr-FR" dirty="0">
                <a:hlinkClick r:id="rId4"/>
              </a:rPr>
              <a:t>Lettre d’information du département fiscalité des entreprises du cabinet Hoche Avocats – 19 mars 2020</a:t>
            </a:r>
            <a:endParaRPr lang="fr-FR" dirty="0"/>
          </a:p>
          <a:p>
            <a:pPr algn="just"/>
            <a:r>
              <a:rPr lang="fr-FR" b="1" i="1" u="sng" dirty="0">
                <a:hlinkClick r:id="rId4"/>
              </a:rPr>
              <a:t>Lien vers le document</a:t>
            </a:r>
            <a:endParaRPr lang="fr-FR" b="1" i="1" dirty="0"/>
          </a:p>
          <a:p>
            <a:endParaRPr lang="fr-FR" dirty="0"/>
          </a:p>
        </p:txBody>
      </p:sp>
      <p:sp>
        <p:nvSpPr>
          <p:cNvPr id="4" name="Espace réservé du contenu 3">
            <a:extLst>
              <a:ext uri="{FF2B5EF4-FFF2-40B4-BE49-F238E27FC236}">
                <a16:creationId xmlns="" xmlns:a16="http://schemas.microsoft.com/office/drawing/2014/main" id="{1279823F-C42A-B44C-96C8-5292D8881337}"/>
              </a:ext>
            </a:extLst>
          </p:cNvPr>
          <p:cNvSpPr>
            <a:spLocks noGrp="1"/>
          </p:cNvSpPr>
          <p:nvPr>
            <p:ph idx="12"/>
          </p:nvPr>
        </p:nvSpPr>
        <p:spPr>
          <a:xfrm>
            <a:off x="495299" y="1028700"/>
            <a:ext cx="3486151" cy="3390899"/>
          </a:xfrm>
        </p:spPr>
        <p:txBody>
          <a:bodyPr/>
          <a:lstStyle/>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a:solidFill>
                <a:srgbClr val="80676E"/>
              </a:solidFill>
              <a:latin typeface="Calibri"/>
            </a:endParaRPr>
          </a:p>
          <a:p>
            <a:pPr lvl="0" algn="l">
              <a:lnSpc>
                <a:spcPct val="100000"/>
              </a:lnSpc>
            </a:pPr>
            <a:endParaRPr lang="fr-FR" sz="1200" dirty="0" smtClean="0">
              <a:solidFill>
                <a:srgbClr val="80676E"/>
              </a:solidFill>
              <a:latin typeface="Calibri"/>
            </a:endParaRPr>
          </a:p>
          <a:p>
            <a:pPr lvl="0" algn="l">
              <a:lnSpc>
                <a:spcPct val="100000"/>
              </a:lnSpc>
            </a:pPr>
            <a:endParaRPr lang="fr-FR" sz="1200" dirty="0">
              <a:solidFill>
                <a:srgbClr val="80676E"/>
              </a:solidFill>
              <a:latin typeface="Calibri"/>
            </a:endParaRPr>
          </a:p>
          <a:p>
            <a:pPr lvl="0" algn="l">
              <a:lnSpc>
                <a:spcPct val="100000"/>
              </a:lnSpc>
            </a:pPr>
            <a:endParaRPr lang="fr-FR" sz="1200" dirty="0">
              <a:solidFill>
                <a:srgbClr val="80676E"/>
              </a:solidFill>
              <a:latin typeface="Calibri"/>
              <a:ea typeface="+mn-ea"/>
              <a:cs typeface="+mn-cs"/>
            </a:endParaRPr>
          </a:p>
          <a:p>
            <a:pPr lvl="0" algn="l">
              <a:lnSpc>
                <a:spcPct val="100000"/>
              </a:lnSpc>
            </a:pPr>
            <a:r>
              <a:rPr lang="fr-FR" sz="1200" dirty="0">
                <a:solidFill>
                  <a:srgbClr val="80676E"/>
                </a:solidFill>
                <a:latin typeface="Calibri"/>
              </a:rPr>
              <a:t>26/03/2020</a:t>
            </a:r>
          </a:p>
          <a:p>
            <a:pPr lvl="0" algn="l">
              <a:lnSpc>
                <a:spcPct val="100000"/>
              </a:lnSpc>
            </a:pPr>
            <a:r>
              <a:rPr lang="fr-FR" sz="1200" dirty="0">
                <a:solidFill>
                  <a:srgbClr val="80676E"/>
                </a:solidFill>
                <a:latin typeface="Calibri"/>
              </a:rPr>
              <a:t>SYNTHES DES PREMIERES ORDONNANCES PUBLIEES RELATIVE NOTAMMENT A L’INDEMNITE COMPLEMENTAIRE, A LA DUREE DU TRAVAIL, AUX CONGES PAYES, AUX RTT ET JOURS DE REPOS</a:t>
            </a:r>
          </a:p>
          <a:p>
            <a:pPr lvl="0" algn="l">
              <a:lnSpc>
                <a:spcPct val="100000"/>
              </a:lnSpc>
            </a:pPr>
            <a:r>
              <a:rPr lang="fr-FR" sz="1200" b="0" u="sng" dirty="0">
                <a:solidFill>
                  <a:srgbClr val="80676E"/>
                </a:solidFill>
                <a:latin typeface="Calibri"/>
                <a:hlinkClick r:id="rId5"/>
              </a:rPr>
              <a:t>Lettre d’information du département droit social du cabinet Hoche Avocats – 26 mars 2020</a:t>
            </a:r>
            <a:endParaRPr lang="fr-FR" sz="1200" b="0" u="sng" dirty="0">
              <a:solidFill>
                <a:srgbClr val="80676E"/>
              </a:solidFill>
              <a:latin typeface="Calibri"/>
            </a:endParaRPr>
          </a:p>
          <a:p>
            <a:pPr lvl="0" algn="l">
              <a:lnSpc>
                <a:spcPct val="100000"/>
              </a:lnSpc>
            </a:pPr>
            <a:r>
              <a:rPr lang="fr-FR" sz="1200" i="1" u="sng" dirty="0">
                <a:solidFill>
                  <a:srgbClr val="80676E"/>
                </a:solidFill>
                <a:latin typeface="Calibri"/>
                <a:hlinkClick r:id="rId5"/>
              </a:rPr>
              <a:t>Lien vers le document</a:t>
            </a:r>
            <a:endParaRPr lang="fr-FR" sz="1200" dirty="0">
              <a:solidFill>
                <a:srgbClr val="80676E"/>
              </a:solidFill>
              <a:latin typeface="Calibri"/>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dirty="0" smtClean="0">
              <a:solidFill>
                <a:srgbClr val="80676E"/>
              </a:solidFill>
              <a:latin typeface="Calibri"/>
              <a:ea typeface="+mn-ea"/>
              <a:cs typeface="+mn-cs"/>
            </a:endParaRPr>
          </a:p>
          <a:p>
            <a:pPr lvl="0" algn="l">
              <a:lnSpc>
                <a:spcPct val="100000"/>
              </a:lnSpc>
            </a:pPr>
            <a:endParaRPr lang="fr-FR" sz="1200" i="1" dirty="0" smtClean="0">
              <a:solidFill>
                <a:srgbClr val="80676E"/>
              </a:solidFill>
              <a:latin typeface="Calibri"/>
            </a:endParaRPr>
          </a:p>
          <a:p>
            <a:pPr lvl="0" algn="l">
              <a:lnSpc>
                <a:spcPct val="100000"/>
              </a:lnSpc>
            </a:pPr>
            <a:endParaRPr lang="fr-FR" sz="1200" i="1" dirty="0" smtClean="0">
              <a:solidFill>
                <a:srgbClr val="80676E"/>
              </a:solidFill>
              <a:latin typeface="Calibri"/>
            </a:endParaRPr>
          </a:p>
          <a:p>
            <a:pPr lvl="0" algn="l">
              <a:lnSpc>
                <a:spcPct val="100000"/>
              </a:lnSpc>
            </a:pPr>
            <a:endParaRPr lang="fr-FR" sz="1200" i="1" dirty="0" smtClean="0">
              <a:solidFill>
                <a:srgbClr val="80676E"/>
              </a:solidFill>
              <a:latin typeface="Calibri"/>
            </a:endParaRPr>
          </a:p>
          <a:p>
            <a:pPr lvl="0" algn="l">
              <a:lnSpc>
                <a:spcPct val="100000"/>
              </a:lnSpc>
            </a:pPr>
            <a:endParaRPr lang="fr-FR" sz="1200" i="1" dirty="0" smtClean="0">
              <a:solidFill>
                <a:srgbClr val="80676E"/>
              </a:solidFill>
              <a:latin typeface="Calibri"/>
            </a:endParaRPr>
          </a:p>
          <a:p>
            <a:pPr lvl="0" algn="l">
              <a:lnSpc>
                <a:spcPct val="100000"/>
              </a:lnSpc>
            </a:pPr>
            <a:endParaRPr lang="fr-FR" sz="1200" i="1" dirty="0" smtClean="0">
              <a:solidFill>
                <a:srgbClr val="80676E"/>
              </a:solidFill>
              <a:latin typeface="Calibri"/>
            </a:endParaRPr>
          </a:p>
          <a:p>
            <a:pPr marL="171450" lvl="0" indent="-171450" algn="just">
              <a:lnSpc>
                <a:spcPct val="100000"/>
              </a:lnSpc>
              <a:buFont typeface="Arial" panose="020B0604020202020204" pitchFamily="34" charset="0"/>
              <a:buChar char="•"/>
            </a:pPr>
            <a:endParaRPr lang="fr-FR" sz="1200" b="0" dirty="0">
              <a:solidFill>
                <a:srgbClr val="80676E"/>
              </a:solidFill>
              <a:latin typeface="Calibri"/>
              <a:ea typeface="+mn-ea"/>
              <a:cs typeface="+mn-cs"/>
            </a:endParaRPr>
          </a:p>
          <a:p>
            <a:endParaRPr lang="fr-FR" dirty="0"/>
          </a:p>
        </p:txBody>
      </p:sp>
      <p:sp>
        <p:nvSpPr>
          <p:cNvPr id="5" name="Espace réservé du contenu 4">
            <a:extLst>
              <a:ext uri="{FF2B5EF4-FFF2-40B4-BE49-F238E27FC236}">
                <a16:creationId xmlns="" xmlns:a16="http://schemas.microsoft.com/office/drawing/2014/main" id="{A310E487-A49F-4D46-AB92-300144259978}"/>
              </a:ext>
            </a:extLst>
          </p:cNvPr>
          <p:cNvSpPr>
            <a:spLocks noGrp="1"/>
          </p:cNvSpPr>
          <p:nvPr>
            <p:ph idx="13"/>
          </p:nvPr>
        </p:nvSpPr>
        <p:spPr>
          <a:xfrm>
            <a:off x="3644900" y="5089864"/>
            <a:ext cx="3918074" cy="387012"/>
          </a:xfrm>
        </p:spPr>
        <p:txBody>
          <a:bodyPr/>
          <a:lstStyle/>
          <a:p>
            <a:r>
              <a:rPr lang="fr-FR" dirty="0" smtClean="0"/>
              <a:t>3. </a:t>
            </a:r>
            <a:r>
              <a:rPr lang="fr-FR" dirty="0"/>
              <a:t>DROIT FISCAL</a:t>
            </a:r>
          </a:p>
        </p:txBody>
      </p:sp>
      <p:sp>
        <p:nvSpPr>
          <p:cNvPr id="6" name="Rectangle 5"/>
          <p:cNvSpPr/>
          <p:nvPr/>
        </p:nvSpPr>
        <p:spPr>
          <a:xfrm>
            <a:off x="3981451" y="904875"/>
            <a:ext cx="3505199" cy="4093428"/>
          </a:xfrm>
          <a:prstGeom prst="rect">
            <a:avLst/>
          </a:prstGeom>
        </p:spPr>
        <p:txBody>
          <a:bodyPr wrap="square">
            <a:spAutoFit/>
          </a:bodyPr>
          <a:lstStyle/>
          <a:p>
            <a:endParaRPr lang="fr-FR" sz="1200" b="1" dirty="0" smtClean="0">
              <a:solidFill>
                <a:srgbClr val="80676E"/>
              </a:solidFill>
              <a:latin typeface="Calibri"/>
            </a:endParaRPr>
          </a:p>
          <a:p>
            <a:pPr lvl="0" defTabSz="791962"/>
            <a:endParaRPr lang="fr-FR" sz="1200" b="1" dirty="0" smtClean="0">
              <a:solidFill>
                <a:srgbClr val="80676E"/>
              </a:solidFill>
              <a:ea typeface="+mj-ea"/>
              <a:cs typeface="Calibri" panose="020F0502020204030204" pitchFamily="34" charset="0"/>
            </a:endParaRPr>
          </a:p>
          <a:p>
            <a:pPr lvl="0" defTabSz="791962"/>
            <a:r>
              <a:rPr lang="fr-FR" sz="1200" b="1" dirty="0" smtClean="0">
                <a:solidFill>
                  <a:srgbClr val="80676E"/>
                </a:solidFill>
                <a:ea typeface="+mj-ea"/>
                <a:cs typeface="Calibri" panose="020F0502020204030204" pitchFamily="34" charset="0"/>
              </a:rPr>
              <a:t>23/03/2020</a:t>
            </a:r>
            <a:endParaRPr lang="fr-FR" sz="1200" b="1" dirty="0">
              <a:solidFill>
                <a:srgbClr val="80676E"/>
              </a:solidFill>
              <a:ea typeface="+mj-ea"/>
              <a:cs typeface="Calibri" panose="020F0502020204030204" pitchFamily="34" charset="0"/>
            </a:endParaRPr>
          </a:p>
          <a:p>
            <a:pPr lvl="0" defTabSz="791962"/>
            <a:r>
              <a:rPr lang="fr-FR" sz="1200" b="1" dirty="0">
                <a:solidFill>
                  <a:srgbClr val="80676E"/>
                </a:solidFill>
                <a:ea typeface="+mj-ea"/>
                <a:cs typeface="Calibri" panose="020F0502020204030204" pitchFamily="34" charset="0"/>
              </a:rPr>
              <a:t>MESURES D’URGENCE EN DROIT DU TRAVAIL ET DROIT DE LA SECURITE SOCIALE POUR FAIRE FACE A L’EPIDEMIE DE COVID-19</a:t>
            </a:r>
          </a:p>
          <a:p>
            <a:pPr lvl="0" defTabSz="791962"/>
            <a:r>
              <a:rPr lang="fr-FR" sz="1200" dirty="0">
                <a:solidFill>
                  <a:srgbClr val="80676E"/>
                </a:solidFill>
                <a:ea typeface="+mj-ea"/>
                <a:cs typeface="Calibri" panose="020F0502020204030204" pitchFamily="34" charset="0"/>
                <a:hlinkClick r:id="rId6"/>
              </a:rPr>
              <a:t>Lettre d’information du département de droit social du cabinet Hoche Avocats – 23-03-2020</a:t>
            </a:r>
            <a:endParaRPr lang="fr-FR" sz="1200" dirty="0">
              <a:solidFill>
                <a:srgbClr val="80676E"/>
              </a:solidFill>
              <a:ea typeface="+mj-ea"/>
              <a:cs typeface="Calibri" panose="020F0502020204030204" pitchFamily="34" charset="0"/>
            </a:endParaRPr>
          </a:p>
          <a:p>
            <a:pPr lvl="0" defTabSz="791962"/>
            <a:r>
              <a:rPr lang="fr-FR" sz="1200" b="1" i="1" dirty="0">
                <a:solidFill>
                  <a:srgbClr val="80676E"/>
                </a:solidFill>
                <a:ea typeface="+mj-ea"/>
                <a:cs typeface="Calibri" panose="020F0502020204030204" pitchFamily="34" charset="0"/>
                <a:hlinkClick r:id="rId6"/>
              </a:rPr>
              <a:t>Lien vers le document</a:t>
            </a:r>
            <a:endParaRPr lang="fr-FR" sz="1200" b="1" i="1" dirty="0">
              <a:solidFill>
                <a:srgbClr val="80676E"/>
              </a:solidFill>
              <a:ea typeface="+mj-ea"/>
              <a:cs typeface="Calibri" panose="020F0502020204030204" pitchFamily="34" charset="0"/>
            </a:endParaRPr>
          </a:p>
          <a:p>
            <a:endParaRPr lang="fr-FR" sz="1200" b="1" dirty="0" smtClean="0">
              <a:solidFill>
                <a:srgbClr val="80676E"/>
              </a:solidFill>
              <a:latin typeface="Calibri"/>
            </a:endParaRPr>
          </a:p>
          <a:p>
            <a:pPr lvl="0" defTabSz="791962"/>
            <a:r>
              <a:rPr lang="fr-FR" sz="1200" b="1" dirty="0">
                <a:solidFill>
                  <a:srgbClr val="80676E"/>
                </a:solidFill>
                <a:ea typeface="+mj-ea"/>
                <a:cs typeface="Calibri" panose="020F0502020204030204" pitchFamily="34" charset="0"/>
              </a:rPr>
              <a:t>19/03/2020</a:t>
            </a:r>
          </a:p>
          <a:p>
            <a:pPr lvl="0" defTabSz="791962"/>
            <a:r>
              <a:rPr lang="fr-FR" sz="1200" b="1" dirty="0">
                <a:solidFill>
                  <a:srgbClr val="80676E"/>
                </a:solidFill>
                <a:ea typeface="+mj-ea"/>
                <a:cs typeface="Calibri" panose="020F0502020204030204" pitchFamily="34" charset="0"/>
              </a:rPr>
              <a:t>FAQ CORONRAVIRUS – 19 mars 2020</a:t>
            </a:r>
          </a:p>
          <a:p>
            <a:pPr lvl="0" defTabSz="791962"/>
            <a:r>
              <a:rPr lang="fr-FR" sz="1200" dirty="0">
                <a:solidFill>
                  <a:srgbClr val="80676E"/>
                </a:solidFill>
                <a:ea typeface="+mj-ea"/>
                <a:cs typeface="Calibri" panose="020F0502020204030204" pitchFamily="34" charset="0"/>
                <a:hlinkClick r:id="rId7"/>
              </a:rPr>
              <a:t>FAQ Coronavirus – 19 mars 2020</a:t>
            </a:r>
            <a:endParaRPr lang="fr-FR" sz="1200" dirty="0">
              <a:solidFill>
                <a:srgbClr val="80676E"/>
              </a:solidFill>
              <a:ea typeface="+mj-ea"/>
              <a:cs typeface="Calibri" panose="020F0502020204030204" pitchFamily="34" charset="0"/>
            </a:endParaRPr>
          </a:p>
          <a:p>
            <a:pPr lvl="0" defTabSz="791962"/>
            <a:r>
              <a:rPr lang="fr-FR" sz="1200" b="1" i="1" u="sng" dirty="0">
                <a:solidFill>
                  <a:srgbClr val="80676E"/>
                </a:solidFill>
                <a:ea typeface="+mj-ea"/>
                <a:cs typeface="Calibri" panose="020F0502020204030204" pitchFamily="34" charset="0"/>
                <a:hlinkClick r:id="rId7"/>
              </a:rPr>
              <a:t>Lien vers le document</a:t>
            </a:r>
            <a:endParaRPr lang="fr-FR" sz="1200" b="1" i="1" dirty="0">
              <a:solidFill>
                <a:srgbClr val="80676E"/>
              </a:solidFill>
              <a:ea typeface="+mj-ea"/>
              <a:cs typeface="Calibri" panose="020F0502020204030204" pitchFamily="34" charset="0"/>
            </a:endParaRPr>
          </a:p>
          <a:p>
            <a:endParaRPr lang="fr-FR" sz="1200" b="1" dirty="0">
              <a:solidFill>
                <a:srgbClr val="80676E"/>
              </a:solidFill>
              <a:latin typeface="Calibri"/>
            </a:endParaRPr>
          </a:p>
          <a:p>
            <a:r>
              <a:rPr lang="fr-FR" sz="1200" b="1" dirty="0" smtClean="0">
                <a:solidFill>
                  <a:srgbClr val="80676E"/>
                </a:solidFill>
                <a:latin typeface="Calibri"/>
              </a:rPr>
              <a:t>13/03/2020</a:t>
            </a:r>
            <a:endParaRPr lang="fr-FR" sz="1200" b="1" dirty="0">
              <a:solidFill>
                <a:srgbClr val="80676E"/>
              </a:solidFill>
              <a:latin typeface="Calibri"/>
            </a:endParaRPr>
          </a:p>
          <a:p>
            <a:r>
              <a:rPr lang="fr-FR" sz="1200" b="1" dirty="0">
                <a:solidFill>
                  <a:srgbClr val="80676E"/>
                </a:solidFill>
                <a:latin typeface="Calibri"/>
              </a:rPr>
              <a:t>COMMENT LES EMPLOYEURS DOIVENT ILS RÉAGIR FACE AU CORONAVIRUS ?</a:t>
            </a:r>
          </a:p>
          <a:p>
            <a:r>
              <a:rPr lang="fr-FR" sz="1100" dirty="0">
                <a:hlinkClick r:id="rId8"/>
              </a:rPr>
              <a:t>Lettre d’information du département droit social du cabinet Hoche Avocats – 13 mars 2020</a:t>
            </a:r>
            <a:endParaRPr lang="fr-FR" sz="1100" dirty="0"/>
          </a:p>
          <a:p>
            <a:r>
              <a:rPr lang="fr-FR" sz="1100" b="1" i="1" dirty="0">
                <a:hlinkClick r:id="rId8"/>
              </a:rPr>
              <a:t>Lien vers le document</a:t>
            </a:r>
            <a:endParaRPr lang="fr-FR" sz="1100" b="1" i="1" dirty="0"/>
          </a:p>
          <a:p>
            <a:pPr marL="171450" indent="-171450">
              <a:buFont typeface="Arial" panose="020B0604020202020204" pitchFamily="34" charset="0"/>
              <a:buChar char="•"/>
            </a:pPr>
            <a:endParaRPr lang="fr-FR" sz="1100" i="1" dirty="0"/>
          </a:p>
        </p:txBody>
      </p:sp>
    </p:spTree>
    <p:extLst>
      <p:ext uri="{BB962C8B-B14F-4D97-AF65-F5344CB8AC3E}">
        <p14:creationId xmlns:p14="http://schemas.microsoft.com/office/powerpoint/2010/main" val="2835603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CD45E518-98D1-EE41-9BFC-39071E1E558F}"/>
              </a:ext>
            </a:extLst>
          </p:cNvPr>
          <p:cNvSpPr>
            <a:spLocks noGrp="1"/>
          </p:cNvSpPr>
          <p:nvPr>
            <p:ph idx="1"/>
          </p:nvPr>
        </p:nvSpPr>
        <p:spPr>
          <a:xfrm>
            <a:off x="357065" y="752476"/>
            <a:ext cx="3756516" cy="3257549"/>
          </a:xfrm>
        </p:spPr>
        <p:txBody>
          <a:bodyPr/>
          <a:lstStyle/>
          <a:p>
            <a:r>
              <a:rPr lang="fr-FR" dirty="0"/>
              <a:t>DROIT DES SOCIETES</a:t>
            </a:r>
          </a:p>
          <a:p>
            <a:r>
              <a:rPr lang="fr-FR" b="1" dirty="0"/>
              <a:t>01-04-2020</a:t>
            </a:r>
          </a:p>
          <a:p>
            <a:r>
              <a:rPr lang="fr-FR" b="1" dirty="0"/>
              <a:t>IMPACTS DE L’ÉPIDÉMIE COVID-19 SUR LES DÉLAIS LÉGAUX D’OPPOSITION EN DROIT DES SOCIÉTÉS</a:t>
            </a:r>
          </a:p>
          <a:p>
            <a:r>
              <a:rPr lang="fr-FR" dirty="0">
                <a:hlinkClick r:id="rId2"/>
              </a:rPr>
              <a:t>Lettre d’information du département droit des sociétés du cabinet Hoche Avocats – 31 mars 2020</a:t>
            </a:r>
            <a:r>
              <a:rPr lang="fr-FR" dirty="0"/>
              <a:t/>
            </a:r>
            <a:br>
              <a:rPr lang="fr-FR" dirty="0"/>
            </a:br>
            <a:r>
              <a:rPr lang="fr-FR" b="1" i="1" dirty="0">
                <a:hlinkClick r:id="rId2"/>
              </a:rPr>
              <a:t>Lien vers le document</a:t>
            </a:r>
            <a:endParaRPr lang="fr-FR" b="1" i="1" dirty="0"/>
          </a:p>
          <a:p>
            <a:pPr marL="171450" indent="-171450" algn="just">
              <a:buFont typeface="Arial" panose="020B0604020202020204" pitchFamily="34" charset="0"/>
              <a:buChar char="•"/>
            </a:pPr>
            <a:endParaRPr lang="fr-FR" dirty="0"/>
          </a:p>
          <a:p>
            <a:r>
              <a:rPr lang="fr-FR" b="1" u="sng" dirty="0"/>
              <a:t>26/03/2020</a:t>
            </a:r>
            <a:endParaRPr lang="fr-FR" b="1" dirty="0"/>
          </a:p>
          <a:p>
            <a:r>
              <a:rPr lang="fr-FR" b="1" dirty="0"/>
              <a:t>LOI N° 2020-190 DU 23 MARS 2020 D’URGENCE POUR FAIRE FACE À L’ÉPIDÉMIE DE COVID-19 DISPOSITIONS DES PREMIERES ORDONNANCES</a:t>
            </a:r>
          </a:p>
          <a:p>
            <a:r>
              <a:rPr lang="fr-FR" b="1" i="1" dirty="0"/>
              <a:t>Droit des sociétés et gouvernance d’entreprise</a:t>
            </a:r>
            <a:endParaRPr lang="fr-FR" b="1" dirty="0"/>
          </a:p>
          <a:p>
            <a:r>
              <a:rPr lang="fr-FR" dirty="0">
                <a:hlinkClick r:id="rId3"/>
              </a:rPr>
              <a:t>Lettre d’information </a:t>
            </a:r>
            <a:r>
              <a:rPr lang="fr-FR" dirty="0" smtClean="0">
                <a:hlinkClick r:id="rId3"/>
              </a:rPr>
              <a:t> du département droit des sociétés du </a:t>
            </a:r>
            <a:r>
              <a:rPr lang="fr-FR" dirty="0">
                <a:hlinkClick r:id="rId3"/>
              </a:rPr>
              <a:t>cabinet Hoche </a:t>
            </a:r>
            <a:r>
              <a:rPr lang="fr-FR" dirty="0" smtClean="0">
                <a:hlinkClick r:id="rId3"/>
              </a:rPr>
              <a:t>Avocats</a:t>
            </a:r>
            <a:r>
              <a:rPr lang="fr-FR" dirty="0">
                <a:hlinkClick r:id="rId3"/>
              </a:rPr>
              <a:t> </a:t>
            </a:r>
            <a:r>
              <a:rPr lang="fr-FR" dirty="0" smtClean="0">
                <a:hlinkClick r:id="rId3"/>
              </a:rPr>
              <a:t>- </a:t>
            </a:r>
            <a:r>
              <a:rPr lang="fr-FR" dirty="0">
                <a:hlinkClick r:id="rId3"/>
              </a:rPr>
              <a:t>26 mars 2020</a:t>
            </a:r>
            <a:endParaRPr lang="fr-FR" dirty="0"/>
          </a:p>
          <a:p>
            <a:r>
              <a:rPr lang="fr-FR" b="1" i="1" u="sng" dirty="0">
                <a:hlinkClick r:id="rId4"/>
              </a:rPr>
              <a:t>Lien vers le document</a:t>
            </a:r>
            <a:endParaRPr lang="fr-FR" b="1" i="1" dirty="0"/>
          </a:p>
          <a:p>
            <a:pPr algn="just"/>
            <a:endParaRPr lang="fr-FR" dirty="0"/>
          </a:p>
        </p:txBody>
      </p:sp>
      <p:sp>
        <p:nvSpPr>
          <p:cNvPr id="4" name="Espace réservé du contenu 3">
            <a:extLst>
              <a:ext uri="{FF2B5EF4-FFF2-40B4-BE49-F238E27FC236}">
                <a16:creationId xmlns="" xmlns:a16="http://schemas.microsoft.com/office/drawing/2014/main" id="{6229438F-A42A-9746-B93F-ECEA0DD34457}"/>
              </a:ext>
            </a:extLst>
          </p:cNvPr>
          <p:cNvSpPr>
            <a:spLocks noGrp="1"/>
          </p:cNvSpPr>
          <p:nvPr>
            <p:ph idx="11"/>
          </p:nvPr>
        </p:nvSpPr>
        <p:spPr>
          <a:xfrm>
            <a:off x="357065" y="4800600"/>
            <a:ext cx="4587076" cy="2552699"/>
          </a:xfrm>
        </p:spPr>
        <p:txBody>
          <a:bodyPr/>
          <a:lstStyle/>
          <a:p>
            <a:r>
              <a:rPr lang="fr-FR" dirty="0"/>
              <a:t>DROIT DES PROCEDURES COLLECTIVES</a:t>
            </a:r>
            <a:endParaRPr lang="fr-FR" b="1" dirty="0"/>
          </a:p>
          <a:p>
            <a:r>
              <a:rPr lang="fr-FR" b="1" dirty="0"/>
              <a:t>30/03/2020</a:t>
            </a:r>
          </a:p>
          <a:p>
            <a:r>
              <a:rPr lang="fr-FR" b="1" dirty="0"/>
              <a:t>ADAPTATION IMMEDIATE DES PROCEDURES DE </a:t>
            </a:r>
            <a:r>
              <a:rPr lang="fr-FR" b="1" dirty="0" smtClean="0"/>
              <a:t>PRE</a:t>
            </a:r>
            <a:r>
              <a:rPr lang="fr-FR" b="1" dirty="0"/>
              <a:t>VENTION</a:t>
            </a:r>
            <a:r>
              <a:rPr lang="fr-FR" b="1" dirty="0" smtClean="0"/>
              <a:t> </a:t>
            </a:r>
            <a:r>
              <a:rPr lang="fr-FR" b="1" dirty="0"/>
              <a:t>ET DES PROCEDURES COLLECTIVES FACE AU COVID 19</a:t>
            </a:r>
          </a:p>
          <a:p>
            <a:r>
              <a:rPr lang="fr-FR" dirty="0">
                <a:hlinkClick r:id="rId5"/>
              </a:rPr>
              <a:t>Lettre d’information du département Droit commercial – prévention &amp; procédures collectives du cabinet Hoche Avocats – 29 mars 2020</a:t>
            </a:r>
            <a:endParaRPr lang="fr-FR" dirty="0"/>
          </a:p>
          <a:p>
            <a:r>
              <a:rPr lang="fr-FR" b="1" i="1" dirty="0">
                <a:hlinkClick r:id="rId5"/>
              </a:rPr>
              <a:t>Lien vers le document</a:t>
            </a:r>
            <a:endParaRPr lang="fr-FR" b="1" i="1" dirty="0"/>
          </a:p>
          <a:p>
            <a:endParaRPr lang="fr-FR" dirty="0"/>
          </a:p>
          <a:p>
            <a:r>
              <a:rPr lang="en-US" b="1" dirty="0"/>
              <a:t>Immediate adaptation of the law in prevention &amp; insolvency proceedings DUE TO COVID 19</a:t>
            </a:r>
          </a:p>
          <a:p>
            <a:r>
              <a:rPr lang="en-US" u="sng" dirty="0" err="1">
                <a:hlinkClick r:id="rId6"/>
              </a:rPr>
              <a:t>Hoche</a:t>
            </a:r>
            <a:r>
              <a:rPr lang="en-US" u="sng" dirty="0">
                <a:hlinkClick r:id="rId6"/>
              </a:rPr>
              <a:t> </a:t>
            </a:r>
            <a:r>
              <a:rPr lang="en-US" u="sng" dirty="0" err="1">
                <a:hlinkClick r:id="rId6"/>
              </a:rPr>
              <a:t>Avocats</a:t>
            </a:r>
            <a:r>
              <a:rPr lang="en-US" u="sng" dirty="0">
                <a:hlinkClick r:id="rId6"/>
              </a:rPr>
              <a:t> – Commercial, prevention &amp; Insolvency Department – Newsletter – 30 March 2020</a:t>
            </a:r>
            <a:endParaRPr lang="en-US" dirty="0"/>
          </a:p>
          <a:p>
            <a:r>
              <a:rPr lang="fr-FR" b="1" i="1" u="sng" dirty="0">
                <a:hlinkClick r:id="rId6"/>
              </a:rPr>
              <a:t>Read More…</a:t>
            </a:r>
            <a:endParaRPr lang="fr-FR" b="1" i="1" u="sng" dirty="0"/>
          </a:p>
          <a:p>
            <a:endParaRPr lang="fr-FR" dirty="0"/>
          </a:p>
          <a:p>
            <a:endParaRPr lang="fr-FR" dirty="0"/>
          </a:p>
        </p:txBody>
      </p:sp>
      <p:sp>
        <p:nvSpPr>
          <p:cNvPr id="5" name="Espace réservé du contenu 4">
            <a:extLst>
              <a:ext uri="{FF2B5EF4-FFF2-40B4-BE49-F238E27FC236}">
                <a16:creationId xmlns="" xmlns:a16="http://schemas.microsoft.com/office/drawing/2014/main" id="{E9E03AF6-1C3A-9045-A264-93E5BD0EDDC6}"/>
              </a:ext>
            </a:extLst>
          </p:cNvPr>
          <p:cNvSpPr>
            <a:spLocks noGrp="1"/>
          </p:cNvSpPr>
          <p:nvPr>
            <p:ph idx="12"/>
          </p:nvPr>
        </p:nvSpPr>
        <p:spPr>
          <a:xfrm>
            <a:off x="579256" y="361608"/>
            <a:ext cx="3449392" cy="390867"/>
          </a:xfrm>
        </p:spPr>
        <p:txBody>
          <a:bodyPr/>
          <a:lstStyle/>
          <a:p>
            <a:r>
              <a:rPr lang="fr-FR" dirty="0" smtClean="0"/>
              <a:t>4. </a:t>
            </a:r>
            <a:r>
              <a:rPr lang="fr-FR" dirty="0"/>
              <a:t>DROIT DES SOCIETES</a:t>
            </a:r>
          </a:p>
        </p:txBody>
      </p:sp>
      <p:sp>
        <p:nvSpPr>
          <p:cNvPr id="7" name="Espace réservé du contenu 6">
            <a:extLst>
              <a:ext uri="{FF2B5EF4-FFF2-40B4-BE49-F238E27FC236}">
                <a16:creationId xmlns="" xmlns:a16="http://schemas.microsoft.com/office/drawing/2014/main" id="{FF7EA01C-CBD7-404C-8A86-108F8853EC92}"/>
              </a:ext>
            </a:extLst>
          </p:cNvPr>
          <p:cNvSpPr>
            <a:spLocks noGrp="1"/>
          </p:cNvSpPr>
          <p:nvPr>
            <p:ph idx="14"/>
          </p:nvPr>
        </p:nvSpPr>
        <p:spPr>
          <a:xfrm>
            <a:off x="357065" y="4383846"/>
            <a:ext cx="4587076" cy="684000"/>
          </a:xfrm>
        </p:spPr>
        <p:txBody>
          <a:bodyPr/>
          <a:lstStyle/>
          <a:p>
            <a:r>
              <a:rPr lang="fr-FR" dirty="0" smtClean="0"/>
              <a:t>5.DROIT </a:t>
            </a:r>
            <a:r>
              <a:rPr lang="fr-FR" dirty="0"/>
              <a:t>DES PROCEDURES COLLECTIVES</a:t>
            </a:r>
          </a:p>
        </p:txBody>
      </p:sp>
    </p:spTree>
    <p:extLst>
      <p:ext uri="{BB962C8B-B14F-4D97-AF65-F5344CB8AC3E}">
        <p14:creationId xmlns:p14="http://schemas.microsoft.com/office/powerpoint/2010/main" val="41197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CD45E518-98D1-EE41-9BFC-39071E1E558F}"/>
              </a:ext>
            </a:extLst>
          </p:cNvPr>
          <p:cNvSpPr>
            <a:spLocks noGrp="1"/>
          </p:cNvSpPr>
          <p:nvPr>
            <p:ph idx="1"/>
          </p:nvPr>
        </p:nvSpPr>
        <p:spPr>
          <a:xfrm>
            <a:off x="357064" y="1285875"/>
            <a:ext cx="4087935" cy="2124075"/>
          </a:xfrm>
        </p:spPr>
        <p:txBody>
          <a:bodyPr/>
          <a:lstStyle/>
          <a:p>
            <a:r>
              <a:rPr lang="fr-FR" dirty="0"/>
              <a:t>DROIT COMMERCIAL</a:t>
            </a:r>
          </a:p>
          <a:p>
            <a:r>
              <a:rPr lang="fr-FR" b="1" dirty="0"/>
              <a:t>17/03/2020</a:t>
            </a:r>
          </a:p>
          <a:p>
            <a:r>
              <a:rPr lang="fr-FR" b="1" dirty="0"/>
              <a:t>FORCE MAJEURE ET IINEXECUTIONS CONTRACTUELLES FACE AU COVID 19</a:t>
            </a:r>
          </a:p>
          <a:p>
            <a:r>
              <a:rPr lang="fr-FR" dirty="0">
                <a:hlinkClick r:id="rId2"/>
              </a:rPr>
              <a:t>Lettre d’information du département droit commercial du cabinet Hoche Avocats – 17 mars 2020</a:t>
            </a:r>
            <a:endParaRPr lang="fr-FR" dirty="0"/>
          </a:p>
          <a:p>
            <a:r>
              <a:rPr lang="fr-FR" b="1" i="1" dirty="0">
                <a:hlinkClick r:id="rId2"/>
              </a:rPr>
              <a:t>Lien vers le document</a:t>
            </a:r>
            <a:endParaRPr lang="fr-FR" b="1" i="1" dirty="0"/>
          </a:p>
          <a:p>
            <a:endParaRPr lang="fr-FR" b="1" dirty="0"/>
          </a:p>
          <a:p>
            <a:r>
              <a:rPr lang="en-US" dirty="0">
                <a:solidFill>
                  <a:srgbClr val="000000"/>
                </a:solidFill>
                <a:hlinkClick r:id="rId3" tooltip="Force Majeure and contractual inexecutions DUE TO COVID 19"/>
              </a:rPr>
              <a:t>Force Majeure and contractual </a:t>
            </a:r>
            <a:r>
              <a:rPr lang="en-US" dirty="0" err="1">
                <a:solidFill>
                  <a:srgbClr val="000000"/>
                </a:solidFill>
                <a:hlinkClick r:id="rId3" tooltip="Force Majeure and contractual inexecutions DUE TO COVID 19"/>
              </a:rPr>
              <a:t>inexecutions</a:t>
            </a:r>
            <a:r>
              <a:rPr lang="en-US" dirty="0">
                <a:solidFill>
                  <a:srgbClr val="000000"/>
                </a:solidFill>
                <a:hlinkClick r:id="rId3" tooltip="Force Majeure and contractual inexecutions DUE TO COVID 19"/>
              </a:rPr>
              <a:t> DUE TO COVID 19</a:t>
            </a:r>
            <a:endParaRPr lang="en-US" dirty="0">
              <a:solidFill>
                <a:srgbClr val="000000"/>
              </a:solidFill>
            </a:endParaRPr>
          </a:p>
          <a:p>
            <a:r>
              <a:rPr lang="en-US" b="1" i="1" dirty="0">
                <a:solidFill>
                  <a:srgbClr val="000000"/>
                </a:solidFill>
                <a:hlinkClick r:id="rId3"/>
              </a:rPr>
              <a:t>Read the article</a:t>
            </a:r>
            <a:endParaRPr lang="fr-FR" b="1" i="1" dirty="0"/>
          </a:p>
          <a:p>
            <a:pPr marL="171450" indent="-171450" algn="just">
              <a:buFont typeface="Arial" panose="020B0604020202020204" pitchFamily="34" charset="0"/>
              <a:buChar char="•"/>
            </a:pPr>
            <a:endParaRPr lang="fr-FR" dirty="0"/>
          </a:p>
          <a:p>
            <a:pPr algn="just"/>
            <a:endParaRPr lang="fr-FR" dirty="0"/>
          </a:p>
        </p:txBody>
      </p:sp>
      <p:sp>
        <p:nvSpPr>
          <p:cNvPr id="4" name="Espace réservé du contenu 3">
            <a:extLst>
              <a:ext uri="{FF2B5EF4-FFF2-40B4-BE49-F238E27FC236}">
                <a16:creationId xmlns="" xmlns:a16="http://schemas.microsoft.com/office/drawing/2014/main" id="{6229438F-A42A-9746-B93F-ECEA0DD34457}"/>
              </a:ext>
            </a:extLst>
          </p:cNvPr>
          <p:cNvSpPr>
            <a:spLocks noGrp="1"/>
          </p:cNvSpPr>
          <p:nvPr>
            <p:ph idx="11"/>
          </p:nvPr>
        </p:nvSpPr>
        <p:spPr>
          <a:xfrm>
            <a:off x="579256" y="5207000"/>
            <a:ext cx="4431560" cy="4003675"/>
          </a:xfrm>
        </p:spPr>
        <p:txBody>
          <a:bodyPr/>
          <a:lstStyle/>
          <a:p>
            <a:r>
              <a:rPr lang="fr-FR" dirty="0"/>
              <a:t>DROIT COMMERCIAL / DROIT SOCIAL</a:t>
            </a:r>
          </a:p>
          <a:p>
            <a:r>
              <a:rPr lang="fr-FR" b="1" dirty="0"/>
              <a:t>30 /03/2020</a:t>
            </a:r>
          </a:p>
          <a:p>
            <a:r>
              <a:rPr lang="fr-FR" b="1" dirty="0"/>
              <a:t>L’IMPACT DU CORONAVIRUS SUR LES PROCEDURES JUDICIAIRES (NON PENALES) </a:t>
            </a:r>
            <a:r>
              <a:rPr lang="fr-FR" dirty="0">
                <a:hlinkClick r:id="rId4"/>
              </a:rPr>
              <a:t>Lettre d’information des départements droit commercial et droit social du cabinet Hoche Avocats – 30 mars 2020</a:t>
            </a:r>
            <a:endParaRPr lang="fr-FR" dirty="0"/>
          </a:p>
          <a:p>
            <a:r>
              <a:rPr lang="fr-FR" b="1" i="1" dirty="0">
                <a:hlinkClick r:id="rId4"/>
              </a:rPr>
              <a:t>Lien vers le document</a:t>
            </a:r>
            <a:endParaRPr lang="fr-FR" b="1" i="1" dirty="0"/>
          </a:p>
          <a:p>
            <a:endParaRPr lang="fr-FR" dirty="0"/>
          </a:p>
        </p:txBody>
      </p:sp>
      <p:sp>
        <p:nvSpPr>
          <p:cNvPr id="5" name="Espace réservé du contenu 4">
            <a:extLst>
              <a:ext uri="{FF2B5EF4-FFF2-40B4-BE49-F238E27FC236}">
                <a16:creationId xmlns="" xmlns:a16="http://schemas.microsoft.com/office/drawing/2014/main" id="{E9E03AF6-1C3A-9045-A264-93E5BD0EDDC6}"/>
              </a:ext>
            </a:extLst>
          </p:cNvPr>
          <p:cNvSpPr>
            <a:spLocks noGrp="1"/>
          </p:cNvSpPr>
          <p:nvPr>
            <p:ph idx="12"/>
          </p:nvPr>
        </p:nvSpPr>
        <p:spPr>
          <a:xfrm>
            <a:off x="579256" y="609600"/>
            <a:ext cx="3449392" cy="485775"/>
          </a:xfrm>
        </p:spPr>
        <p:txBody>
          <a:bodyPr/>
          <a:lstStyle/>
          <a:p>
            <a:r>
              <a:rPr lang="fr-FR" dirty="0" smtClean="0"/>
              <a:t>6. </a:t>
            </a:r>
            <a:r>
              <a:rPr lang="fr-FR" dirty="0"/>
              <a:t>DROIT COMMERCIAL</a:t>
            </a:r>
          </a:p>
        </p:txBody>
      </p:sp>
      <p:sp>
        <p:nvSpPr>
          <p:cNvPr id="7" name="Espace réservé du contenu 6">
            <a:extLst>
              <a:ext uri="{FF2B5EF4-FFF2-40B4-BE49-F238E27FC236}">
                <a16:creationId xmlns="" xmlns:a16="http://schemas.microsoft.com/office/drawing/2014/main" id="{FF7EA01C-CBD7-404C-8A86-108F8853EC92}"/>
              </a:ext>
            </a:extLst>
          </p:cNvPr>
          <p:cNvSpPr>
            <a:spLocks noGrp="1"/>
          </p:cNvSpPr>
          <p:nvPr>
            <p:ph idx="14"/>
          </p:nvPr>
        </p:nvSpPr>
        <p:spPr/>
        <p:txBody>
          <a:bodyPr/>
          <a:lstStyle/>
          <a:p>
            <a:r>
              <a:rPr lang="fr-FR" dirty="0" smtClean="0"/>
              <a:t>7. </a:t>
            </a:r>
            <a:r>
              <a:rPr lang="fr-FR" dirty="0"/>
              <a:t>DROIT COMMERCIAL / DROIT SOCIAL / PROCEDURES JUDICIAIRES</a:t>
            </a:r>
          </a:p>
          <a:p>
            <a:endParaRPr lang="fr-FR" dirty="0"/>
          </a:p>
        </p:txBody>
      </p:sp>
    </p:spTree>
    <p:extLst>
      <p:ext uri="{BB962C8B-B14F-4D97-AF65-F5344CB8AC3E}">
        <p14:creationId xmlns:p14="http://schemas.microsoft.com/office/powerpoint/2010/main" val="172000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06CC4AEB-7A44-B44E-B81B-89B1D17A88B1}"/>
              </a:ext>
            </a:extLst>
          </p:cNvPr>
          <p:cNvSpPr>
            <a:spLocks noGrp="1"/>
          </p:cNvSpPr>
          <p:nvPr>
            <p:ph idx="1"/>
          </p:nvPr>
        </p:nvSpPr>
        <p:spPr>
          <a:xfrm>
            <a:off x="1123949" y="1476375"/>
            <a:ext cx="3810001" cy="2238375"/>
          </a:xfrm>
        </p:spPr>
        <p:txBody>
          <a:bodyPr/>
          <a:lstStyle/>
          <a:p>
            <a:r>
              <a:rPr lang="fr-FR" dirty="0"/>
              <a:t>PROPRIETE INTELLECTUELLE</a:t>
            </a:r>
          </a:p>
          <a:p>
            <a:r>
              <a:rPr lang="fr-FR" b="1" dirty="0"/>
              <a:t>31-03-2020</a:t>
            </a:r>
          </a:p>
          <a:p>
            <a:r>
              <a:rPr lang="fr-FR" b="1" dirty="0"/>
              <a:t>QUEL EST L’IMPACT DU CORONAVIRUS SUR LES DELAIS EN MATIERE DE DROITS DE LA PROPRIETE INTELLECTUELLE ? </a:t>
            </a:r>
            <a:r>
              <a:rPr lang="fr-FR" dirty="0">
                <a:hlinkClick r:id="rId2"/>
              </a:rPr>
              <a:t>Lettre d’information du département Propriété intellectuelle du cabinet Hoche Avocats – 31 mars 2020</a:t>
            </a:r>
            <a:r>
              <a:rPr lang="fr-FR" dirty="0"/>
              <a:t/>
            </a:r>
            <a:br>
              <a:rPr lang="fr-FR" dirty="0"/>
            </a:br>
            <a:r>
              <a:rPr lang="fr-FR" b="1" i="1" dirty="0">
                <a:hlinkClick r:id="rId2"/>
              </a:rPr>
              <a:t>Lien vers le document</a:t>
            </a:r>
            <a:endParaRPr lang="fr-FR" b="1" i="1" dirty="0"/>
          </a:p>
        </p:txBody>
      </p:sp>
      <p:sp>
        <p:nvSpPr>
          <p:cNvPr id="4" name="Espace réservé du contenu 3">
            <a:extLst>
              <a:ext uri="{FF2B5EF4-FFF2-40B4-BE49-F238E27FC236}">
                <a16:creationId xmlns="" xmlns:a16="http://schemas.microsoft.com/office/drawing/2014/main" id="{B119CC94-60AE-E041-A2E1-A52C17834E6D}"/>
              </a:ext>
            </a:extLst>
          </p:cNvPr>
          <p:cNvSpPr>
            <a:spLocks noGrp="1"/>
          </p:cNvSpPr>
          <p:nvPr>
            <p:ph idx="11"/>
          </p:nvPr>
        </p:nvSpPr>
        <p:spPr>
          <a:xfrm>
            <a:off x="357066" y="4324350"/>
            <a:ext cx="3529134" cy="1971675"/>
          </a:xfrm>
        </p:spPr>
        <p:txBody>
          <a:bodyPr/>
          <a:lstStyle/>
          <a:p>
            <a:r>
              <a:rPr lang="fr-FR" sz="1000" dirty="0" smtClean="0"/>
              <a:t>CORPORATE</a:t>
            </a:r>
            <a:endParaRPr lang="fr-FR" sz="1000" dirty="0"/>
          </a:p>
          <a:p>
            <a:pPr lvl="0"/>
            <a:r>
              <a:rPr lang="fr-FR" sz="1000" b="0" i="1" cap="none" spc="0" dirty="0">
                <a:solidFill>
                  <a:srgbClr val="800054"/>
                </a:solidFill>
                <a:latin typeface="Calibri"/>
              </a:rPr>
              <a:t>Jean-Luc Blein,  </a:t>
            </a:r>
            <a:r>
              <a:rPr lang="fr-FR" sz="1000" b="0" i="1" cap="none" spc="0" dirty="0">
                <a:solidFill>
                  <a:srgbClr val="800054"/>
                </a:solidFill>
                <a:latin typeface="Calibri"/>
                <a:hlinkClick r:id="rId3"/>
              </a:rPr>
              <a:t>blein@hocheavocats.com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Didier </a:t>
            </a:r>
            <a:r>
              <a:rPr lang="fr-FR" sz="1000" b="0" i="1" cap="none" spc="0" dirty="0" err="1">
                <a:solidFill>
                  <a:srgbClr val="800054"/>
                </a:solidFill>
                <a:latin typeface="Calibri"/>
              </a:rPr>
              <a:t>Fornoni</a:t>
            </a:r>
            <a:r>
              <a:rPr lang="fr-FR" sz="1000" b="0" i="1" cap="none" spc="0" dirty="0">
                <a:solidFill>
                  <a:srgbClr val="800054"/>
                </a:solidFill>
                <a:latin typeface="Calibri"/>
              </a:rPr>
              <a:t>,  </a:t>
            </a:r>
            <a:r>
              <a:rPr lang="fr-FR" sz="1000" b="0" i="1" cap="none" spc="0" dirty="0">
                <a:solidFill>
                  <a:srgbClr val="800054"/>
                </a:solidFill>
                <a:latin typeface="Calibri"/>
                <a:hlinkClick r:id="rId4"/>
              </a:rPr>
              <a:t>fornoni@hocheavocats.com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Grine </a:t>
            </a:r>
            <a:r>
              <a:rPr lang="fr-FR" sz="1000" b="0" i="1" cap="none" spc="0" dirty="0" err="1">
                <a:solidFill>
                  <a:srgbClr val="800054"/>
                </a:solidFill>
                <a:latin typeface="Calibri"/>
              </a:rPr>
              <a:t>Lahreche</a:t>
            </a:r>
            <a:r>
              <a:rPr lang="fr-FR" sz="1000" b="0" i="1" cap="none" spc="0" dirty="0">
                <a:solidFill>
                  <a:srgbClr val="800054"/>
                </a:solidFill>
                <a:latin typeface="Calibri"/>
              </a:rPr>
              <a:t>, </a:t>
            </a:r>
            <a:r>
              <a:rPr lang="fr-FR" sz="1000" b="0" i="1" cap="none" spc="0" dirty="0">
                <a:solidFill>
                  <a:srgbClr val="800054"/>
                </a:solidFill>
                <a:latin typeface="Calibri"/>
                <a:hlinkClick r:id="rId5"/>
              </a:rPr>
              <a:t>lahreche@hocheavocats.com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Guillaume Martinet, </a:t>
            </a:r>
            <a:r>
              <a:rPr lang="fr-FR" sz="1000" b="0" i="1" cap="none" spc="0" dirty="0">
                <a:solidFill>
                  <a:srgbClr val="800054"/>
                </a:solidFill>
                <a:latin typeface="Calibri"/>
                <a:hlinkClick r:id="rId6"/>
              </a:rPr>
              <a:t>martinet@hocheavocats.com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Marie </a:t>
            </a:r>
            <a:r>
              <a:rPr lang="fr-FR" sz="1000" b="0" i="1" cap="none" spc="0" dirty="0" err="1">
                <a:solidFill>
                  <a:srgbClr val="800054"/>
                </a:solidFill>
                <a:latin typeface="Calibri"/>
              </a:rPr>
              <a:t>Peyréga</a:t>
            </a:r>
            <a:r>
              <a:rPr lang="fr-FR" sz="1000" b="0" i="1" cap="none" spc="0" dirty="0">
                <a:solidFill>
                  <a:srgbClr val="800054"/>
                </a:solidFill>
                <a:latin typeface="Calibri"/>
              </a:rPr>
              <a:t>, </a:t>
            </a:r>
            <a:r>
              <a:rPr lang="fr-FR" sz="1000" b="0" i="1" cap="none" spc="0" dirty="0">
                <a:solidFill>
                  <a:srgbClr val="800054"/>
                </a:solidFill>
                <a:latin typeface="Calibri"/>
                <a:hlinkClick r:id="rId7"/>
              </a:rPr>
              <a:t>peyrega@hocheavocats.com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Jérôme Roustit, </a:t>
            </a:r>
            <a:r>
              <a:rPr lang="fr-FR" sz="1000" b="0" i="1" cap="none" spc="0" dirty="0">
                <a:solidFill>
                  <a:srgbClr val="800054"/>
                </a:solidFill>
                <a:latin typeface="Calibri"/>
                <a:hlinkClick r:id="rId8"/>
              </a:rPr>
              <a:t>roustit@hocheavocats.com</a:t>
            </a:r>
            <a:endParaRPr lang="fr-FR" sz="1000" b="0" i="1" cap="none" spc="0" dirty="0">
              <a:solidFill>
                <a:srgbClr val="800054"/>
              </a:solidFill>
              <a:latin typeface="Calibri"/>
            </a:endParaRPr>
          </a:p>
          <a:p>
            <a:pPr lvl="0"/>
            <a:r>
              <a:rPr lang="fr-FR" sz="1000" b="0" i="1" cap="none" spc="0" dirty="0">
                <a:solidFill>
                  <a:srgbClr val="800054"/>
                </a:solidFill>
                <a:latin typeface="Calibri"/>
              </a:rPr>
              <a:t>Marie-Pierre </a:t>
            </a:r>
            <a:r>
              <a:rPr lang="fr-FR" sz="1000" b="0" i="1" cap="none" spc="0" dirty="0" err="1">
                <a:solidFill>
                  <a:srgbClr val="800054"/>
                </a:solidFill>
                <a:latin typeface="Calibri"/>
              </a:rPr>
              <a:t>Souweine</a:t>
            </a:r>
            <a:r>
              <a:rPr lang="fr-FR" sz="1000" b="0" i="1" cap="none" spc="0" dirty="0">
                <a:solidFill>
                  <a:srgbClr val="800054"/>
                </a:solidFill>
                <a:latin typeface="Calibri"/>
              </a:rPr>
              <a:t>,  </a:t>
            </a:r>
            <a:r>
              <a:rPr lang="fr-FR" sz="1000" b="0" i="1" cap="none" spc="0" dirty="0">
                <a:solidFill>
                  <a:srgbClr val="800054"/>
                </a:solidFill>
                <a:latin typeface="Calibri"/>
                <a:hlinkClick r:id="rId9"/>
              </a:rPr>
              <a:t>souweine@hocheavocats.com</a:t>
            </a:r>
            <a:endParaRPr lang="fr-FR" sz="1000" b="0" i="1" cap="none" spc="0" dirty="0">
              <a:solidFill>
                <a:srgbClr val="800054"/>
              </a:solidFill>
              <a:latin typeface="Calibri"/>
            </a:endParaRPr>
          </a:p>
          <a:p>
            <a:pPr lvl="0"/>
            <a:endParaRPr lang="fr-FR" sz="950" b="0" i="1" cap="none" spc="0" dirty="0">
              <a:solidFill>
                <a:srgbClr val="800054"/>
              </a:solidFill>
              <a:latin typeface="Calibri"/>
              <a:cs typeface="+mn-cs"/>
            </a:endParaRPr>
          </a:p>
          <a:p>
            <a:r>
              <a:rPr lang="fr-FR" sz="1100" dirty="0" smtClean="0"/>
              <a:t>Fiscal</a:t>
            </a:r>
          </a:p>
          <a:p>
            <a:pPr lvl="0"/>
            <a:r>
              <a:rPr lang="fr-FR" sz="900" b="0" i="1" cap="none" spc="0" dirty="0" smtClean="0">
                <a:solidFill>
                  <a:srgbClr val="800054"/>
                </a:solidFill>
                <a:latin typeface="Calibri"/>
                <a:cs typeface="+mn-cs"/>
              </a:rPr>
              <a:t>Éric </a:t>
            </a:r>
            <a:r>
              <a:rPr lang="fr-FR" sz="900" b="0" i="1" cap="none" spc="0" dirty="0">
                <a:solidFill>
                  <a:srgbClr val="800054"/>
                </a:solidFill>
                <a:latin typeface="Calibri"/>
                <a:cs typeface="+mn-cs"/>
              </a:rPr>
              <a:t>Quentin, </a:t>
            </a:r>
            <a:r>
              <a:rPr lang="fr-FR" sz="900" b="0" i="1" cap="none" spc="0" dirty="0">
                <a:solidFill>
                  <a:srgbClr val="800054"/>
                </a:solidFill>
                <a:latin typeface="Calibri"/>
                <a:cs typeface="+mn-cs"/>
                <a:hlinkClick r:id="rId10"/>
              </a:rPr>
              <a:t>quentin@hocheavocats.com</a:t>
            </a:r>
            <a:r>
              <a:rPr lang="fr-FR" sz="900" b="0" i="1" cap="none" spc="0" dirty="0">
                <a:solidFill>
                  <a:srgbClr val="800054"/>
                </a:solidFill>
                <a:latin typeface="Calibri"/>
                <a:cs typeface="+mn-cs"/>
              </a:rPr>
              <a:t> </a:t>
            </a:r>
          </a:p>
          <a:p>
            <a:pPr lvl="0"/>
            <a:r>
              <a:rPr lang="fr-FR" sz="900" b="0" i="1" cap="none" spc="0" dirty="0" smtClean="0">
                <a:solidFill>
                  <a:srgbClr val="800054"/>
                </a:solidFill>
                <a:latin typeface="Calibri"/>
                <a:cs typeface="+mn-cs"/>
              </a:rPr>
              <a:t>Virginie </a:t>
            </a:r>
            <a:r>
              <a:rPr lang="fr-FR" sz="900" b="0" i="1" cap="none" spc="0" dirty="0">
                <a:solidFill>
                  <a:srgbClr val="800054"/>
                </a:solidFill>
                <a:latin typeface="Calibri"/>
                <a:cs typeface="+mn-cs"/>
              </a:rPr>
              <a:t>Restino, </a:t>
            </a:r>
            <a:r>
              <a:rPr lang="fr-FR" sz="900" b="0" i="1" cap="none" spc="0" dirty="0">
                <a:solidFill>
                  <a:srgbClr val="800054"/>
                </a:solidFill>
                <a:latin typeface="Calibri"/>
                <a:cs typeface="+mn-cs"/>
                <a:hlinkClick r:id="rId11"/>
              </a:rPr>
              <a:t>restino@hocheavocats.com</a:t>
            </a:r>
            <a:endParaRPr lang="fr-FR" sz="900" b="0" i="1" cap="none" spc="0" dirty="0">
              <a:solidFill>
                <a:srgbClr val="800054"/>
              </a:solidFill>
              <a:latin typeface="Calibri"/>
              <a:cs typeface="+mn-cs"/>
            </a:endParaRPr>
          </a:p>
          <a:p>
            <a:pPr lvl="0"/>
            <a:r>
              <a:rPr lang="fr-FR" sz="900" b="0" i="1" cap="none" spc="0" dirty="0" smtClean="0">
                <a:solidFill>
                  <a:srgbClr val="800054"/>
                </a:solidFill>
                <a:latin typeface="Calibri"/>
                <a:cs typeface="+mn-cs"/>
              </a:rPr>
              <a:t>Christophe Lefèvre, </a:t>
            </a:r>
            <a:r>
              <a:rPr lang="fr-FR" sz="900" b="0" i="1" cap="none" spc="0" dirty="0" smtClean="0">
                <a:solidFill>
                  <a:srgbClr val="800054"/>
                </a:solidFill>
                <a:latin typeface="Calibri"/>
                <a:cs typeface="+mn-cs"/>
                <a:hlinkClick r:id="rId12"/>
              </a:rPr>
              <a:t>lefevre@hocheavocats.com</a:t>
            </a:r>
            <a:endParaRPr lang="fr-FR" sz="900" b="0" i="1" cap="none" spc="0" dirty="0" smtClean="0">
              <a:solidFill>
                <a:srgbClr val="800054"/>
              </a:solidFill>
              <a:latin typeface="Calibri"/>
              <a:cs typeface="+mn-cs"/>
            </a:endParaRPr>
          </a:p>
          <a:p>
            <a:pPr lvl="0"/>
            <a:r>
              <a:rPr lang="fr-FR" sz="900" b="0" i="1" cap="none" spc="0" dirty="0" smtClean="0">
                <a:solidFill>
                  <a:srgbClr val="800054"/>
                </a:solidFill>
                <a:latin typeface="Calibri"/>
                <a:cs typeface="+mn-cs"/>
              </a:rPr>
              <a:t>Jérôme Mas, </a:t>
            </a:r>
            <a:r>
              <a:rPr lang="fr-FR" sz="900" b="0" i="1" cap="none" spc="0" dirty="0">
                <a:solidFill>
                  <a:srgbClr val="800054"/>
                </a:solidFill>
                <a:latin typeface="Calibri"/>
                <a:cs typeface="+mn-cs"/>
                <a:hlinkClick r:id="rId13"/>
              </a:rPr>
              <a:t>mas@hocheavocats.com</a:t>
            </a:r>
            <a:endParaRPr lang="fr-FR" sz="900" b="0" i="1" cap="none" spc="0" dirty="0">
              <a:solidFill>
                <a:srgbClr val="800054"/>
              </a:solidFill>
              <a:latin typeface="Calibri"/>
              <a:cs typeface="+mn-cs"/>
            </a:endParaRPr>
          </a:p>
          <a:p>
            <a:pPr lvl="0"/>
            <a:r>
              <a:rPr lang="fr-FR" sz="900" b="0" i="1" cap="none" spc="0" dirty="0" smtClean="0">
                <a:solidFill>
                  <a:srgbClr val="800054"/>
                </a:solidFill>
                <a:latin typeface="Calibri"/>
                <a:cs typeface="+mn-cs"/>
              </a:rPr>
              <a:t>Didier Barsus, </a:t>
            </a:r>
            <a:r>
              <a:rPr lang="fr-FR" sz="900" b="0" i="1" cap="none" spc="0" dirty="0">
                <a:solidFill>
                  <a:srgbClr val="800054"/>
                </a:solidFill>
                <a:latin typeface="Calibri"/>
                <a:cs typeface="+mn-cs"/>
                <a:hlinkClick r:id="rId14"/>
              </a:rPr>
              <a:t>barsus@hocheavocats.com</a:t>
            </a:r>
            <a:r>
              <a:rPr lang="fr-FR" sz="900" b="0" i="1" cap="none" spc="0" dirty="0">
                <a:solidFill>
                  <a:srgbClr val="800054"/>
                </a:solidFill>
                <a:latin typeface="Calibri"/>
                <a:cs typeface="+mn-cs"/>
              </a:rPr>
              <a:t> </a:t>
            </a:r>
            <a:endParaRPr lang="fr-FR" sz="900" b="0" cap="none" spc="0" dirty="0">
              <a:solidFill>
                <a:srgbClr val="800054"/>
              </a:solidFill>
              <a:latin typeface="Calibri"/>
              <a:cs typeface="+mn-cs"/>
            </a:endParaRPr>
          </a:p>
          <a:p>
            <a:endParaRPr lang="fr-FR" sz="1100" dirty="0"/>
          </a:p>
          <a:p>
            <a:endParaRPr lang="fr-FR" sz="1100" dirty="0" smtClean="0"/>
          </a:p>
          <a:p>
            <a:endParaRPr lang="pt" sz="1100" dirty="0"/>
          </a:p>
        </p:txBody>
      </p:sp>
      <p:sp>
        <p:nvSpPr>
          <p:cNvPr id="5" name="Rectangle 4"/>
          <p:cNvSpPr/>
          <p:nvPr/>
        </p:nvSpPr>
        <p:spPr>
          <a:xfrm>
            <a:off x="974725" y="803960"/>
            <a:ext cx="3959225" cy="523220"/>
          </a:xfrm>
          <a:prstGeom prst="rect">
            <a:avLst/>
          </a:prstGeom>
        </p:spPr>
        <p:txBody>
          <a:bodyPr>
            <a:spAutoFit/>
          </a:bodyPr>
          <a:lstStyle/>
          <a:p>
            <a:r>
              <a:rPr lang="fr-FR" sz="1400" b="1" cap="all" spc="300" dirty="0" smtClean="0">
                <a:solidFill>
                  <a:schemeClr val="accent2"/>
                </a:solidFill>
                <a:latin typeface="Calibri" panose="020F0502020204030204" pitchFamily="34" charset="0"/>
                <a:ea typeface="+mj-ea"/>
                <a:cs typeface="Calibri" panose="020F0502020204030204" pitchFamily="34" charset="0"/>
              </a:rPr>
              <a:t>8. </a:t>
            </a:r>
            <a:r>
              <a:rPr lang="fr-FR" sz="1400" b="1" cap="all" spc="300" dirty="0">
                <a:solidFill>
                  <a:schemeClr val="accent2"/>
                </a:solidFill>
                <a:latin typeface="Calibri" panose="020F0502020204030204" pitchFamily="34" charset="0"/>
                <a:ea typeface="+mj-ea"/>
                <a:cs typeface="Calibri" panose="020F0502020204030204" pitchFamily="34" charset="0"/>
              </a:rPr>
              <a:t>DROIT DE LA PROPRIETE INTELLECTUELLE</a:t>
            </a:r>
          </a:p>
        </p:txBody>
      </p:sp>
      <p:sp>
        <p:nvSpPr>
          <p:cNvPr id="6" name="Espace réservé du contenu 3">
            <a:extLst>
              <a:ext uri="{FF2B5EF4-FFF2-40B4-BE49-F238E27FC236}">
                <a16:creationId xmlns="" xmlns:a16="http://schemas.microsoft.com/office/drawing/2014/main" id="{B119CC94-60AE-E041-A2E1-A52C17834E6D}"/>
              </a:ext>
            </a:extLst>
          </p:cNvPr>
          <p:cNvSpPr>
            <a:spLocks noGrp="1"/>
          </p:cNvSpPr>
          <p:nvPr>
            <p:ph idx="11"/>
          </p:nvPr>
        </p:nvSpPr>
        <p:spPr>
          <a:xfrm>
            <a:off x="3952875" y="4229100"/>
            <a:ext cx="3219449" cy="2238375"/>
          </a:xfrm>
        </p:spPr>
        <p:txBody>
          <a:bodyPr/>
          <a:lstStyle/>
          <a:p>
            <a:r>
              <a:rPr lang="fr-FR" sz="1100" dirty="0" smtClean="0"/>
              <a:t> </a:t>
            </a:r>
          </a:p>
          <a:p>
            <a:pPr lvl="0"/>
            <a:r>
              <a:rPr lang="fr-FR" sz="1000" dirty="0" smtClean="0">
                <a:solidFill>
                  <a:srgbClr val="800054"/>
                </a:solidFill>
              </a:rPr>
              <a:t>COMMERCIAL </a:t>
            </a:r>
            <a:r>
              <a:rPr lang="fr-FR" sz="1000" dirty="0">
                <a:solidFill>
                  <a:srgbClr val="800054"/>
                </a:solidFill>
              </a:rPr>
              <a:t>ET PROCEDURES COLLECTIVES</a:t>
            </a:r>
          </a:p>
          <a:p>
            <a:pPr lvl="0"/>
            <a:r>
              <a:rPr lang="fr-FR" sz="1000" b="0" i="1" cap="none" spc="0" dirty="0">
                <a:solidFill>
                  <a:srgbClr val="800054"/>
                </a:solidFill>
                <a:latin typeface="Calibri"/>
              </a:rPr>
              <a:t>Catherine </a:t>
            </a:r>
            <a:r>
              <a:rPr lang="fr-FR" sz="1000" b="0" i="1" cap="none" spc="0" dirty="0" err="1">
                <a:solidFill>
                  <a:srgbClr val="800054"/>
                </a:solidFill>
                <a:latin typeface="Calibri"/>
              </a:rPr>
              <a:t>Ottaway</a:t>
            </a:r>
            <a:r>
              <a:rPr lang="fr-FR" sz="1000" b="0" i="1" cap="none" spc="0" dirty="0">
                <a:solidFill>
                  <a:srgbClr val="800054"/>
                </a:solidFill>
                <a:latin typeface="Calibri"/>
              </a:rPr>
              <a:t>, </a:t>
            </a:r>
            <a:r>
              <a:rPr lang="fr-FR" sz="1000" b="0" i="1" cap="none" spc="0" dirty="0">
                <a:solidFill>
                  <a:srgbClr val="800054"/>
                </a:solidFill>
                <a:latin typeface="Calibri"/>
                <a:hlinkClick r:id="rId15"/>
              </a:rPr>
              <a:t>ottaway@hocheavocats.com</a:t>
            </a:r>
            <a:r>
              <a:rPr lang="fr-FR" sz="1000" b="0" i="1" cap="none" spc="0" dirty="0">
                <a:solidFill>
                  <a:srgbClr val="800054"/>
                </a:solidFill>
                <a:latin typeface="Calibri"/>
              </a:rPr>
              <a:t> </a:t>
            </a:r>
          </a:p>
          <a:p>
            <a:pPr lvl="0"/>
            <a:r>
              <a:rPr lang="fr-FR" sz="1000" b="0" i="1" cap="none" spc="0" dirty="0">
                <a:solidFill>
                  <a:srgbClr val="800054"/>
                </a:solidFill>
                <a:latin typeface="Calibri"/>
              </a:rPr>
              <a:t>Georges-Louis </a:t>
            </a:r>
            <a:r>
              <a:rPr lang="fr-FR" sz="1000" b="0" i="1" cap="none" spc="0" dirty="0" err="1">
                <a:solidFill>
                  <a:srgbClr val="800054"/>
                </a:solidFill>
                <a:latin typeface="Calibri"/>
              </a:rPr>
              <a:t>Harang</a:t>
            </a:r>
            <a:r>
              <a:rPr lang="fr-FR" sz="1000" b="0" i="1" cap="none" spc="0" dirty="0">
                <a:solidFill>
                  <a:srgbClr val="800054"/>
                </a:solidFill>
                <a:latin typeface="Calibri"/>
              </a:rPr>
              <a:t>, </a:t>
            </a:r>
            <a:r>
              <a:rPr lang="fr-FR" sz="1000" b="0" i="1" cap="none" spc="0" dirty="0">
                <a:solidFill>
                  <a:srgbClr val="800054"/>
                </a:solidFill>
                <a:latin typeface="Calibri"/>
                <a:hlinkClick r:id="rId16"/>
              </a:rPr>
              <a:t>harang@hocheavocats.com</a:t>
            </a:r>
            <a:endParaRPr lang="fr-FR" sz="1000" b="0" i="1" cap="none" spc="0" dirty="0">
              <a:solidFill>
                <a:srgbClr val="800054"/>
              </a:solidFill>
              <a:latin typeface="Calibri"/>
            </a:endParaRPr>
          </a:p>
          <a:p>
            <a:pPr lvl="0"/>
            <a:endParaRPr lang="fr-FR" sz="950" b="0" i="1" cap="none" spc="0" dirty="0">
              <a:solidFill>
                <a:srgbClr val="800054"/>
              </a:solidFill>
              <a:latin typeface="Calibri"/>
              <a:cs typeface="+mn-cs"/>
            </a:endParaRPr>
          </a:p>
          <a:p>
            <a:r>
              <a:rPr lang="pt" sz="1100" dirty="0" smtClean="0"/>
              <a:t>PROPRIETE INTELLECTUELLE</a:t>
            </a:r>
          </a:p>
          <a:p>
            <a:pPr lvl="0"/>
            <a:r>
              <a:rPr lang="fr-FR" sz="900" b="0" i="1" cap="none" spc="0" dirty="0">
                <a:solidFill>
                  <a:srgbClr val="800054"/>
                </a:solidFill>
                <a:latin typeface="Calibri"/>
                <a:cs typeface="+mn-cs"/>
              </a:rPr>
              <a:t>Frédérique </a:t>
            </a:r>
            <a:r>
              <a:rPr lang="fr-FR" sz="900" b="0" i="1" cap="none" spc="0" dirty="0" smtClean="0">
                <a:solidFill>
                  <a:srgbClr val="800054"/>
                </a:solidFill>
                <a:latin typeface="Calibri"/>
                <a:cs typeface="+mn-cs"/>
              </a:rPr>
              <a:t>Forget, </a:t>
            </a:r>
            <a:r>
              <a:rPr lang="fr-FR" sz="900" b="0" i="1" cap="none" spc="0" dirty="0">
                <a:solidFill>
                  <a:srgbClr val="800054"/>
                </a:solidFill>
                <a:latin typeface="Calibri"/>
                <a:cs typeface="+mn-cs"/>
                <a:hlinkClick r:id="rId17"/>
              </a:rPr>
              <a:t>forget@hocheavocats.com</a:t>
            </a:r>
            <a:r>
              <a:rPr lang="fr-FR" sz="900" b="0" i="1" cap="none" spc="0" dirty="0">
                <a:solidFill>
                  <a:srgbClr val="800054"/>
                </a:solidFill>
                <a:latin typeface="Calibri"/>
                <a:cs typeface="+mn-cs"/>
              </a:rPr>
              <a:t> </a:t>
            </a:r>
          </a:p>
          <a:p>
            <a:pPr lvl="0"/>
            <a:r>
              <a:rPr lang="fr-FR" sz="900" b="0" i="1" cap="none" spc="0" dirty="0">
                <a:solidFill>
                  <a:srgbClr val="800054"/>
                </a:solidFill>
                <a:latin typeface="Calibri"/>
                <a:cs typeface="+mn-cs"/>
              </a:rPr>
              <a:t>Régis </a:t>
            </a:r>
            <a:r>
              <a:rPr lang="fr-FR" sz="900" b="0" i="1" cap="none" spc="0" dirty="0" smtClean="0">
                <a:solidFill>
                  <a:srgbClr val="800054"/>
                </a:solidFill>
                <a:latin typeface="Calibri"/>
                <a:cs typeface="+mn-cs"/>
              </a:rPr>
              <a:t>Carral, </a:t>
            </a:r>
            <a:r>
              <a:rPr lang="fr-FR" sz="900" b="0" i="1" cap="none" spc="0" dirty="0" smtClean="0">
                <a:solidFill>
                  <a:srgbClr val="800054"/>
                </a:solidFill>
                <a:latin typeface="Calibri"/>
                <a:cs typeface="+mn-cs"/>
                <a:hlinkClick r:id="rId18"/>
              </a:rPr>
              <a:t>carral@hocheavocats.com</a:t>
            </a:r>
            <a:endParaRPr lang="fr-FR" sz="900" b="0" i="1" cap="none" spc="0" dirty="0" smtClean="0">
              <a:solidFill>
                <a:srgbClr val="800054"/>
              </a:solidFill>
              <a:latin typeface="Calibri"/>
              <a:cs typeface="+mn-cs"/>
            </a:endParaRPr>
          </a:p>
          <a:p>
            <a:pPr lvl="0"/>
            <a:endParaRPr lang="fr-FR" sz="900" b="0" i="1" cap="none" spc="0" dirty="0">
              <a:solidFill>
                <a:srgbClr val="800054"/>
              </a:solidFill>
              <a:latin typeface="Calibri"/>
              <a:cs typeface="+mn-cs"/>
            </a:endParaRPr>
          </a:p>
          <a:p>
            <a:r>
              <a:rPr lang="fr-FR" sz="1050" dirty="0"/>
              <a:t>Social</a:t>
            </a:r>
          </a:p>
          <a:p>
            <a:pPr lvl="0"/>
            <a:r>
              <a:rPr lang="fr-FR" sz="900" b="0" i="1" cap="none" spc="0" dirty="0">
                <a:solidFill>
                  <a:srgbClr val="800054"/>
                </a:solidFill>
                <a:latin typeface="Calibri"/>
              </a:rPr>
              <a:t>Frédérique </a:t>
            </a:r>
            <a:r>
              <a:rPr lang="fr-FR" sz="900" b="0" i="1" cap="none" spc="0" dirty="0" err="1">
                <a:solidFill>
                  <a:srgbClr val="800054"/>
                </a:solidFill>
                <a:latin typeface="Calibri"/>
              </a:rPr>
              <a:t>Cassereau</a:t>
            </a:r>
            <a:r>
              <a:rPr lang="fr-FR" sz="900" b="0" i="1" cap="none" spc="0" dirty="0">
                <a:solidFill>
                  <a:srgbClr val="800054"/>
                </a:solidFill>
                <a:latin typeface="Calibri"/>
              </a:rPr>
              <a:t>, </a:t>
            </a:r>
            <a:r>
              <a:rPr lang="fr-FR" sz="900" b="0" i="1" cap="none" spc="0" dirty="0">
                <a:solidFill>
                  <a:srgbClr val="800054"/>
                </a:solidFill>
                <a:latin typeface="Calibri"/>
                <a:hlinkClick r:id="rId19"/>
              </a:rPr>
              <a:t>cassereau@hocheavocats.com</a:t>
            </a:r>
            <a:endParaRPr lang="fr-FR" sz="900" b="0" i="1" cap="none" spc="0" dirty="0">
              <a:solidFill>
                <a:srgbClr val="800054"/>
              </a:solidFill>
              <a:latin typeface="Calibri"/>
            </a:endParaRPr>
          </a:p>
          <a:p>
            <a:pPr lvl="0"/>
            <a:endParaRPr lang="fr-FR" sz="900" b="0" i="1" cap="none" spc="0" dirty="0">
              <a:solidFill>
                <a:srgbClr val="800054"/>
              </a:solidFill>
              <a:latin typeface="Calibri"/>
              <a:cs typeface="+mn-cs"/>
            </a:endParaRPr>
          </a:p>
          <a:p>
            <a:endParaRPr lang="pt" sz="1100"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1916</TotalTime>
  <Words>762</Words>
  <Application>Microsoft Office PowerPoint</Application>
  <PresentationFormat>Personnalisé</PresentationFormat>
  <Paragraphs>147</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bab</cp:lastModifiedBy>
  <cp:revision>82</cp:revision>
  <dcterms:created xsi:type="dcterms:W3CDTF">2018-11-21T15:11:34Z</dcterms:created>
  <dcterms:modified xsi:type="dcterms:W3CDTF">2020-04-02T16:46:13Z</dcterms:modified>
</cp:coreProperties>
</file>