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7" r:id="rId2"/>
    <p:sldId id="258" r:id="rId3"/>
    <p:sldId id="259" r:id="rId4"/>
    <p:sldId id="260" r:id="rId5"/>
  </p:sldIdLst>
  <p:sldSz cx="7920038" cy="93599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48">
          <p15:clr>
            <a:srgbClr val="A4A3A4"/>
          </p15:clr>
        </p15:guide>
        <p15:guide id="2" pos="249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72"/>
    <p:restoredTop sz="94628"/>
  </p:normalViewPr>
  <p:slideViewPr>
    <p:cSldViewPr snapToGrid="0" snapToObjects="1">
      <p:cViewPr>
        <p:scale>
          <a:sx n="100" d="100"/>
          <a:sy n="100" d="100"/>
        </p:scale>
        <p:origin x="1666" y="-1795"/>
      </p:cViewPr>
      <p:guideLst>
        <p:guide orient="horz" pos="2948"/>
        <p:guide pos="24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BFB1B8-A7BD-EA44-87BC-2F8275F0F310}" type="datetimeFigureOut">
              <a:rPr lang="fr-FR" smtClean="0"/>
              <a:t>01/04/2020</a:t>
            </a:fld>
            <a:endParaRPr lang="fr-FR"/>
          </a:p>
        </p:txBody>
      </p:sp>
      <p:sp>
        <p:nvSpPr>
          <p:cNvPr id="4" name="Espace réservé de l'image des diapositives 3"/>
          <p:cNvSpPr>
            <a:spLocks noGrp="1" noRot="1" noChangeAspect="1"/>
          </p:cNvSpPr>
          <p:nvPr>
            <p:ph type="sldImg" idx="2"/>
          </p:nvPr>
        </p:nvSpPr>
        <p:spPr>
          <a:xfrm>
            <a:off x="2124075" y="1143000"/>
            <a:ext cx="260985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FECAF5-7EA3-214F-B69C-1189A5ABCBFD}" type="slidenum">
              <a:rPr lang="fr-FR" smtClean="0"/>
              <a:t>‹N°›</a:t>
            </a:fld>
            <a:endParaRPr lang="fr-FR"/>
          </a:p>
        </p:txBody>
      </p:sp>
    </p:spTree>
    <p:extLst>
      <p:ext uri="{BB962C8B-B14F-4D97-AF65-F5344CB8AC3E}">
        <p14:creationId xmlns:p14="http://schemas.microsoft.com/office/powerpoint/2010/main" val="2941387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1CA412A-504C-4840-BC72-76A20F74828B}"/>
              </a:ext>
            </a:extLst>
          </p:cNvPr>
          <p:cNvSpPr/>
          <p:nvPr userDrawn="1"/>
        </p:nvSpPr>
        <p:spPr>
          <a:xfrm>
            <a:off x="0" y="2027231"/>
            <a:ext cx="7920039" cy="7332669"/>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Subtitle 2"/>
          <p:cNvSpPr>
            <a:spLocks noGrp="1"/>
          </p:cNvSpPr>
          <p:nvPr>
            <p:ph type="subTitle" idx="1" hasCustomPrompt="1"/>
          </p:nvPr>
        </p:nvSpPr>
        <p:spPr>
          <a:xfrm>
            <a:off x="990005" y="7649936"/>
            <a:ext cx="5940028" cy="1208314"/>
          </a:xfrm>
        </p:spPr>
        <p:txBody>
          <a:bodyPr>
            <a:noAutofit/>
          </a:bodyPr>
          <a:lstStyle>
            <a:lvl1pPr marL="0" indent="0" algn="ctr">
              <a:lnSpc>
                <a:spcPct val="85000"/>
              </a:lnSpc>
              <a:buNone/>
              <a:defRPr sz="1600" b="1" cap="all" spc="150" baseline="0">
                <a:solidFill>
                  <a:schemeClr val="accent2"/>
                </a:solidFill>
              </a:defRPr>
            </a:lvl1pPr>
            <a:lvl2pPr marL="396004" indent="0" algn="ctr">
              <a:buNone/>
              <a:defRPr sz="1733"/>
            </a:lvl2pPr>
            <a:lvl3pPr marL="792008" indent="0" algn="ctr">
              <a:buNone/>
              <a:defRPr sz="1559"/>
            </a:lvl3pPr>
            <a:lvl4pPr marL="1188012" indent="0" algn="ctr">
              <a:buNone/>
              <a:defRPr sz="1386"/>
            </a:lvl4pPr>
            <a:lvl5pPr marL="1584015" indent="0" algn="ctr">
              <a:buNone/>
              <a:defRPr sz="1386"/>
            </a:lvl5pPr>
            <a:lvl6pPr marL="1980019" indent="0" algn="ctr">
              <a:buNone/>
              <a:defRPr sz="1386"/>
            </a:lvl6pPr>
            <a:lvl7pPr marL="2376023" indent="0" algn="ctr">
              <a:buNone/>
              <a:defRPr sz="1386"/>
            </a:lvl7pPr>
            <a:lvl8pPr marL="2772027" indent="0" algn="ctr">
              <a:buNone/>
              <a:defRPr sz="1386"/>
            </a:lvl8pPr>
            <a:lvl9pPr marL="3168030" indent="0" algn="ctr">
              <a:buNone/>
              <a:defRPr sz="1386"/>
            </a:lvl9pPr>
          </a:lstStyle>
          <a:p>
            <a:r>
              <a:rPr lang="fr-FR" dirty="0"/>
              <a:t>MODIFIEZ LE STYLE DES SOUS-TITRES DU MASQUE</a:t>
            </a:r>
            <a:endParaRPr lang="en-US" dirty="0"/>
          </a:p>
        </p:txBody>
      </p:sp>
      <p:sp>
        <p:nvSpPr>
          <p:cNvPr id="4" name="Date Placeholder 3"/>
          <p:cNvSpPr>
            <a:spLocks noGrp="1"/>
          </p:cNvSpPr>
          <p:nvPr>
            <p:ph type="dt" sz="half" idx="10"/>
          </p:nvPr>
        </p:nvSpPr>
        <p:spPr>
          <a:xfrm>
            <a:off x="3069015" y="3315843"/>
            <a:ext cx="1782009" cy="498328"/>
          </a:xfrm>
        </p:spPr>
        <p:txBody>
          <a:bodyPr/>
          <a:lstStyle>
            <a:lvl1pPr algn="ctr">
              <a:defRPr sz="1400" b="1" u="none" spc="300">
                <a:solidFill>
                  <a:schemeClr val="accent2"/>
                </a:solidFill>
              </a:defRPr>
            </a:lvl1pPr>
          </a:lstStyle>
          <a:p>
            <a:fld id="{7694B9AF-8083-CB40-84D6-C1B32CCCBD3D}" type="datetime3">
              <a:rPr lang="fr-FR" smtClean="0"/>
              <a:pPr/>
              <a:t>01.04.20</a:t>
            </a:fld>
            <a:endParaRPr lang="fr-FR" dirty="0"/>
          </a:p>
        </p:txBody>
      </p:sp>
      <p:pic>
        <p:nvPicPr>
          <p:cNvPr id="10" name="Image 9" descr="Une image contenant ciel, extérieur, bâtiment, pont&#10;&#10;&#10;&#10;Description générée automatiquement">
            <a:extLst>
              <a:ext uri="{FF2B5EF4-FFF2-40B4-BE49-F238E27FC236}">
                <a16:creationId xmlns:a16="http://schemas.microsoft.com/office/drawing/2014/main" id="{6520A6F6-6BAC-E549-8FF2-371CF6DFA4B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4167079"/>
            <a:ext cx="7917308" cy="3129950"/>
          </a:xfrm>
          <a:prstGeom prst="rect">
            <a:avLst/>
          </a:prstGeom>
        </p:spPr>
      </p:pic>
      <p:pic>
        <p:nvPicPr>
          <p:cNvPr id="12" name="Image 11" descr="Une image contenant clipart&#10;&#10;&#10;&#10;Description générée automatiquement">
            <a:extLst>
              <a:ext uri="{FF2B5EF4-FFF2-40B4-BE49-F238E27FC236}">
                <a16:creationId xmlns:a16="http://schemas.microsoft.com/office/drawing/2014/main" id="{CB0EC6F7-3F39-224A-B283-209E24A1478E}"/>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2932958" y="914401"/>
            <a:ext cx="2054123" cy="598335"/>
          </a:xfrm>
          <a:prstGeom prst="rect">
            <a:avLst/>
          </a:prstGeom>
        </p:spPr>
      </p:pic>
      <p:sp>
        <p:nvSpPr>
          <p:cNvPr id="14" name="Espace réservé du texte 13">
            <a:extLst>
              <a:ext uri="{FF2B5EF4-FFF2-40B4-BE49-F238E27FC236}">
                <a16:creationId xmlns:a16="http://schemas.microsoft.com/office/drawing/2014/main" id="{E702D5FE-7CC2-2A4E-931A-6482AE397A84}"/>
              </a:ext>
            </a:extLst>
          </p:cNvPr>
          <p:cNvSpPr>
            <a:spLocks noGrp="1"/>
          </p:cNvSpPr>
          <p:nvPr>
            <p:ph type="body" sz="quarter" idx="11" hasCustomPrompt="1"/>
          </p:nvPr>
        </p:nvSpPr>
        <p:spPr>
          <a:xfrm>
            <a:off x="1416050" y="2545213"/>
            <a:ext cx="5087938" cy="263305"/>
          </a:xfrm>
        </p:spPr>
        <p:txBody>
          <a:bodyPr anchor="b">
            <a:normAutofit/>
          </a:bodyPr>
          <a:lstStyle>
            <a:lvl1pPr algn="ctr">
              <a:defRPr sz="1400" i="1" spc="300">
                <a:solidFill>
                  <a:schemeClr val="accent2"/>
                </a:solidFill>
              </a:defRPr>
            </a:lvl1pPr>
          </a:lstStyle>
          <a:p>
            <a:r>
              <a:rPr lang="fr-FR" dirty="0"/>
              <a:t>entité</a:t>
            </a:r>
          </a:p>
        </p:txBody>
      </p:sp>
      <p:sp>
        <p:nvSpPr>
          <p:cNvPr id="5" name="ZoneTexte 4"/>
          <p:cNvSpPr txBox="1"/>
          <p:nvPr userDrawn="1"/>
        </p:nvSpPr>
        <p:spPr>
          <a:xfrm>
            <a:off x="2105614" y="2854178"/>
            <a:ext cx="3706079" cy="461665"/>
          </a:xfrm>
          <a:prstGeom prst="rect">
            <a:avLst/>
          </a:prstGeom>
          <a:noFill/>
        </p:spPr>
        <p:txBody>
          <a:bodyPr wrap="none" rtlCol="0">
            <a:spAutoFit/>
          </a:bodyPr>
          <a:lstStyle/>
          <a:p>
            <a:r>
              <a:rPr lang="fr-FR" sz="2400" b="1" spc="150" baseline="0" dirty="0">
                <a:solidFill>
                  <a:schemeClr val="accent2"/>
                </a:solidFill>
                <a:latin typeface="+mn-lt"/>
              </a:rPr>
              <a:t>LETTRE D’INFORMATION</a:t>
            </a:r>
          </a:p>
        </p:txBody>
      </p:sp>
    </p:spTree>
    <p:extLst>
      <p:ext uri="{BB962C8B-B14F-4D97-AF65-F5344CB8AC3E}">
        <p14:creationId xmlns:p14="http://schemas.microsoft.com/office/powerpoint/2010/main" val="54327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443993"/>
            <a:ext cx="7205908" cy="1764874"/>
          </a:xfrm>
        </p:spPr>
        <p:txBody>
          <a:bodyPr>
            <a:noAutofit/>
          </a:bodyPr>
          <a:lstStyle>
            <a:lvl1pPr algn="ctr">
              <a:lnSpc>
                <a:spcPct val="120000"/>
              </a:lnSpc>
              <a:spcBef>
                <a:spcPts val="0"/>
              </a:spcBef>
              <a:defRPr sz="1200" i="1">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3239146" y="4438915"/>
            <a:ext cx="4323828" cy="4337633"/>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id="{96913E90-08E4-F142-A9F7-997651FDD203}"/>
              </a:ext>
            </a:extLst>
          </p:cNvPr>
          <p:cNvSpPr>
            <a:spLocks noGrp="1"/>
          </p:cNvSpPr>
          <p:nvPr>
            <p:ph idx="12"/>
          </p:nvPr>
        </p:nvSpPr>
        <p:spPr>
          <a:xfrm>
            <a:off x="357065" y="461434"/>
            <a:ext cx="7205909" cy="805886"/>
          </a:xfrm>
        </p:spPr>
        <p:txBody>
          <a:bodyPr vert="horz" lIns="91440" tIns="45720" rIns="91440" bIns="45720" rtlCol="0" anchor="b">
            <a:noAutofit/>
          </a:bodyPr>
          <a:lstStyle>
            <a:lvl1pPr algn="ctr">
              <a:spcBef>
                <a:spcPts val="0"/>
              </a:spcBef>
              <a:defRPr lang="en-US" sz="1400" b="1" i="0" cap="none" spc="0" normalizeH="0" baseline="0" dirty="0">
                <a:solidFill>
                  <a:schemeClr val="accent1"/>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3239146" y="3663608"/>
            <a:ext cx="4323828"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Tree>
    <p:extLst>
      <p:ext uri="{BB962C8B-B14F-4D97-AF65-F5344CB8AC3E}">
        <p14:creationId xmlns:p14="http://schemas.microsoft.com/office/powerpoint/2010/main" val="84998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357064" y="1385749"/>
            <a:ext cx="7082121" cy="2767797"/>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357065" y="455459"/>
            <a:ext cx="7082120"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
        <p:nvSpPr>
          <p:cNvPr id="7" name="Content Placeholder 2">
            <a:extLst>
              <a:ext uri="{FF2B5EF4-FFF2-40B4-BE49-F238E27FC236}">
                <a16:creationId xmlns:a16="http://schemas.microsoft.com/office/drawing/2014/main" id="{C709320F-E293-EB4D-8A59-B397D960941C}"/>
              </a:ext>
            </a:extLst>
          </p:cNvPr>
          <p:cNvSpPr>
            <a:spLocks noGrp="1"/>
          </p:cNvSpPr>
          <p:nvPr>
            <p:ph idx="14"/>
          </p:nvPr>
        </p:nvSpPr>
        <p:spPr>
          <a:xfrm>
            <a:off x="3361152" y="4399836"/>
            <a:ext cx="4078033" cy="4376711"/>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pic>
        <p:nvPicPr>
          <p:cNvPr id="12" name="Image 11" descr="Une image contenant bâtiment, fenêtre, extérieur&#10;&#10;&#10;&#10;Description générée automatiquement">
            <a:extLst>
              <a:ext uri="{FF2B5EF4-FFF2-40B4-BE49-F238E27FC236}">
                <a16:creationId xmlns:a16="http://schemas.microsoft.com/office/drawing/2014/main" id="{9AF0D9B8-B61A-4047-AA56-1AA8AD0E1B3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098115" y="4300123"/>
            <a:ext cx="2449966" cy="4698170"/>
          </a:xfrm>
          <a:prstGeom prst="rect">
            <a:avLst/>
          </a:prstGeom>
        </p:spPr>
      </p:pic>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4113581"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id="{5B5B0FDA-CD1E-FA4B-AAFE-C9A7A4E8A0CB}"/>
              </a:ext>
            </a:extLst>
          </p:cNvPr>
          <p:cNvSpPr>
            <a:spLocks noGrp="1"/>
          </p:cNvSpPr>
          <p:nvPr>
            <p:ph idx="11"/>
          </p:nvPr>
        </p:nvSpPr>
        <p:spPr>
          <a:xfrm>
            <a:off x="357065" y="5078983"/>
            <a:ext cx="4587076" cy="377707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9" name="Content Placeholder 2">
            <a:extLst>
              <a:ext uri="{FF2B5EF4-FFF2-40B4-BE49-F238E27FC236}">
                <a16:creationId xmlns:a16="http://schemas.microsoft.com/office/drawing/2014/main" id="{435E09BC-94FE-5B4F-B80E-C99EED793B47}"/>
              </a:ext>
            </a:extLst>
          </p:cNvPr>
          <p:cNvSpPr>
            <a:spLocks noGrp="1"/>
          </p:cNvSpPr>
          <p:nvPr>
            <p:ph idx="14"/>
          </p:nvPr>
        </p:nvSpPr>
        <p:spPr>
          <a:xfrm>
            <a:off x="357064" y="4300123"/>
            <a:ext cx="4587076"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Tree>
    <p:extLst>
      <p:ext uri="{BB962C8B-B14F-4D97-AF65-F5344CB8AC3E}">
        <p14:creationId xmlns:p14="http://schemas.microsoft.com/office/powerpoint/2010/main" val="121266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C317988-2C6A-4E43-8E27-08F13AFB8523}"/>
              </a:ext>
            </a:extLst>
          </p:cNvPr>
          <p:cNvSpPr/>
          <p:nvPr userDrawn="1"/>
        </p:nvSpPr>
        <p:spPr>
          <a:xfrm>
            <a:off x="0" y="3860800"/>
            <a:ext cx="7920039" cy="5504776"/>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Content Placeholder 2"/>
          <p:cNvSpPr>
            <a:spLocks noGrp="1"/>
          </p:cNvSpPr>
          <p:nvPr>
            <p:ph idx="1"/>
          </p:nvPr>
        </p:nvSpPr>
        <p:spPr>
          <a:xfrm>
            <a:off x="357065"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4113581"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id="{5B5B0FDA-CD1E-FA4B-AAFE-C9A7A4E8A0CB}"/>
              </a:ext>
            </a:extLst>
          </p:cNvPr>
          <p:cNvSpPr>
            <a:spLocks noGrp="1"/>
          </p:cNvSpPr>
          <p:nvPr>
            <p:ph idx="11" hasCustomPrompt="1"/>
          </p:nvPr>
        </p:nvSpPr>
        <p:spPr>
          <a:xfrm>
            <a:off x="357066"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17" name="Content Placeholder 2">
            <a:extLst>
              <a:ext uri="{FF2B5EF4-FFF2-40B4-BE49-F238E27FC236}">
                <a16:creationId xmlns:a16="http://schemas.microsoft.com/office/drawing/2014/main"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3" name="Rectangle 12">
            <a:extLst>
              <a:ext uri="{FF2B5EF4-FFF2-40B4-BE49-F238E27FC236}">
                <a16:creationId xmlns:a16="http://schemas.microsoft.com/office/drawing/2014/main" id="{E838D716-E074-284E-8C90-577FE2872BFB}"/>
              </a:ext>
            </a:extLst>
          </p:cNvPr>
          <p:cNvSpPr/>
          <p:nvPr userDrawn="1"/>
        </p:nvSpPr>
        <p:spPr>
          <a:xfrm>
            <a:off x="0" y="6451600"/>
            <a:ext cx="7920039" cy="29139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2" name="ZoneTexte 1">
            <a:extLst>
              <a:ext uri="{FF2B5EF4-FFF2-40B4-BE49-F238E27FC236}">
                <a16:creationId xmlns:a16="http://schemas.microsoft.com/office/drawing/2014/main" id="{95647485-9386-A245-B65E-779CB9658E91}"/>
              </a:ext>
            </a:extLst>
          </p:cNvPr>
          <p:cNvSpPr txBox="1"/>
          <p:nvPr userDrawn="1"/>
        </p:nvSpPr>
        <p:spPr>
          <a:xfrm>
            <a:off x="449739" y="6647475"/>
            <a:ext cx="7020560" cy="507831"/>
          </a:xfrm>
          <a:prstGeom prst="rect">
            <a:avLst/>
          </a:prstGeom>
          <a:noFill/>
        </p:spPr>
        <p:txBody>
          <a:bodyPr wrap="square" rtlCol="0">
            <a:spAutoFit/>
          </a:bodyPr>
          <a:lstStyle/>
          <a:p>
            <a:pPr algn="ctr">
              <a:lnSpc>
                <a:spcPct val="90000"/>
              </a:lnSpc>
            </a:pPr>
            <a:r>
              <a:rPr lang="fr-FR" sz="1000" kern="1200" dirty="0">
                <a:solidFill>
                  <a:schemeClr val="bg1"/>
                </a:solidFill>
                <a:effectLst/>
                <a:latin typeface="+mn-lt"/>
                <a:ea typeface="+mn-ea"/>
                <a:cs typeface="+mn-cs"/>
              </a:rPr>
              <a:t>Avec près de 70 avocats et professionnels du droit, dont une quinzaine d’associés, Hoche Avocats</a:t>
            </a:r>
          </a:p>
          <a:p>
            <a:pPr algn="ctr">
              <a:lnSpc>
                <a:spcPct val="90000"/>
              </a:lnSpc>
            </a:pPr>
            <a:r>
              <a:rPr lang="fr-FR" sz="1000" kern="1200" dirty="0">
                <a:solidFill>
                  <a:schemeClr val="bg1"/>
                </a:solidFill>
                <a:effectLst/>
                <a:latin typeface="+mn-lt"/>
                <a:ea typeface="+mn-ea"/>
                <a:cs typeface="+mn-cs"/>
              </a:rPr>
              <a:t>offre à ses clients français et internationaux un accompagnement et un conseil juridique global</a:t>
            </a:r>
          </a:p>
          <a:p>
            <a:pPr algn="ctr">
              <a:lnSpc>
                <a:spcPct val="90000"/>
              </a:lnSpc>
            </a:pPr>
            <a:r>
              <a:rPr lang="fr-FR" sz="1000" kern="1200" dirty="0">
                <a:solidFill>
                  <a:schemeClr val="bg1"/>
                </a:solidFill>
                <a:effectLst/>
                <a:latin typeface="+mn-lt"/>
                <a:ea typeface="+mn-ea"/>
                <a:cs typeface="+mn-cs"/>
              </a:rPr>
              <a:t>dans les grandes pratiques du droit des affaires.</a:t>
            </a:r>
          </a:p>
        </p:txBody>
      </p:sp>
      <p:pic>
        <p:nvPicPr>
          <p:cNvPr id="25" name="Image 24" descr="Une image contenant clipart&#10;&#10;&#10;&#10;Description générée automatiquement">
            <a:extLst>
              <a:ext uri="{FF2B5EF4-FFF2-40B4-BE49-F238E27FC236}">
                <a16:creationId xmlns:a16="http://schemas.microsoft.com/office/drawing/2014/main" id="{25DE4E75-9FFD-1A49-B657-1DD47FA9CF2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446923" y="8058071"/>
            <a:ext cx="1026193" cy="298529"/>
          </a:xfrm>
          <a:prstGeom prst="rect">
            <a:avLst/>
          </a:prstGeom>
        </p:spPr>
      </p:pic>
      <p:cxnSp>
        <p:nvCxnSpPr>
          <p:cNvPr id="27" name="Connecteur droit 26">
            <a:extLst>
              <a:ext uri="{FF2B5EF4-FFF2-40B4-BE49-F238E27FC236}">
                <a16:creationId xmlns:a16="http://schemas.microsoft.com/office/drawing/2014/main" id="{7D95EF08-2FC4-224C-92F8-339289BD7B2B}"/>
              </a:ext>
            </a:extLst>
          </p:cNvPr>
          <p:cNvCxnSpPr/>
          <p:nvPr userDrawn="1"/>
        </p:nvCxnSpPr>
        <p:spPr>
          <a:xfrm>
            <a:off x="3015139" y="8463280"/>
            <a:ext cx="18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id="{3FE2F534-F058-AC47-AB43-25E301D10C8D}"/>
              </a:ext>
            </a:extLst>
          </p:cNvPr>
          <p:cNvSpPr txBox="1"/>
          <p:nvPr userDrawn="1"/>
        </p:nvSpPr>
        <p:spPr>
          <a:xfrm>
            <a:off x="357065" y="4078521"/>
            <a:ext cx="1838719" cy="258532"/>
          </a:xfrm>
          <a:prstGeom prst="rect">
            <a:avLst/>
          </a:prstGeom>
          <a:noFill/>
        </p:spPr>
        <p:txBody>
          <a:bodyPr wrap="square" rtlCol="0">
            <a:spAutoFit/>
          </a:bodyPr>
          <a:lstStyle/>
          <a:p>
            <a:pPr algn="l">
              <a:lnSpc>
                <a:spcPct val="90000"/>
              </a:lnSpc>
            </a:pPr>
            <a:r>
              <a:rPr lang="fr-FR" sz="1200" b="1" kern="1200" cap="all" spc="300" baseline="0" dirty="0">
                <a:solidFill>
                  <a:schemeClr val="accent2"/>
                </a:solidFill>
                <a:effectLst/>
                <a:latin typeface="+mn-lt"/>
                <a:ea typeface="+mn-ea"/>
                <a:cs typeface="+mn-cs"/>
              </a:rPr>
              <a:t>contacts</a:t>
            </a:r>
          </a:p>
        </p:txBody>
      </p:sp>
      <p:grpSp>
        <p:nvGrpSpPr>
          <p:cNvPr id="31" name="Groupe 30">
            <a:extLst>
              <a:ext uri="{FF2B5EF4-FFF2-40B4-BE49-F238E27FC236}">
                <a16:creationId xmlns:a16="http://schemas.microsoft.com/office/drawing/2014/main" id="{02FE2014-ED66-B240-8953-CE79B811C1F9}"/>
              </a:ext>
            </a:extLst>
          </p:cNvPr>
          <p:cNvGrpSpPr/>
          <p:nvPr userDrawn="1"/>
        </p:nvGrpSpPr>
        <p:grpSpPr>
          <a:xfrm>
            <a:off x="2677870" y="8579845"/>
            <a:ext cx="2564298" cy="407163"/>
            <a:chOff x="2844799" y="8579845"/>
            <a:chExt cx="2564298" cy="407163"/>
          </a:xfrm>
        </p:grpSpPr>
        <p:sp>
          <p:nvSpPr>
            <p:cNvPr id="29" name="ZoneTexte 28">
              <a:extLst>
                <a:ext uri="{FF2B5EF4-FFF2-40B4-BE49-F238E27FC236}">
                  <a16:creationId xmlns:a16="http://schemas.microsoft.com/office/drawing/2014/main" id="{F5D800A8-1FC5-C748-BB9E-0AE9812D59DC}"/>
                </a:ext>
              </a:extLst>
            </p:cNvPr>
            <p:cNvSpPr txBox="1"/>
            <p:nvPr userDrawn="1"/>
          </p:nvSpPr>
          <p:spPr>
            <a:xfrm>
              <a:off x="2844799" y="8579845"/>
              <a:ext cx="1317709" cy="407163"/>
            </a:xfrm>
            <a:prstGeom prst="rect">
              <a:avLst/>
            </a:prstGeom>
            <a:noFill/>
          </p:spPr>
          <p:txBody>
            <a:bodyPr wrap="square" rtlCol="0">
              <a:spAutoFit/>
            </a:bodyPr>
            <a:lstStyle/>
            <a:p>
              <a:pPr algn="r">
                <a:lnSpc>
                  <a:spcPct val="85000"/>
                </a:lnSpc>
              </a:pPr>
              <a:r>
                <a:rPr lang="fr-FR" sz="800" cap="all" baseline="0" dirty="0">
                  <a:solidFill>
                    <a:schemeClr val="bg1"/>
                  </a:solidFill>
                </a:rPr>
                <a:t>106, rue la </a:t>
              </a:r>
              <a:r>
                <a:rPr lang="fr-FR" sz="800" cap="all" baseline="0" dirty="0" err="1">
                  <a:solidFill>
                    <a:schemeClr val="bg1"/>
                  </a:solidFill>
                </a:rPr>
                <a:t>boétie</a:t>
              </a:r>
              <a:endParaRPr lang="fr-FR" sz="800" cap="all" baseline="0" dirty="0">
                <a:solidFill>
                  <a:schemeClr val="bg1"/>
                </a:solidFill>
              </a:endParaRPr>
            </a:p>
            <a:p>
              <a:pPr algn="r">
                <a:lnSpc>
                  <a:spcPct val="85000"/>
                </a:lnSpc>
              </a:pPr>
              <a:r>
                <a:rPr lang="fr-FR" sz="800" cap="all" baseline="0" dirty="0">
                  <a:solidFill>
                    <a:schemeClr val="bg1"/>
                  </a:solidFill>
                </a:rPr>
                <a:t>75008 paris</a:t>
              </a:r>
            </a:p>
            <a:p>
              <a:pPr algn="r">
                <a:lnSpc>
                  <a:spcPct val="85000"/>
                </a:lnSpc>
              </a:pPr>
              <a:r>
                <a:rPr lang="fr-FR" sz="800" cap="all" baseline="0" dirty="0" err="1">
                  <a:solidFill>
                    <a:schemeClr val="bg1"/>
                  </a:solidFill>
                </a:rPr>
                <a:t>france</a:t>
              </a:r>
              <a:endParaRPr lang="fr-FR" sz="800" cap="all" baseline="0" dirty="0">
                <a:solidFill>
                  <a:schemeClr val="bg1"/>
                </a:solidFill>
              </a:endParaRPr>
            </a:p>
          </p:txBody>
        </p:sp>
        <p:sp>
          <p:nvSpPr>
            <p:cNvPr id="30" name="ZoneTexte 29">
              <a:extLst>
                <a:ext uri="{FF2B5EF4-FFF2-40B4-BE49-F238E27FC236}">
                  <a16:creationId xmlns:a16="http://schemas.microsoft.com/office/drawing/2014/main" id="{D70C0401-3E13-5E4B-BAB4-FE0B55D0D9B5}"/>
                </a:ext>
              </a:extLst>
            </p:cNvPr>
            <p:cNvSpPr txBox="1"/>
            <p:nvPr userDrawn="1"/>
          </p:nvSpPr>
          <p:spPr>
            <a:xfrm>
              <a:off x="4091388" y="8579845"/>
              <a:ext cx="1317709" cy="407163"/>
            </a:xfrm>
            <a:prstGeom prst="rect">
              <a:avLst/>
            </a:prstGeom>
            <a:noFill/>
          </p:spPr>
          <p:txBody>
            <a:bodyPr wrap="square" rtlCol="0">
              <a:spAutoFit/>
            </a:bodyPr>
            <a:lstStyle/>
            <a:p>
              <a:pPr algn="l">
                <a:lnSpc>
                  <a:spcPct val="85000"/>
                </a:lnSpc>
              </a:pPr>
              <a:r>
                <a:rPr lang="fr-FR" sz="800" b="1" cap="none" baseline="0" dirty="0">
                  <a:solidFill>
                    <a:schemeClr val="bg1"/>
                  </a:solidFill>
                </a:rPr>
                <a:t>Tél. : +33(6)1 53 93 22 00</a:t>
              </a:r>
            </a:p>
            <a:p>
              <a:pPr algn="l">
                <a:lnSpc>
                  <a:spcPct val="85000"/>
                </a:lnSpc>
              </a:pPr>
              <a:r>
                <a:rPr lang="fr-FR" sz="800" b="1" cap="none" baseline="0" dirty="0">
                  <a:solidFill>
                    <a:schemeClr val="bg1"/>
                  </a:solidFill>
                </a:rPr>
                <a:t>Fax. : +33(6)1 53 93 21 00</a:t>
              </a:r>
            </a:p>
            <a:p>
              <a:pPr algn="l">
                <a:lnSpc>
                  <a:spcPct val="85000"/>
                </a:lnSpc>
              </a:pPr>
              <a:r>
                <a:rPr lang="fr-FR" sz="800" b="1" cap="none" baseline="0" dirty="0">
                  <a:solidFill>
                    <a:schemeClr val="bg1"/>
                  </a:solidFill>
                </a:rPr>
                <a:t>hoche-</a:t>
              </a:r>
              <a:r>
                <a:rPr lang="fr-FR" sz="800" b="1" cap="none" baseline="0" dirty="0" err="1">
                  <a:solidFill>
                    <a:schemeClr val="bg1"/>
                  </a:solidFill>
                </a:rPr>
                <a:t>avocats.com</a:t>
              </a:r>
              <a:endParaRPr lang="fr-FR" sz="800" b="1" cap="none" baseline="0" dirty="0">
                <a:solidFill>
                  <a:schemeClr val="bg1"/>
                </a:solidFill>
              </a:endParaRPr>
            </a:p>
          </p:txBody>
        </p:sp>
      </p:grpSp>
      <p:sp>
        <p:nvSpPr>
          <p:cNvPr id="32" name="Content Placeholder 2">
            <a:extLst>
              <a:ext uri="{FF2B5EF4-FFF2-40B4-BE49-F238E27FC236}">
                <a16:creationId xmlns:a16="http://schemas.microsoft.com/office/drawing/2014/main" id="{942B1761-FC9F-524B-A97C-18E0176C949D}"/>
              </a:ext>
            </a:extLst>
          </p:cNvPr>
          <p:cNvSpPr>
            <a:spLocks noGrp="1"/>
          </p:cNvSpPr>
          <p:nvPr>
            <p:ph idx="14"/>
          </p:nvPr>
        </p:nvSpPr>
        <p:spPr>
          <a:xfrm>
            <a:off x="357065"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a:t>
            </a:r>
          </a:p>
          <a:p>
            <a:pPr lvl="0"/>
            <a:r>
              <a:rPr lang="fr-FR" dirty="0"/>
              <a:t>les styles du texte</a:t>
            </a:r>
          </a:p>
          <a:p>
            <a:pPr lvl="0"/>
            <a:r>
              <a:rPr lang="fr-FR" dirty="0"/>
              <a:t>du masque</a:t>
            </a:r>
          </a:p>
          <a:p>
            <a:pPr lvl="0"/>
            <a:endParaRPr lang="en-US" dirty="0"/>
          </a:p>
        </p:txBody>
      </p:sp>
      <p:sp>
        <p:nvSpPr>
          <p:cNvPr id="33" name="Content Placeholder 2">
            <a:extLst>
              <a:ext uri="{FF2B5EF4-FFF2-40B4-BE49-F238E27FC236}">
                <a16:creationId xmlns:a16="http://schemas.microsoft.com/office/drawing/2014/main" id="{B25D6085-BDC6-F149-AD50-64E544C294AA}"/>
              </a:ext>
            </a:extLst>
          </p:cNvPr>
          <p:cNvSpPr>
            <a:spLocks noGrp="1"/>
          </p:cNvSpPr>
          <p:nvPr>
            <p:ph idx="15" hasCustomPrompt="1"/>
          </p:nvPr>
        </p:nvSpPr>
        <p:spPr>
          <a:xfrm>
            <a:off x="4113580"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4" name="Content Placeholder 2">
            <a:extLst>
              <a:ext uri="{FF2B5EF4-FFF2-40B4-BE49-F238E27FC236}">
                <a16:creationId xmlns:a16="http://schemas.microsoft.com/office/drawing/2014/main" id="{728E2DBE-98B6-6A40-A0FA-9738208B1384}"/>
              </a:ext>
            </a:extLst>
          </p:cNvPr>
          <p:cNvSpPr>
            <a:spLocks noGrp="1"/>
          </p:cNvSpPr>
          <p:nvPr>
            <p:ph idx="16"/>
          </p:nvPr>
        </p:nvSpPr>
        <p:spPr>
          <a:xfrm>
            <a:off x="4113579"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5" name="Content Placeholder 2">
            <a:extLst>
              <a:ext uri="{FF2B5EF4-FFF2-40B4-BE49-F238E27FC236}">
                <a16:creationId xmlns:a16="http://schemas.microsoft.com/office/drawing/2014/main" id="{1C33917D-7898-854A-B1F4-42E2257E900A}"/>
              </a:ext>
            </a:extLst>
          </p:cNvPr>
          <p:cNvSpPr>
            <a:spLocks noGrp="1"/>
          </p:cNvSpPr>
          <p:nvPr>
            <p:ph idx="17" hasCustomPrompt="1"/>
          </p:nvPr>
        </p:nvSpPr>
        <p:spPr>
          <a:xfrm>
            <a:off x="357066"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6" name="Content Placeholder 2">
            <a:extLst>
              <a:ext uri="{FF2B5EF4-FFF2-40B4-BE49-F238E27FC236}">
                <a16:creationId xmlns:a16="http://schemas.microsoft.com/office/drawing/2014/main" id="{0829D22E-689B-554D-B316-F4A6115C80E2}"/>
              </a:ext>
            </a:extLst>
          </p:cNvPr>
          <p:cNvSpPr>
            <a:spLocks noGrp="1"/>
          </p:cNvSpPr>
          <p:nvPr>
            <p:ph idx="18"/>
          </p:nvPr>
        </p:nvSpPr>
        <p:spPr>
          <a:xfrm>
            <a:off x="357065"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7" name="Content Placeholder 2">
            <a:extLst>
              <a:ext uri="{FF2B5EF4-FFF2-40B4-BE49-F238E27FC236}">
                <a16:creationId xmlns:a16="http://schemas.microsoft.com/office/drawing/2014/main" id="{D505998B-2AB1-2C4B-BE92-F34061234EDA}"/>
              </a:ext>
            </a:extLst>
          </p:cNvPr>
          <p:cNvSpPr>
            <a:spLocks noGrp="1"/>
          </p:cNvSpPr>
          <p:nvPr>
            <p:ph idx="19" hasCustomPrompt="1"/>
          </p:nvPr>
        </p:nvSpPr>
        <p:spPr>
          <a:xfrm>
            <a:off x="4113579"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8" name="Content Placeholder 2">
            <a:extLst>
              <a:ext uri="{FF2B5EF4-FFF2-40B4-BE49-F238E27FC236}">
                <a16:creationId xmlns:a16="http://schemas.microsoft.com/office/drawing/2014/main" id="{E61BBB80-ED77-9441-A857-37B5CA1C1512}"/>
              </a:ext>
            </a:extLst>
          </p:cNvPr>
          <p:cNvSpPr>
            <a:spLocks noGrp="1"/>
          </p:cNvSpPr>
          <p:nvPr>
            <p:ph idx="20"/>
          </p:nvPr>
        </p:nvSpPr>
        <p:spPr>
          <a:xfrm>
            <a:off x="4113578"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pic>
        <p:nvPicPr>
          <p:cNvPr id="39" name="Graphique 5">
            <a:extLst>
              <a:ext uri="{FF2B5EF4-FFF2-40B4-BE49-F238E27FC236}">
                <a16:creationId xmlns:a16="http://schemas.microsoft.com/office/drawing/2014/main" id="{3BC4370D-7B88-C446-8D6F-9B154B7982BE}"/>
              </a:ext>
            </a:extLst>
          </p:cNvPr>
          <p:cNvPicPr>
            <a:picLocks noChangeAspect="1"/>
          </p:cNvPicPr>
          <p:nvPr userDrawn="1"/>
        </p:nvPicPr>
        <p:blipFill>
          <a:blip r:embed="rId3"/>
          <a:stretch>
            <a:fillRect/>
          </a:stretch>
        </p:blipFill>
        <p:spPr>
          <a:xfrm>
            <a:off x="2499945" y="7165806"/>
            <a:ext cx="789221" cy="792000"/>
          </a:xfrm>
          <a:prstGeom prst="rect">
            <a:avLst/>
          </a:prstGeom>
        </p:spPr>
      </p:pic>
      <p:pic>
        <p:nvPicPr>
          <p:cNvPr id="40" name="Graphique 7">
            <a:extLst>
              <a:ext uri="{FF2B5EF4-FFF2-40B4-BE49-F238E27FC236}">
                <a16:creationId xmlns:a16="http://schemas.microsoft.com/office/drawing/2014/main" id="{9710C2C1-B7F0-9346-B104-B4A03FD1E669}"/>
              </a:ext>
            </a:extLst>
          </p:cNvPr>
          <p:cNvPicPr>
            <a:picLocks noChangeAspect="1"/>
          </p:cNvPicPr>
          <p:nvPr userDrawn="1"/>
        </p:nvPicPr>
        <p:blipFill>
          <a:blip r:embed="rId4"/>
          <a:stretch>
            <a:fillRect/>
          </a:stretch>
        </p:blipFill>
        <p:spPr>
          <a:xfrm>
            <a:off x="5649111" y="7170072"/>
            <a:ext cx="789225" cy="792000"/>
          </a:xfrm>
          <a:prstGeom prst="rect">
            <a:avLst/>
          </a:prstGeom>
        </p:spPr>
      </p:pic>
      <p:pic>
        <p:nvPicPr>
          <p:cNvPr id="41" name="Graphique 9">
            <a:extLst>
              <a:ext uri="{FF2B5EF4-FFF2-40B4-BE49-F238E27FC236}">
                <a16:creationId xmlns:a16="http://schemas.microsoft.com/office/drawing/2014/main" id="{9A85F2A6-0772-9246-AC0B-381B6FCED277}"/>
              </a:ext>
            </a:extLst>
          </p:cNvPr>
          <p:cNvPicPr>
            <a:picLocks noChangeAspect="1"/>
          </p:cNvPicPr>
          <p:nvPr userDrawn="1"/>
        </p:nvPicPr>
        <p:blipFill>
          <a:blip r:embed="rId5"/>
          <a:stretch>
            <a:fillRect/>
          </a:stretch>
        </p:blipFill>
        <p:spPr>
          <a:xfrm>
            <a:off x="3544777" y="7167232"/>
            <a:ext cx="792000" cy="792000"/>
          </a:xfrm>
          <a:prstGeom prst="rect">
            <a:avLst/>
          </a:prstGeom>
        </p:spPr>
      </p:pic>
      <p:pic>
        <p:nvPicPr>
          <p:cNvPr id="42" name="Graphique 19">
            <a:extLst>
              <a:ext uri="{FF2B5EF4-FFF2-40B4-BE49-F238E27FC236}">
                <a16:creationId xmlns:a16="http://schemas.microsoft.com/office/drawing/2014/main" id="{8978B293-A766-F142-A9A3-68FAC6F9FF4B}"/>
              </a:ext>
            </a:extLst>
          </p:cNvPr>
          <p:cNvPicPr>
            <a:picLocks noChangeAspect="1"/>
          </p:cNvPicPr>
          <p:nvPr userDrawn="1"/>
        </p:nvPicPr>
        <p:blipFill>
          <a:blip r:embed="rId6"/>
          <a:stretch>
            <a:fillRect/>
          </a:stretch>
        </p:blipFill>
        <p:spPr>
          <a:xfrm>
            <a:off x="1449253" y="7172727"/>
            <a:ext cx="792000" cy="792000"/>
          </a:xfrm>
          <a:prstGeom prst="rect">
            <a:avLst/>
          </a:prstGeom>
        </p:spPr>
      </p:pic>
      <p:pic>
        <p:nvPicPr>
          <p:cNvPr id="43" name="Graphique 21">
            <a:extLst>
              <a:ext uri="{FF2B5EF4-FFF2-40B4-BE49-F238E27FC236}">
                <a16:creationId xmlns:a16="http://schemas.microsoft.com/office/drawing/2014/main" id="{C241F5FC-D491-0D4C-8E99-F9785A44DBD4}"/>
              </a:ext>
            </a:extLst>
          </p:cNvPr>
          <p:cNvPicPr>
            <a:picLocks noChangeAspect="1"/>
          </p:cNvPicPr>
          <p:nvPr userDrawn="1"/>
        </p:nvPicPr>
        <p:blipFill>
          <a:blip r:embed="rId7"/>
          <a:stretch>
            <a:fillRect/>
          </a:stretch>
        </p:blipFill>
        <p:spPr>
          <a:xfrm>
            <a:off x="4587429" y="7168707"/>
            <a:ext cx="792000" cy="792000"/>
          </a:xfrm>
          <a:prstGeom prst="rect">
            <a:avLst/>
          </a:prstGeom>
        </p:spPr>
      </p:pic>
    </p:spTree>
    <p:extLst>
      <p:ext uri="{BB962C8B-B14F-4D97-AF65-F5344CB8AC3E}">
        <p14:creationId xmlns:p14="http://schemas.microsoft.com/office/powerpoint/2010/main" val="1528493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498330"/>
            <a:ext cx="6831033" cy="180914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4503" y="2491640"/>
            <a:ext cx="6831033" cy="5938771"/>
          </a:xfrm>
          <a:prstGeom prst="rect">
            <a:avLst/>
          </a:prstGeom>
        </p:spPr>
        <p:txBody>
          <a:bodyPr vert="horz" lIns="91440" tIns="45720" rIns="91440" bIns="45720" rtlCol="0">
            <a:normAutofit/>
          </a:bodyPr>
          <a:lstStyle/>
          <a:p>
            <a:pPr lvl="0"/>
            <a:r>
              <a:rPr lang="fr-FR" dirty="0"/>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544502" y="8675243"/>
            <a:ext cx="1782009" cy="498328"/>
          </a:xfrm>
          <a:prstGeom prst="rect">
            <a:avLst/>
          </a:prstGeom>
        </p:spPr>
        <p:txBody>
          <a:bodyPr vert="horz" lIns="91440" tIns="45720" rIns="91440" bIns="45720" rtlCol="0" anchor="ctr"/>
          <a:lstStyle>
            <a:lvl1pPr algn="l">
              <a:defRPr sz="1039">
                <a:solidFill>
                  <a:schemeClr val="tx1">
                    <a:tint val="75000"/>
                  </a:schemeClr>
                </a:solidFill>
              </a:defRPr>
            </a:lvl1pPr>
          </a:lstStyle>
          <a:p>
            <a:fld id="{76165C07-6FF4-8543-92EE-CA3A65433B44}" type="datetime3">
              <a:rPr lang="fr-FR" smtClean="0"/>
              <a:t>01.04.20</a:t>
            </a:fld>
            <a:endParaRPr lang="fr-FR"/>
          </a:p>
        </p:txBody>
      </p:sp>
      <p:sp>
        <p:nvSpPr>
          <p:cNvPr id="5" name="Footer Placeholder 4"/>
          <p:cNvSpPr>
            <a:spLocks noGrp="1"/>
          </p:cNvSpPr>
          <p:nvPr>
            <p:ph type="ftr" sz="quarter" idx="3"/>
          </p:nvPr>
        </p:nvSpPr>
        <p:spPr>
          <a:xfrm>
            <a:off x="2623513" y="8675243"/>
            <a:ext cx="2673013" cy="498328"/>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593527" y="8675243"/>
            <a:ext cx="1782009" cy="498328"/>
          </a:xfrm>
          <a:prstGeom prst="rect">
            <a:avLst/>
          </a:prstGeom>
        </p:spPr>
        <p:txBody>
          <a:bodyPr vert="horz" lIns="91440" tIns="45720" rIns="91440" bIns="45720" rtlCol="0" anchor="ctr"/>
          <a:lstStyle>
            <a:lvl1pPr algn="r">
              <a:defRPr sz="1039">
                <a:solidFill>
                  <a:schemeClr val="tx1">
                    <a:tint val="75000"/>
                  </a:schemeClr>
                </a:solidFill>
              </a:defRPr>
            </a:lvl1pPr>
          </a:lstStyle>
          <a:p>
            <a:fld id="{1649BD57-E23F-3E4D-8D4F-1DBAD10005BB}" type="slidenum">
              <a:rPr lang="fr-FR" smtClean="0"/>
              <a:t>‹N°›</a:t>
            </a:fld>
            <a:endParaRPr lang="fr-FR"/>
          </a:p>
        </p:txBody>
      </p:sp>
    </p:spTree>
    <p:extLst>
      <p:ext uri="{BB962C8B-B14F-4D97-AF65-F5344CB8AC3E}">
        <p14:creationId xmlns:p14="http://schemas.microsoft.com/office/powerpoint/2010/main" val="384068326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6" r:id="rId3"/>
    <p:sldLayoutId id="2147483674" r:id="rId4"/>
    <p:sldLayoutId id="2147483675" r:id="rId5"/>
  </p:sldLayoutIdLst>
  <p:hf sldNum="0" hdr="0" ftr="0"/>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0" indent="0" algn="l" defTabSz="791962" rtl="0" eaLnBrk="1" latinLnBrk="0" hangingPunct="1">
        <a:lnSpc>
          <a:spcPct val="90000"/>
        </a:lnSpc>
        <a:spcBef>
          <a:spcPts val="866"/>
        </a:spcBef>
        <a:buFont typeface="Arial" panose="020B0604020202020204" pitchFamily="34" charset="0"/>
        <a:buNone/>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mailto:barsus@hocheavocats.com" TargetMode="External"/><Relationship Id="rId2" Type="http://schemas.openxmlformats.org/officeDocument/2006/relationships/hyperlink" Target="mailto:quentin@hocheavocats.com" TargetMode="External"/><Relationship Id="rId1" Type="http://schemas.openxmlformats.org/officeDocument/2006/relationships/slideLayout" Target="../slideLayouts/slideLayout5.xml"/><Relationship Id="rId6" Type="http://schemas.openxmlformats.org/officeDocument/2006/relationships/hyperlink" Target="mailto:mas@hocheavocats.com" TargetMode="External"/><Relationship Id="rId5" Type="http://schemas.openxmlformats.org/officeDocument/2006/relationships/hyperlink" Target="mailto:lefevre@hocheavocats.com" TargetMode="External"/><Relationship Id="rId4" Type="http://schemas.openxmlformats.org/officeDocument/2006/relationships/hyperlink" Target="mailto:restino@hocheavocat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F2C70ABF-BC41-7240-80D0-AE2FC7D23F18}"/>
              </a:ext>
            </a:extLst>
          </p:cNvPr>
          <p:cNvSpPr>
            <a:spLocks noGrp="1"/>
          </p:cNvSpPr>
          <p:nvPr>
            <p:ph type="body" sz="quarter" idx="11"/>
          </p:nvPr>
        </p:nvSpPr>
        <p:spPr/>
        <p:txBody>
          <a:bodyPr>
            <a:normAutofit fontScale="92500" lnSpcReduction="10000"/>
          </a:bodyPr>
          <a:lstStyle/>
          <a:p>
            <a:r>
              <a:rPr lang="fr-FR" dirty="0"/>
              <a:t>Droit fiscal</a:t>
            </a:r>
          </a:p>
        </p:txBody>
      </p:sp>
      <p:sp>
        <p:nvSpPr>
          <p:cNvPr id="5" name="Espace réservé de la date 4">
            <a:extLst>
              <a:ext uri="{FF2B5EF4-FFF2-40B4-BE49-F238E27FC236}">
                <a16:creationId xmlns:a16="http://schemas.microsoft.com/office/drawing/2014/main" id="{E9BD470E-2EDF-184D-AAA3-E1C52A79B9C7}"/>
              </a:ext>
            </a:extLst>
          </p:cNvPr>
          <p:cNvSpPr>
            <a:spLocks noGrp="1"/>
          </p:cNvSpPr>
          <p:nvPr>
            <p:ph type="dt" sz="half" idx="10"/>
          </p:nvPr>
        </p:nvSpPr>
        <p:spPr/>
        <p:txBody>
          <a:bodyPr/>
          <a:lstStyle/>
          <a:p>
            <a:fld id="{B6C1B08E-D6DB-B14E-AFDF-7A6715752E2C}" type="datetime3">
              <a:rPr lang="fr-FR" u="none" smtClean="0"/>
              <a:t>01.04.20</a:t>
            </a:fld>
            <a:endParaRPr lang="fr-FR" u="none" dirty="0"/>
          </a:p>
        </p:txBody>
      </p:sp>
      <p:sp>
        <p:nvSpPr>
          <p:cNvPr id="8" name="Rectangle 7"/>
          <p:cNvSpPr/>
          <p:nvPr/>
        </p:nvSpPr>
        <p:spPr>
          <a:xfrm>
            <a:off x="1980406" y="7808506"/>
            <a:ext cx="3959225" cy="830997"/>
          </a:xfrm>
          <a:prstGeom prst="rect">
            <a:avLst/>
          </a:prstGeom>
        </p:spPr>
        <p:txBody>
          <a:bodyPr>
            <a:spAutoFit/>
          </a:bodyPr>
          <a:lstStyle/>
          <a:p>
            <a:pPr algn="ctr"/>
            <a:r>
              <a:rPr lang="fr-FR" sz="1600" b="1" cap="all" spc="150" dirty="0">
                <a:solidFill>
                  <a:schemeClr val="accent2"/>
                </a:solidFill>
              </a:rPr>
              <a:t>IMPACT du </a:t>
            </a:r>
            <a:r>
              <a:rPr lang="fr-FR" sz="1600" b="1" cap="all" spc="150" dirty="0" err="1">
                <a:solidFill>
                  <a:schemeClr val="accent2"/>
                </a:solidFill>
              </a:rPr>
              <a:t>coronaviruS</a:t>
            </a:r>
            <a:r>
              <a:rPr lang="fr-FR" sz="1600" b="1" cap="all" spc="150" dirty="0">
                <a:solidFill>
                  <a:schemeClr val="accent2"/>
                </a:solidFill>
              </a:rPr>
              <a:t> sur les délais applicables en matière fiscale</a:t>
            </a:r>
          </a:p>
        </p:txBody>
      </p:sp>
    </p:spTree>
    <p:extLst>
      <p:ext uri="{BB962C8B-B14F-4D97-AF65-F5344CB8AC3E}">
        <p14:creationId xmlns:p14="http://schemas.microsoft.com/office/powerpoint/2010/main" val="4062750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19B037D2-281B-3540-A349-123540CEB45F}"/>
              </a:ext>
            </a:extLst>
          </p:cNvPr>
          <p:cNvSpPr>
            <a:spLocks noGrp="1"/>
          </p:cNvSpPr>
          <p:nvPr>
            <p:ph idx="1"/>
          </p:nvPr>
        </p:nvSpPr>
        <p:spPr/>
        <p:txBody>
          <a:bodyPr/>
          <a:lstStyle/>
          <a:p>
            <a:r>
              <a:rPr lang="fr-FR" dirty="0"/>
              <a:t>Trois des ordonnances prises pour faire face à la situation sanitaire exceptionnelle </a:t>
            </a:r>
          </a:p>
          <a:p>
            <a:r>
              <a:rPr lang="fr-FR" dirty="0"/>
              <a:t>que connaît la France concernent la matière fiscale :</a:t>
            </a:r>
          </a:p>
          <a:p>
            <a:pPr algn="just"/>
            <a:r>
              <a:rPr lang="fr-FR" dirty="0"/>
              <a:t>- l’ordonnance n° 2020-304 prévoit des mesures relatives à la procédure contentieuse devant les juridictions de l’ordre judiciaire </a:t>
            </a:r>
          </a:p>
          <a:p>
            <a:pPr algn="just"/>
            <a:r>
              <a:rPr lang="fr-FR" dirty="0"/>
              <a:t>- l’ordonnance n° 2020-305 prévoit des mesures relatives à la procédure contentieuse devant les juridictions de l’ordre administratif</a:t>
            </a:r>
          </a:p>
          <a:p>
            <a:pPr algn="just"/>
            <a:r>
              <a:rPr lang="fr-FR" dirty="0"/>
              <a:t>- l ’ordonnance n° 2020-306 prévoit des mesures qui affectent la procédure d’imposition</a:t>
            </a:r>
          </a:p>
          <a:p>
            <a:pPr marL="171450" indent="-171450">
              <a:buFontTx/>
              <a:buChar char="-"/>
            </a:pPr>
            <a:endParaRPr lang="fr-FR" dirty="0"/>
          </a:p>
        </p:txBody>
      </p:sp>
      <p:sp>
        <p:nvSpPr>
          <p:cNvPr id="3" name="Espace réservé du contenu 2">
            <a:extLst>
              <a:ext uri="{FF2B5EF4-FFF2-40B4-BE49-F238E27FC236}">
                <a16:creationId xmlns:a16="http://schemas.microsoft.com/office/drawing/2014/main" id="{B4FF0F8D-21A5-5343-8240-1EEF34A67764}"/>
              </a:ext>
            </a:extLst>
          </p:cNvPr>
          <p:cNvSpPr>
            <a:spLocks noGrp="1"/>
          </p:cNvSpPr>
          <p:nvPr>
            <p:ph idx="10"/>
          </p:nvPr>
        </p:nvSpPr>
        <p:spPr/>
        <p:txBody>
          <a:bodyPr/>
          <a:lstStyle/>
          <a:p>
            <a:pPr marL="171450" indent="-171450" algn="just">
              <a:buFont typeface="Arial" panose="020B0604020202020204" pitchFamily="34" charset="0"/>
              <a:buChar char="•"/>
            </a:pPr>
            <a:r>
              <a:rPr lang="fr-FR" dirty="0"/>
              <a:t>Les délais de procédure accordés en cas de contrôle fiscal à l’administration ou aux contribuables sont suspendus pendant la « période juridiquement protégée » allant du 12 mars 2020 à l’expiration d’un délai d’un mois à compter de la cessation de l’état d’urgence sanitaire (art. 10, I, 2° ord. 2020-306). Il en résulte que les contribuables ne sont pas tenus de respecter les délais prévus pour répondre à des demandes de renseignements, des propositions de rectification, .... </a:t>
            </a:r>
          </a:p>
          <a:p>
            <a:pPr algn="just"/>
            <a:endParaRPr lang="fr-FR" dirty="0"/>
          </a:p>
          <a:p>
            <a:pPr marL="171450" indent="-171450" algn="just">
              <a:buFont typeface="Arial" panose="020B0604020202020204" pitchFamily="34" charset="0"/>
              <a:buChar char="•"/>
            </a:pPr>
            <a:r>
              <a:rPr lang="fr-FR" dirty="0"/>
              <a:t>Les délais accordés à l’administration pour se prononcer sur les demandes de rescrit sont suspendus pendant la même période (art. 7 ord. n° 2020-306).</a:t>
            </a:r>
          </a:p>
          <a:p>
            <a:pPr marL="171450" indent="-171450" algn="just">
              <a:buFont typeface="Arial" panose="020B0604020202020204" pitchFamily="34" charset="0"/>
              <a:buChar char="•"/>
            </a:pPr>
            <a:endParaRPr lang="fr-FR" dirty="0"/>
          </a:p>
          <a:p>
            <a:pPr marL="171450" indent="-171450" algn="just">
              <a:buFont typeface="Arial" panose="020B0604020202020204" pitchFamily="34" charset="0"/>
              <a:buChar char="•"/>
            </a:pPr>
            <a:r>
              <a:rPr lang="fr-FR" b="1" dirty="0"/>
              <a:t>L’ordonnance n° 2020-306 n’interdit pas les contrôles fiscaux pendant la période d’état d’urgence sanitaire.</a:t>
            </a:r>
          </a:p>
          <a:p>
            <a:pPr marL="171450" indent="-171450" algn="just">
              <a:buFont typeface="Arial" panose="020B0604020202020204" pitchFamily="34" charset="0"/>
              <a:buChar char="•"/>
            </a:pPr>
            <a:endParaRPr lang="fr-FR" b="1" dirty="0"/>
          </a:p>
          <a:p>
            <a:pPr marL="171450" indent="-171450">
              <a:buFont typeface="Arial" panose="020B0604020202020204" pitchFamily="34" charset="0"/>
              <a:buChar char="•"/>
            </a:pPr>
            <a:endParaRPr lang="fr-FR" dirty="0"/>
          </a:p>
          <a:p>
            <a:endParaRPr lang="fr-FR" dirty="0"/>
          </a:p>
        </p:txBody>
      </p:sp>
      <p:sp>
        <p:nvSpPr>
          <p:cNvPr id="4" name="Espace réservé du contenu 3">
            <a:extLst>
              <a:ext uri="{FF2B5EF4-FFF2-40B4-BE49-F238E27FC236}">
                <a16:creationId xmlns:a16="http://schemas.microsoft.com/office/drawing/2014/main" id="{1279823F-C42A-B44C-96C8-5292D8881337}"/>
              </a:ext>
            </a:extLst>
          </p:cNvPr>
          <p:cNvSpPr>
            <a:spLocks noGrp="1"/>
          </p:cNvSpPr>
          <p:nvPr>
            <p:ph idx="12"/>
          </p:nvPr>
        </p:nvSpPr>
        <p:spPr/>
        <p:txBody>
          <a:bodyPr/>
          <a:lstStyle/>
          <a:p>
            <a:r>
              <a:rPr lang="fr-FR" dirty="0"/>
              <a:t>Ordonnances n° 2020-306, 2020-304 et 2020-305 relatives à la prorogation des délais échus pendant la période d’urgence sanitaire et à l’adaptation des règles de procédure devant les juridictions judiciaires et administratives</a:t>
            </a:r>
          </a:p>
        </p:txBody>
      </p:sp>
      <p:sp>
        <p:nvSpPr>
          <p:cNvPr id="5" name="Espace réservé du contenu 4">
            <a:extLst>
              <a:ext uri="{FF2B5EF4-FFF2-40B4-BE49-F238E27FC236}">
                <a16:creationId xmlns:a16="http://schemas.microsoft.com/office/drawing/2014/main" id="{A310E487-A49F-4D46-AB92-300144259978}"/>
              </a:ext>
            </a:extLst>
          </p:cNvPr>
          <p:cNvSpPr>
            <a:spLocks noGrp="1"/>
          </p:cNvSpPr>
          <p:nvPr>
            <p:ph idx="13"/>
          </p:nvPr>
        </p:nvSpPr>
        <p:spPr/>
        <p:txBody>
          <a:bodyPr/>
          <a:lstStyle/>
          <a:p>
            <a:r>
              <a:rPr lang="fr-FR" dirty="0"/>
              <a:t>1. délais applicables aux contrôles fiscaux et aux demandes de rescrit</a:t>
            </a:r>
          </a:p>
        </p:txBody>
      </p:sp>
    </p:spTree>
    <p:extLst>
      <p:ext uri="{BB962C8B-B14F-4D97-AF65-F5344CB8AC3E}">
        <p14:creationId xmlns:p14="http://schemas.microsoft.com/office/powerpoint/2010/main" val="3932386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D45E518-98D1-EE41-9BFC-39071E1E558F}"/>
              </a:ext>
            </a:extLst>
          </p:cNvPr>
          <p:cNvSpPr>
            <a:spLocks noGrp="1"/>
          </p:cNvSpPr>
          <p:nvPr>
            <p:ph idx="1"/>
          </p:nvPr>
        </p:nvSpPr>
        <p:spPr/>
        <p:txBody>
          <a:bodyPr/>
          <a:lstStyle/>
          <a:p>
            <a:pPr marL="171450" indent="-171450" algn="just">
              <a:buFont typeface="Arial" panose="020B0604020202020204" pitchFamily="34" charset="0"/>
              <a:buChar char="•"/>
            </a:pPr>
            <a:r>
              <a:rPr lang="fr-FR" dirty="0"/>
              <a:t>Les délais de prescription d’assiette arrivant à échéance le 31 décembre 2020 sont suspendus et seront prolongés à due concurrence de la durée de suspension. Ainsi, dans les premiers mois de l’année 2021, l’administration pourra continuer de notifier des rectifications en matière d’IS au titre de l’exercice le clos le 31 décembre 2017 et des rectifications en matière d’IR au titre de l’année 2017 (art. 10, I, 1° ord. n° 2020-306). </a:t>
            </a:r>
          </a:p>
          <a:p>
            <a:pPr algn="just"/>
            <a:endParaRPr lang="fr-FR" dirty="0"/>
          </a:p>
          <a:p>
            <a:pPr marL="171450" indent="-171450" algn="just">
              <a:buFont typeface="Arial" panose="020B0604020202020204" pitchFamily="34" charset="0"/>
              <a:buChar char="•"/>
            </a:pPr>
            <a:r>
              <a:rPr lang="fr-FR" dirty="0"/>
              <a:t>Les délais de prescription de l’action en recouvrement sont également suspendus (art. 11 ord. n° 2020-306).</a:t>
            </a:r>
          </a:p>
        </p:txBody>
      </p:sp>
      <p:sp>
        <p:nvSpPr>
          <p:cNvPr id="3" name="Espace réservé du contenu 2">
            <a:extLst>
              <a:ext uri="{FF2B5EF4-FFF2-40B4-BE49-F238E27FC236}">
                <a16:creationId xmlns:a16="http://schemas.microsoft.com/office/drawing/2014/main" id="{4452864D-FE57-2042-B147-E0EB9576C831}"/>
              </a:ext>
            </a:extLst>
          </p:cNvPr>
          <p:cNvSpPr>
            <a:spLocks noGrp="1"/>
          </p:cNvSpPr>
          <p:nvPr>
            <p:ph idx="10"/>
          </p:nvPr>
        </p:nvSpPr>
        <p:spPr/>
        <p:txBody>
          <a:bodyPr/>
          <a:lstStyle/>
          <a:p>
            <a:pPr marL="171450" indent="-171450" algn="just">
              <a:buFont typeface="Arial" panose="020B0604020202020204" pitchFamily="34" charset="0"/>
              <a:buChar char="•"/>
            </a:pPr>
            <a:r>
              <a:rPr lang="fr-FR" dirty="0"/>
              <a:t>Les délais normaux de réclamation (art. R. 196-1 et R. 196-2 du LPF) ne sont pas affectés par les mesures de report ou de suspension. Ainsi les délais de réclamation arrivant à échéance au 31 décembre 2020 sont inchangés. Seront également inchangés les délais de réclamation portant sur l’exercice clos au 31 décembre 2020 (pour l’IS) ou sur l’année 2020 (pour l’IR).</a:t>
            </a:r>
          </a:p>
          <a:p>
            <a:pPr marL="171450" indent="-171450" algn="just">
              <a:buFont typeface="Arial" panose="020B0604020202020204" pitchFamily="34" charset="0"/>
              <a:buChar char="•"/>
            </a:pPr>
            <a:r>
              <a:rPr lang="fr-FR" dirty="0"/>
              <a:t>En revanche, en cas de reprise ou de rectification portant sur l’exercice clos au 31 décembre 2017 ou sur l’année 2017, le délai spécial de réclamation prévu par l’article R. 196-3  du LPF, calé sur le délai de reprise de l’administration, sera prolongé à due concurrence de ce délai de reprise.</a:t>
            </a:r>
          </a:p>
          <a:p>
            <a:endParaRPr lang="fr-FR" dirty="0"/>
          </a:p>
          <a:p>
            <a:endParaRPr lang="fr-FR" i="1" dirty="0"/>
          </a:p>
        </p:txBody>
      </p:sp>
      <p:sp>
        <p:nvSpPr>
          <p:cNvPr id="4" name="Espace réservé du contenu 3">
            <a:extLst>
              <a:ext uri="{FF2B5EF4-FFF2-40B4-BE49-F238E27FC236}">
                <a16:creationId xmlns:a16="http://schemas.microsoft.com/office/drawing/2014/main" id="{6229438F-A42A-9746-B93F-ECEA0DD34457}"/>
              </a:ext>
            </a:extLst>
          </p:cNvPr>
          <p:cNvSpPr>
            <a:spLocks noGrp="1"/>
          </p:cNvSpPr>
          <p:nvPr>
            <p:ph idx="11"/>
          </p:nvPr>
        </p:nvSpPr>
        <p:spPr/>
        <p:txBody>
          <a:bodyPr/>
          <a:lstStyle/>
          <a:p>
            <a:pPr marL="171450" indent="-171450" algn="just">
              <a:buFont typeface="Arial" panose="020B0604020202020204" pitchFamily="34" charset="0"/>
              <a:buChar char="•"/>
            </a:pPr>
            <a:r>
              <a:rPr lang="fr-FR" dirty="0"/>
              <a:t>Les délais de recours échus pendant la période allant du 12 mars 2020 à la date de cessation de l’état d’urgence sanitaire sont interrompus et recommenceront à courir à compter de la date de cessation de l’état d’urgence sanitaire, dans la limite de deux mois (combinaison art. 15 ord. n° 2020-305 et art. 2 ord. n° 2020-306).</a:t>
            </a:r>
          </a:p>
          <a:p>
            <a:pPr marL="171450" indent="-171450" algn="just">
              <a:buFont typeface="Arial" panose="020B0604020202020204" pitchFamily="34" charset="0"/>
              <a:buChar char="•"/>
            </a:pPr>
            <a:r>
              <a:rPr lang="fr-FR" dirty="0"/>
              <a:t>Les délais imposés aux parties pour produire des mémoires ou des pièces sont interrompus et reportés après la date de cessation de l’état d’urgence sanitaire pour une durée qui ne peut excéder deux mois (mêmes dispositions).</a:t>
            </a:r>
          </a:p>
          <a:p>
            <a:pPr marL="171450" indent="-171450" algn="just">
              <a:buFont typeface="Arial" panose="020B0604020202020204" pitchFamily="34" charset="0"/>
              <a:buChar char="•"/>
            </a:pPr>
            <a:r>
              <a:rPr lang="fr-FR" dirty="0"/>
              <a:t>Les mesures de clôture d’instruction venant à échéance au cours de la période d’état d’urgence sanitaire sont prorogées de plein droit d’un mois suivant la fin de cette période, sauf si le juge reporte ce terme (art. 16 ord. n° 2020-305).</a:t>
            </a:r>
          </a:p>
          <a:p>
            <a:pPr marL="171450" indent="-171450" algn="just">
              <a:buFont typeface="Arial" panose="020B0604020202020204" pitchFamily="34" charset="0"/>
              <a:buChar char="•"/>
            </a:pPr>
            <a:r>
              <a:rPr lang="fr-FR" dirty="0"/>
              <a:t>Les audiences, si elles  sont maintenues, peuvent avoir lieu hors la présence du public (art. 6 ord. n° 2020-305) et être organisées hors la présence physique des parties, en utilisant un moyen de télécommunication audiovisuelle ou le téléphone (art. 7 même ord.).</a:t>
            </a:r>
          </a:p>
          <a:p>
            <a:pPr marL="171450" indent="-171450" algn="just">
              <a:buFont typeface="Arial" panose="020B0604020202020204" pitchFamily="34" charset="0"/>
              <a:buChar char="•"/>
            </a:pPr>
            <a:r>
              <a:rPr lang="fr-FR" dirty="0"/>
              <a:t>Le rapporteur public peut être dispensé d’exposer ses conclusions (art. 8 même ord.).</a:t>
            </a:r>
          </a:p>
          <a:p>
            <a:pPr algn="just"/>
            <a:endParaRPr lang="fr-FR" dirty="0"/>
          </a:p>
          <a:p>
            <a:endParaRPr lang="fr-FR" dirty="0"/>
          </a:p>
        </p:txBody>
      </p:sp>
      <p:sp>
        <p:nvSpPr>
          <p:cNvPr id="5" name="Espace réservé du contenu 4">
            <a:extLst>
              <a:ext uri="{FF2B5EF4-FFF2-40B4-BE49-F238E27FC236}">
                <a16:creationId xmlns:a16="http://schemas.microsoft.com/office/drawing/2014/main" id="{E9E03AF6-1C3A-9045-A264-93E5BD0EDDC6}"/>
              </a:ext>
            </a:extLst>
          </p:cNvPr>
          <p:cNvSpPr>
            <a:spLocks noGrp="1"/>
          </p:cNvSpPr>
          <p:nvPr>
            <p:ph idx="12"/>
          </p:nvPr>
        </p:nvSpPr>
        <p:spPr>
          <a:xfrm>
            <a:off x="579256" y="361608"/>
            <a:ext cx="3449392" cy="684000"/>
          </a:xfrm>
        </p:spPr>
        <p:txBody>
          <a:bodyPr/>
          <a:lstStyle/>
          <a:p>
            <a:r>
              <a:rPr lang="fr-FR" dirty="0"/>
              <a:t>2. délais de prescription d’assiette et de recouvrement </a:t>
            </a:r>
          </a:p>
        </p:txBody>
      </p:sp>
      <p:sp>
        <p:nvSpPr>
          <p:cNvPr id="6" name="Espace réservé du contenu 5">
            <a:extLst>
              <a:ext uri="{FF2B5EF4-FFF2-40B4-BE49-F238E27FC236}">
                <a16:creationId xmlns:a16="http://schemas.microsoft.com/office/drawing/2014/main" id="{BCDFE19A-7291-184E-AF5E-E7F5971FA4D9}"/>
              </a:ext>
            </a:extLst>
          </p:cNvPr>
          <p:cNvSpPr>
            <a:spLocks noGrp="1"/>
          </p:cNvSpPr>
          <p:nvPr>
            <p:ph idx="13"/>
          </p:nvPr>
        </p:nvSpPr>
        <p:spPr/>
        <p:txBody>
          <a:bodyPr/>
          <a:lstStyle/>
          <a:p>
            <a:r>
              <a:rPr lang="fr-FR" dirty="0"/>
              <a:t>3. délais applicables aux réclamations contentieuses</a:t>
            </a:r>
          </a:p>
        </p:txBody>
      </p:sp>
      <p:sp>
        <p:nvSpPr>
          <p:cNvPr id="7" name="Espace réservé du contenu 6">
            <a:extLst>
              <a:ext uri="{FF2B5EF4-FFF2-40B4-BE49-F238E27FC236}">
                <a16:creationId xmlns:a16="http://schemas.microsoft.com/office/drawing/2014/main" id="{FF7EA01C-CBD7-404C-8A86-108F8853EC92}"/>
              </a:ext>
            </a:extLst>
          </p:cNvPr>
          <p:cNvSpPr>
            <a:spLocks noGrp="1"/>
          </p:cNvSpPr>
          <p:nvPr>
            <p:ph idx="14"/>
          </p:nvPr>
        </p:nvSpPr>
        <p:spPr/>
        <p:txBody>
          <a:bodyPr/>
          <a:lstStyle/>
          <a:p>
            <a:r>
              <a:rPr lang="fr-FR" dirty="0"/>
              <a:t>4.délais et procédure devant la juridiction administrative </a:t>
            </a:r>
          </a:p>
        </p:txBody>
      </p:sp>
    </p:spTree>
    <p:extLst>
      <p:ext uri="{BB962C8B-B14F-4D97-AF65-F5344CB8AC3E}">
        <p14:creationId xmlns:p14="http://schemas.microsoft.com/office/powerpoint/2010/main" val="411971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06CC4AEB-7A44-B44E-B81B-89B1D17A88B1}"/>
              </a:ext>
            </a:extLst>
          </p:cNvPr>
          <p:cNvSpPr>
            <a:spLocks noGrp="1"/>
          </p:cNvSpPr>
          <p:nvPr>
            <p:ph idx="1"/>
          </p:nvPr>
        </p:nvSpPr>
        <p:spPr>
          <a:xfrm>
            <a:off x="357065" y="1005654"/>
            <a:ext cx="3449392" cy="2339499"/>
          </a:xfrm>
        </p:spPr>
        <p:txBody>
          <a:bodyPr/>
          <a:lstStyle/>
          <a:p>
            <a:pPr marL="171450" indent="-171450" algn="just">
              <a:buFont typeface="Arial" panose="020B0604020202020204" pitchFamily="34" charset="0"/>
              <a:buChar char="•"/>
            </a:pPr>
            <a:r>
              <a:rPr lang="fr-FR" dirty="0"/>
              <a:t>Les délais de recours échus pendant la période allant du 12 mars 2020 à l’expiration d’un délai d’un mois suivant la date de cessation de l’état d’urgence sanitaire sont prorogés et recommenceront à courir à compter de cette date, dans la limite de deux mois (combinaison art. 2 ord. n° 2020-304 et art. 2 ord. n° 2020-306).</a:t>
            </a:r>
          </a:p>
          <a:p>
            <a:pPr marL="171450" indent="-171450" algn="just">
              <a:buFont typeface="Arial" panose="020B0604020202020204" pitchFamily="34" charset="0"/>
              <a:buChar char="•"/>
            </a:pPr>
            <a:r>
              <a:rPr lang="fr-FR" dirty="0"/>
              <a:t>Lorsqu’un tribunal judiciaire n’est pas en état de fonctionner, des affaires peuvent être transférées à un tribunal judiciaire situé dans le ressort de la même cour d’appel (art. 3 ord. n° 2020-304).</a:t>
            </a:r>
          </a:p>
          <a:p>
            <a:pPr marL="171450" indent="-171450" algn="just">
              <a:buFont typeface="Arial" panose="020B0604020202020204" pitchFamily="34" charset="0"/>
              <a:buChar char="•"/>
            </a:pPr>
            <a:endParaRPr lang="fr-FR" dirty="0"/>
          </a:p>
          <a:p>
            <a:endParaRPr lang="fr-FR" dirty="0"/>
          </a:p>
          <a:p>
            <a:endParaRPr lang="fr-FR" dirty="0"/>
          </a:p>
        </p:txBody>
      </p:sp>
      <p:sp>
        <p:nvSpPr>
          <p:cNvPr id="34" name="Espace réservé du contenu 33">
            <a:extLst>
              <a:ext uri="{FF2B5EF4-FFF2-40B4-BE49-F238E27FC236}">
                <a16:creationId xmlns:a16="http://schemas.microsoft.com/office/drawing/2014/main" id="{D2622F49-3E35-DC46-AA81-D1CC06789AF4}"/>
              </a:ext>
            </a:extLst>
          </p:cNvPr>
          <p:cNvSpPr>
            <a:spLocks noGrp="1"/>
          </p:cNvSpPr>
          <p:nvPr>
            <p:ph idx="10"/>
          </p:nvPr>
        </p:nvSpPr>
        <p:spPr>
          <a:xfrm>
            <a:off x="4113581" y="1136913"/>
            <a:ext cx="3449392" cy="2558716"/>
          </a:xfrm>
        </p:spPr>
        <p:txBody>
          <a:bodyPr/>
          <a:lstStyle/>
          <a:p>
            <a:pPr marL="171450" indent="-171450" algn="just">
              <a:buFont typeface="Arial" panose="020B0604020202020204" pitchFamily="34" charset="0"/>
              <a:buChar char="•"/>
            </a:pPr>
            <a:r>
              <a:rPr lang="fr-FR" dirty="0"/>
              <a:t>Les audiences, si elles sont maintenues, peuvent être organisées en utilisant un moyen de télécommunication audiovisuelle ou le téléphone (art. 7 ord. n° 2020-304).</a:t>
            </a:r>
          </a:p>
          <a:p>
            <a:pPr marL="171450" indent="-171450" algn="just">
              <a:buFont typeface="Arial" panose="020B0604020202020204" pitchFamily="34" charset="0"/>
              <a:buChar char="•"/>
            </a:pPr>
            <a:endParaRPr lang="fr-FR" dirty="0"/>
          </a:p>
          <a:p>
            <a:pPr marL="171450" indent="-171450" algn="just">
              <a:buFont typeface="Arial" panose="020B0604020202020204" pitchFamily="34" charset="0"/>
              <a:buChar char="•"/>
            </a:pPr>
            <a:r>
              <a:rPr lang="fr-FR" dirty="0"/>
              <a:t>Lorsque la représentation est obligatoire ou que les parties sont assistées ou représentées par un avocat, le juge ou le président de la formation de jugement peut décider que la procédure se déroule selon la procédure sans audience. Elle en informe les parties par tout moyen. En ce cas la procédure est exclusivement écrite (art. 8 ord. n°2020-304).</a:t>
            </a:r>
          </a:p>
          <a:p>
            <a:pPr marL="171450" indent="-171450">
              <a:buFont typeface="Arial" panose="020B0604020202020204" pitchFamily="34" charset="0"/>
              <a:buChar char="•"/>
            </a:pPr>
            <a:endParaRPr lang="fr-FR" i="1" dirty="0"/>
          </a:p>
          <a:p>
            <a:endParaRPr lang="fr-FR" dirty="0"/>
          </a:p>
        </p:txBody>
      </p:sp>
      <p:sp>
        <p:nvSpPr>
          <p:cNvPr id="4" name="Espace réservé du contenu 3">
            <a:extLst>
              <a:ext uri="{FF2B5EF4-FFF2-40B4-BE49-F238E27FC236}">
                <a16:creationId xmlns:a16="http://schemas.microsoft.com/office/drawing/2014/main" id="{B119CC94-60AE-E041-A2E1-A52C17834E6D}"/>
              </a:ext>
            </a:extLst>
          </p:cNvPr>
          <p:cNvSpPr>
            <a:spLocks noGrp="1"/>
          </p:cNvSpPr>
          <p:nvPr>
            <p:ph idx="11"/>
          </p:nvPr>
        </p:nvSpPr>
        <p:spPr/>
        <p:txBody>
          <a:bodyPr/>
          <a:lstStyle/>
          <a:p>
            <a:r>
              <a:rPr lang="fr-FR" sz="1100" dirty="0"/>
              <a:t>ERIC QUENTIN</a:t>
            </a:r>
            <a:endParaRPr lang="pt" sz="1100" dirty="0"/>
          </a:p>
        </p:txBody>
      </p:sp>
      <p:sp>
        <p:nvSpPr>
          <p:cNvPr id="35" name="Espace réservé du contenu 34">
            <a:extLst>
              <a:ext uri="{FF2B5EF4-FFF2-40B4-BE49-F238E27FC236}">
                <a16:creationId xmlns:a16="http://schemas.microsoft.com/office/drawing/2014/main" id="{8C851B3C-74ED-C048-AE53-B52883A82C30}"/>
              </a:ext>
            </a:extLst>
          </p:cNvPr>
          <p:cNvSpPr>
            <a:spLocks noGrp="1"/>
          </p:cNvSpPr>
          <p:nvPr>
            <p:ph idx="12"/>
          </p:nvPr>
        </p:nvSpPr>
        <p:spPr/>
        <p:txBody>
          <a:bodyPr/>
          <a:lstStyle/>
          <a:p>
            <a:pPr algn="just"/>
            <a:r>
              <a:rPr lang="fr-FR" dirty="0"/>
              <a:t>5.délais et procédure devant la juridiction judiciaire </a:t>
            </a:r>
          </a:p>
        </p:txBody>
      </p:sp>
      <p:sp>
        <p:nvSpPr>
          <p:cNvPr id="36" name="Espace réservé du contenu 35">
            <a:extLst>
              <a:ext uri="{FF2B5EF4-FFF2-40B4-BE49-F238E27FC236}">
                <a16:creationId xmlns:a16="http://schemas.microsoft.com/office/drawing/2014/main" id="{ECD8EFF1-B59C-CB45-BA75-14D98DC73C8B}"/>
              </a:ext>
            </a:extLst>
          </p:cNvPr>
          <p:cNvSpPr>
            <a:spLocks noGrp="1"/>
          </p:cNvSpPr>
          <p:nvPr>
            <p:ph idx="13"/>
          </p:nvPr>
        </p:nvSpPr>
        <p:spPr/>
        <p:txBody>
          <a:bodyPr/>
          <a:lstStyle/>
          <a:p>
            <a:r>
              <a:rPr lang="fr-FR"/>
              <a:t>(Suite)</a:t>
            </a:r>
            <a:endParaRPr lang="fr-FR" dirty="0"/>
          </a:p>
        </p:txBody>
      </p:sp>
      <p:sp>
        <p:nvSpPr>
          <p:cNvPr id="12" name="Espace réservé du contenu 11">
            <a:extLst>
              <a:ext uri="{FF2B5EF4-FFF2-40B4-BE49-F238E27FC236}">
                <a16:creationId xmlns:a16="http://schemas.microsoft.com/office/drawing/2014/main" id="{7349F548-0C03-E345-89A4-3D123F7D0526}"/>
              </a:ext>
            </a:extLst>
          </p:cNvPr>
          <p:cNvSpPr>
            <a:spLocks noGrp="1"/>
          </p:cNvSpPr>
          <p:nvPr>
            <p:ph idx="14"/>
          </p:nvPr>
        </p:nvSpPr>
        <p:spPr>
          <a:xfrm>
            <a:off x="357066" y="4646342"/>
            <a:ext cx="3449393" cy="584840"/>
          </a:xfrm>
        </p:spPr>
        <p:txBody>
          <a:bodyPr/>
          <a:lstStyle/>
          <a:p>
            <a:r>
              <a:rPr lang="fr-FR" sz="900" i="1" dirty="0"/>
              <a:t>Droit fiscal                                             </a:t>
            </a:r>
          </a:p>
          <a:p>
            <a:r>
              <a:rPr lang="fr-FR" sz="900" i="1" dirty="0"/>
              <a:t> </a:t>
            </a:r>
          </a:p>
          <a:p>
            <a:endParaRPr lang="fr-FR" sz="900" i="1" dirty="0"/>
          </a:p>
          <a:p>
            <a:endParaRPr lang="fr-FR" sz="900" i="1" dirty="0"/>
          </a:p>
          <a:p>
            <a:r>
              <a:rPr lang="fr-FR" sz="900" dirty="0"/>
              <a:t>Tél. : +33 (0)1 53 93 22 00</a:t>
            </a:r>
          </a:p>
          <a:p>
            <a:r>
              <a:rPr lang="fr-FR" sz="900" dirty="0">
                <a:hlinkClick r:id="rId2"/>
              </a:rPr>
              <a:t>quentin@hocheavocats.com</a:t>
            </a:r>
            <a:endParaRPr lang="fr-FR" sz="900" dirty="0"/>
          </a:p>
          <a:p>
            <a:endParaRPr lang="fr-FR" sz="900" dirty="0"/>
          </a:p>
        </p:txBody>
      </p:sp>
      <p:sp>
        <p:nvSpPr>
          <p:cNvPr id="37" name="Espace réservé du contenu 36">
            <a:extLst>
              <a:ext uri="{FF2B5EF4-FFF2-40B4-BE49-F238E27FC236}">
                <a16:creationId xmlns:a16="http://schemas.microsoft.com/office/drawing/2014/main" id="{18E915F1-F283-294F-A446-F11B2CA17633}"/>
              </a:ext>
            </a:extLst>
          </p:cNvPr>
          <p:cNvSpPr>
            <a:spLocks noGrp="1"/>
          </p:cNvSpPr>
          <p:nvPr>
            <p:ph idx="15"/>
          </p:nvPr>
        </p:nvSpPr>
        <p:spPr>
          <a:xfrm>
            <a:off x="4113578" y="4212749"/>
            <a:ext cx="3449392" cy="255636"/>
          </a:xfrm>
        </p:spPr>
        <p:txBody>
          <a:bodyPr/>
          <a:lstStyle/>
          <a:p>
            <a:r>
              <a:rPr lang="fr-FR" sz="1100" dirty="0"/>
              <a:t>Didier </a:t>
            </a:r>
            <a:r>
              <a:rPr lang="fr-FR" sz="1100" dirty="0" err="1"/>
              <a:t>barsus</a:t>
            </a:r>
            <a:endParaRPr lang="pt" sz="1100" dirty="0"/>
          </a:p>
        </p:txBody>
      </p:sp>
      <p:sp>
        <p:nvSpPr>
          <p:cNvPr id="38" name="Espace réservé du contenu 37">
            <a:extLst>
              <a:ext uri="{FF2B5EF4-FFF2-40B4-BE49-F238E27FC236}">
                <a16:creationId xmlns:a16="http://schemas.microsoft.com/office/drawing/2014/main" id="{213CE7B1-7046-7F44-95A2-690DF7884C0B}"/>
              </a:ext>
            </a:extLst>
          </p:cNvPr>
          <p:cNvSpPr>
            <a:spLocks noGrp="1"/>
          </p:cNvSpPr>
          <p:nvPr>
            <p:ph idx="16"/>
          </p:nvPr>
        </p:nvSpPr>
        <p:spPr>
          <a:xfrm>
            <a:off x="4113579" y="4415407"/>
            <a:ext cx="3449392" cy="361591"/>
          </a:xfrm>
        </p:spPr>
        <p:txBody>
          <a:bodyPr/>
          <a:lstStyle/>
          <a:p>
            <a:r>
              <a:rPr lang="fr-FR" sz="900" i="1" dirty="0"/>
              <a:t>Droit fiscal</a:t>
            </a:r>
          </a:p>
          <a:p>
            <a:endParaRPr lang="fr-FR" sz="900" i="1" dirty="0"/>
          </a:p>
          <a:p>
            <a:endParaRPr lang="fr-FR" sz="900" i="1" dirty="0"/>
          </a:p>
          <a:p>
            <a:r>
              <a:rPr lang="fr-FR" sz="900" dirty="0"/>
              <a:t>Tél. : +33 (0)1 53 93 22 00</a:t>
            </a:r>
          </a:p>
          <a:p>
            <a:r>
              <a:rPr lang="fr-FR" sz="900" dirty="0">
                <a:hlinkClick r:id="rId3"/>
              </a:rPr>
              <a:t>barsus@hocheavocats.com</a:t>
            </a:r>
            <a:endParaRPr lang="fr-FR" sz="900" dirty="0"/>
          </a:p>
          <a:p>
            <a:endParaRPr lang="fr-FR" sz="900" dirty="0"/>
          </a:p>
        </p:txBody>
      </p:sp>
      <p:sp>
        <p:nvSpPr>
          <p:cNvPr id="39" name="Espace réservé du contenu 38">
            <a:extLst>
              <a:ext uri="{FF2B5EF4-FFF2-40B4-BE49-F238E27FC236}">
                <a16:creationId xmlns:a16="http://schemas.microsoft.com/office/drawing/2014/main" id="{AD7229F4-3FB6-1844-A92A-C156FA7671A9}"/>
              </a:ext>
            </a:extLst>
          </p:cNvPr>
          <p:cNvSpPr>
            <a:spLocks noGrp="1"/>
          </p:cNvSpPr>
          <p:nvPr>
            <p:ph idx="17"/>
          </p:nvPr>
        </p:nvSpPr>
        <p:spPr/>
        <p:txBody>
          <a:bodyPr/>
          <a:lstStyle/>
          <a:p>
            <a:r>
              <a:rPr lang="fr-FR" sz="1100" dirty="0"/>
              <a:t>Virginie </a:t>
            </a:r>
            <a:r>
              <a:rPr lang="fr-FR" sz="1100" dirty="0" err="1"/>
              <a:t>restino</a:t>
            </a:r>
            <a:endParaRPr lang="pt" sz="1100" dirty="0"/>
          </a:p>
        </p:txBody>
      </p:sp>
      <p:sp>
        <p:nvSpPr>
          <p:cNvPr id="40" name="Espace réservé du contenu 39">
            <a:extLst>
              <a:ext uri="{FF2B5EF4-FFF2-40B4-BE49-F238E27FC236}">
                <a16:creationId xmlns:a16="http://schemas.microsoft.com/office/drawing/2014/main" id="{BAE96002-9809-FD4B-AD4D-76F881F39DC7}"/>
              </a:ext>
            </a:extLst>
          </p:cNvPr>
          <p:cNvSpPr>
            <a:spLocks noGrp="1"/>
          </p:cNvSpPr>
          <p:nvPr>
            <p:ph idx="18"/>
          </p:nvPr>
        </p:nvSpPr>
        <p:spPr>
          <a:xfrm>
            <a:off x="357065" y="5596374"/>
            <a:ext cx="3449392" cy="504000"/>
          </a:xfrm>
        </p:spPr>
        <p:txBody>
          <a:bodyPr/>
          <a:lstStyle/>
          <a:p>
            <a:r>
              <a:rPr lang="fr-FR" sz="950" i="1" dirty="0"/>
              <a:t>Droit fiscal</a:t>
            </a:r>
          </a:p>
          <a:p>
            <a:endParaRPr lang="fr-FR" i="1" dirty="0"/>
          </a:p>
          <a:p>
            <a:endParaRPr lang="fr-FR" i="1" dirty="0"/>
          </a:p>
          <a:p>
            <a:r>
              <a:rPr lang="fr-FR" sz="950" dirty="0"/>
              <a:t>Tél. : +33 (0)1 53 93 22 00</a:t>
            </a:r>
          </a:p>
          <a:p>
            <a:r>
              <a:rPr lang="fr-FR" sz="950" dirty="0">
                <a:hlinkClick r:id="rId4"/>
              </a:rPr>
              <a:t>restino@hocheavocats.com</a:t>
            </a:r>
            <a:endParaRPr lang="fr-FR" sz="950" dirty="0"/>
          </a:p>
          <a:p>
            <a:endParaRPr lang="fr-FR" sz="950" dirty="0"/>
          </a:p>
        </p:txBody>
      </p:sp>
      <p:sp>
        <p:nvSpPr>
          <p:cNvPr id="41" name="Espace réservé du contenu 40">
            <a:extLst>
              <a:ext uri="{FF2B5EF4-FFF2-40B4-BE49-F238E27FC236}">
                <a16:creationId xmlns:a16="http://schemas.microsoft.com/office/drawing/2014/main" id="{7AE86F4D-919E-3748-B00E-F594AE9D3D91}"/>
              </a:ext>
            </a:extLst>
          </p:cNvPr>
          <p:cNvSpPr>
            <a:spLocks noGrp="1"/>
          </p:cNvSpPr>
          <p:nvPr>
            <p:ph idx="19"/>
          </p:nvPr>
        </p:nvSpPr>
        <p:spPr>
          <a:xfrm>
            <a:off x="4113579" y="4776998"/>
            <a:ext cx="3449392" cy="339035"/>
          </a:xfrm>
        </p:spPr>
        <p:txBody>
          <a:bodyPr/>
          <a:lstStyle/>
          <a:p>
            <a:r>
              <a:rPr lang="fr-FR" sz="1100" dirty="0" err="1"/>
              <a:t>christophe</a:t>
            </a:r>
            <a:r>
              <a:rPr lang="fr-FR" sz="1100" dirty="0"/>
              <a:t> </a:t>
            </a:r>
            <a:r>
              <a:rPr lang="fr-FR" sz="1100" dirty="0" err="1"/>
              <a:t>lefevre</a:t>
            </a:r>
            <a:endParaRPr lang="pt" sz="1100" dirty="0"/>
          </a:p>
        </p:txBody>
      </p:sp>
      <p:sp>
        <p:nvSpPr>
          <p:cNvPr id="42" name="Espace réservé du contenu 41">
            <a:extLst>
              <a:ext uri="{FF2B5EF4-FFF2-40B4-BE49-F238E27FC236}">
                <a16:creationId xmlns:a16="http://schemas.microsoft.com/office/drawing/2014/main" id="{6E03E4CC-995B-B645-87CD-F1BB9ED643A8}"/>
              </a:ext>
            </a:extLst>
          </p:cNvPr>
          <p:cNvSpPr>
            <a:spLocks noGrp="1"/>
          </p:cNvSpPr>
          <p:nvPr>
            <p:ph idx="20"/>
          </p:nvPr>
        </p:nvSpPr>
        <p:spPr>
          <a:xfrm>
            <a:off x="4113578" y="5032635"/>
            <a:ext cx="3449392" cy="352426"/>
          </a:xfrm>
        </p:spPr>
        <p:txBody>
          <a:bodyPr/>
          <a:lstStyle/>
          <a:p>
            <a:r>
              <a:rPr lang="fr-FR" sz="900" i="1" dirty="0"/>
              <a:t>Droit fiscal</a:t>
            </a:r>
          </a:p>
          <a:p>
            <a:endParaRPr lang="fr-FR" sz="900" i="1" dirty="0"/>
          </a:p>
          <a:p>
            <a:endParaRPr lang="fr-FR" sz="900" i="1" dirty="0"/>
          </a:p>
          <a:p>
            <a:r>
              <a:rPr lang="fr-FR" sz="900" dirty="0"/>
              <a:t>Tél. : +33 (0)1 53 93 22 00</a:t>
            </a:r>
          </a:p>
          <a:p>
            <a:r>
              <a:rPr lang="fr-FR" sz="900" dirty="0">
                <a:hlinkClick r:id="rId5"/>
              </a:rPr>
              <a:t>lefevre@hocheavocats.com</a:t>
            </a:r>
            <a:endParaRPr lang="fr-FR" sz="900" dirty="0"/>
          </a:p>
          <a:p>
            <a:endParaRPr lang="fr-FR" sz="900" dirty="0"/>
          </a:p>
        </p:txBody>
      </p:sp>
      <p:sp>
        <p:nvSpPr>
          <p:cNvPr id="5" name="Rectangle 4">
            <a:extLst>
              <a:ext uri="{FF2B5EF4-FFF2-40B4-BE49-F238E27FC236}">
                <a16:creationId xmlns:a16="http://schemas.microsoft.com/office/drawing/2014/main" id="{3B030151-1C6C-4203-B8D3-BCE4631C5D16}"/>
              </a:ext>
            </a:extLst>
          </p:cNvPr>
          <p:cNvSpPr/>
          <p:nvPr/>
        </p:nvSpPr>
        <p:spPr>
          <a:xfrm>
            <a:off x="4187460" y="5358873"/>
            <a:ext cx="1361270" cy="237501"/>
          </a:xfrm>
          <a:prstGeom prst="rect">
            <a:avLst/>
          </a:prstGeom>
        </p:spPr>
        <p:txBody>
          <a:bodyPr wrap="none">
            <a:spAutoFit/>
          </a:bodyPr>
          <a:lstStyle/>
          <a:p>
            <a:pPr lvl="0" defTabSz="791962">
              <a:lnSpc>
                <a:spcPct val="85000"/>
              </a:lnSpc>
            </a:pPr>
            <a:r>
              <a:rPr lang="fr-FR" sz="1100" b="1" cap="all" spc="300" dirty="0" err="1">
                <a:solidFill>
                  <a:srgbClr val="800054"/>
                </a:solidFill>
                <a:latin typeface="Calibri" panose="020F0502020204030204" pitchFamily="34" charset="0"/>
                <a:cs typeface="Calibri" panose="020F0502020204030204" pitchFamily="34" charset="0"/>
              </a:rPr>
              <a:t>JerôME</a:t>
            </a:r>
            <a:r>
              <a:rPr lang="fr-FR" sz="1100" b="1" cap="all" spc="300" dirty="0">
                <a:solidFill>
                  <a:srgbClr val="800054"/>
                </a:solidFill>
                <a:latin typeface="Calibri" panose="020F0502020204030204" pitchFamily="34" charset="0"/>
                <a:cs typeface="Calibri" panose="020F0502020204030204" pitchFamily="34" charset="0"/>
              </a:rPr>
              <a:t> MAS</a:t>
            </a:r>
            <a:endParaRPr lang="pt" sz="1100" b="1" cap="all" spc="300" dirty="0">
              <a:solidFill>
                <a:srgbClr val="800054"/>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6FFB55BD-2459-4937-B1E3-528B4F6DC0A3}"/>
              </a:ext>
            </a:extLst>
          </p:cNvPr>
          <p:cNvSpPr/>
          <p:nvPr/>
        </p:nvSpPr>
        <p:spPr>
          <a:xfrm>
            <a:off x="4287604" y="5726045"/>
            <a:ext cx="3101340" cy="564257"/>
          </a:xfrm>
          <a:prstGeom prst="rect">
            <a:avLst/>
          </a:prstGeom>
        </p:spPr>
        <p:txBody>
          <a:bodyPr wrap="square">
            <a:spAutoFit/>
          </a:bodyPr>
          <a:lstStyle/>
          <a:p>
            <a:pPr lvl="0" defTabSz="791962">
              <a:lnSpc>
                <a:spcPct val="85000"/>
              </a:lnSpc>
            </a:pPr>
            <a:r>
              <a:rPr lang="fr-FR" sz="900" i="1" dirty="0">
                <a:solidFill>
                  <a:srgbClr val="800054"/>
                </a:solidFill>
              </a:rPr>
              <a:t>Droit fiscal                                       </a:t>
            </a:r>
            <a:r>
              <a:rPr lang="fr-FR" sz="900" dirty="0">
                <a:solidFill>
                  <a:srgbClr val="800054"/>
                </a:solidFill>
              </a:rPr>
              <a:t>Tél : +33(0)1 53 93 22 00</a:t>
            </a:r>
          </a:p>
          <a:p>
            <a:pPr lvl="0" defTabSz="791962">
              <a:lnSpc>
                <a:spcPct val="85000"/>
              </a:lnSpc>
            </a:pPr>
            <a:r>
              <a:rPr lang="fr-FR" sz="900" dirty="0">
                <a:solidFill>
                  <a:srgbClr val="800054"/>
                </a:solidFill>
              </a:rPr>
              <a:t>                                                           </a:t>
            </a:r>
            <a:r>
              <a:rPr lang="fr-FR" sz="900" dirty="0">
                <a:solidFill>
                  <a:srgbClr val="800054"/>
                </a:solidFill>
                <a:hlinkClick r:id="rId6"/>
              </a:rPr>
              <a:t>mas@hocheavocats.com</a:t>
            </a:r>
            <a:endParaRPr lang="fr-FR" sz="900" dirty="0">
              <a:solidFill>
                <a:srgbClr val="800054"/>
              </a:solidFill>
            </a:endParaRPr>
          </a:p>
          <a:p>
            <a:pPr lvl="0" defTabSz="791962">
              <a:lnSpc>
                <a:spcPct val="85000"/>
              </a:lnSpc>
            </a:pPr>
            <a:endParaRPr lang="fr-FR" sz="900" dirty="0">
              <a:solidFill>
                <a:srgbClr val="800054"/>
              </a:solidFill>
            </a:endParaRPr>
          </a:p>
          <a:p>
            <a:pPr lvl="0" defTabSz="791962">
              <a:lnSpc>
                <a:spcPct val="85000"/>
              </a:lnSpc>
            </a:pPr>
            <a:endParaRPr lang="fr-FR" sz="900" i="1" dirty="0">
              <a:solidFill>
                <a:srgbClr val="800054"/>
              </a:solidFill>
            </a:endParaRPr>
          </a:p>
        </p:txBody>
      </p:sp>
    </p:spTree>
    <p:extLst>
      <p:ext uri="{BB962C8B-B14F-4D97-AF65-F5344CB8AC3E}">
        <p14:creationId xmlns:p14="http://schemas.microsoft.com/office/powerpoint/2010/main" val="1851308349"/>
      </p:ext>
    </p:extLst>
  </p:cSld>
  <p:clrMapOvr>
    <a:masterClrMapping/>
  </p:clrMapOvr>
</p:sld>
</file>

<file path=ppt/theme/theme1.xml><?xml version="1.0" encoding="utf-8"?>
<a:theme xmlns:a="http://schemas.openxmlformats.org/drawingml/2006/main" name="Thème Office">
  <a:themeElements>
    <a:clrScheme name="hoche">
      <a:dk1>
        <a:srgbClr val="000000"/>
      </a:dk1>
      <a:lt1>
        <a:srgbClr val="FFFFFF"/>
      </a:lt1>
      <a:dk2>
        <a:srgbClr val="000000"/>
      </a:dk2>
      <a:lt2>
        <a:srgbClr val="919191"/>
      </a:lt2>
      <a:accent1>
        <a:srgbClr val="80676E"/>
      </a:accent1>
      <a:accent2>
        <a:srgbClr val="800054"/>
      </a:accent2>
      <a:accent3>
        <a:srgbClr val="FFFFFF"/>
      </a:accent3>
      <a:accent4>
        <a:srgbClr val="000000"/>
      </a:accent4>
      <a:accent5>
        <a:srgbClr val="F0EAEC"/>
      </a:accent5>
      <a:accent6>
        <a:srgbClr val="736166"/>
      </a:accent6>
      <a:hlink>
        <a:srgbClr val="800054"/>
      </a:hlink>
      <a:folHlink>
        <a:srgbClr val="CECECE"/>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1747</TotalTime>
  <Words>1053</Words>
  <Application>Microsoft Office PowerPoint</Application>
  <PresentationFormat>Personnalisé</PresentationFormat>
  <Paragraphs>65</Paragraphs>
  <Slides>4</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4</vt:i4>
      </vt:variant>
    </vt:vector>
  </HeadingPairs>
  <TitlesOfParts>
    <vt:vector size="7" baseType="lpstr">
      <vt:lpstr>Arial</vt:lpstr>
      <vt:lpstr>Calibri</vt:lpstr>
      <vt:lpstr>Thème Office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mauleon</dc:creator>
  <cp:lastModifiedBy>Virginie Restino</cp:lastModifiedBy>
  <cp:revision>45</cp:revision>
  <dcterms:created xsi:type="dcterms:W3CDTF">2018-11-21T15:11:34Z</dcterms:created>
  <dcterms:modified xsi:type="dcterms:W3CDTF">2020-04-01T09:11:38Z</dcterms:modified>
</cp:coreProperties>
</file>