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67" r:id="rId3"/>
    <p:sldId id="275" r:id="rId4"/>
    <p:sldId id="260" r:id="rId5"/>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Marty" initials="VM" lastIdx="9" clrIdx="0"/>
  <p:cmAuthor id="2" name="Pierre Lalanne" initials="PL"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3792" autoAdjust="0"/>
  </p:normalViewPr>
  <p:slideViewPr>
    <p:cSldViewPr snapToGrid="0" snapToObjects="1">
      <p:cViewPr>
        <p:scale>
          <a:sx n="100" d="100"/>
          <a:sy n="100" d="100"/>
        </p:scale>
        <p:origin x="-374" y="230"/>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08/04/2020</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08.04.20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08.04.20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slideLayout" Target="../slideLayouts/slideLayout4.xml"/><Relationship Id="rId4"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8" Type="http://schemas.openxmlformats.org/officeDocument/2006/relationships/tags" Target="../tags/tag17.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10" Type="http://schemas.openxmlformats.org/officeDocument/2006/relationships/slideLayout" Target="../slideLayouts/slideLayout5.xml"/><Relationship Id="rId4" Type="http://schemas.openxmlformats.org/officeDocument/2006/relationships/tags" Target="../tags/tag13.xml"/><Relationship Id="rId9"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custDataLst>
              <p:tags r:id="rId1"/>
            </p:custDataLst>
          </p:nvPr>
        </p:nvSpPr>
        <p:spPr/>
        <p:txBody>
          <a:bodyPr>
            <a:normAutofit fontScale="92500" lnSpcReduction="10000"/>
          </a:bodyPr>
          <a:lstStyle/>
          <a:p>
            <a:r>
              <a:rPr lang="fr-FR" dirty="0"/>
              <a:t>Droit </a:t>
            </a:r>
            <a:r>
              <a:rPr lang="fr-FR" dirty="0" smtClean="0"/>
              <a:t>fiscal</a:t>
            </a:r>
            <a:endParaRPr lang="fr-FR" dirty="0"/>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custDataLst>
              <p:tags r:id="rId2"/>
            </p:custDataLst>
          </p:nvPr>
        </p:nvSpPr>
        <p:spPr/>
        <p:txBody>
          <a:bodyPr/>
          <a:lstStyle/>
          <a:p>
            <a:r>
              <a:rPr lang="fr-FR" u="none" smtClean="0"/>
              <a:t>08.04.2020</a:t>
            </a:r>
            <a:endParaRPr lang="fr-FR" u="none" dirty="0"/>
          </a:p>
        </p:txBody>
      </p:sp>
      <p:sp>
        <p:nvSpPr>
          <p:cNvPr id="8" name="Rectangle 7"/>
          <p:cNvSpPr/>
          <p:nvPr>
            <p:custDataLst>
              <p:tags r:id="rId3"/>
            </p:custDataLst>
          </p:nvPr>
        </p:nvSpPr>
        <p:spPr>
          <a:xfrm>
            <a:off x="1980406" y="7461265"/>
            <a:ext cx="3959225" cy="1569660"/>
          </a:xfrm>
          <a:prstGeom prst="rect">
            <a:avLst/>
          </a:prstGeom>
        </p:spPr>
        <p:txBody>
          <a:bodyPr>
            <a:spAutoFit/>
          </a:bodyPr>
          <a:lstStyle/>
          <a:p>
            <a:pPr algn="ctr"/>
            <a:r>
              <a:rPr lang="fr-FR" sz="1600" b="1" cap="all" spc="150" dirty="0" smtClean="0">
                <a:solidFill>
                  <a:schemeClr val="accent2"/>
                </a:solidFill>
              </a:rPr>
              <a:t>CORONAVIRUS</a:t>
            </a:r>
          </a:p>
          <a:p>
            <a:pPr algn="ctr"/>
            <a:r>
              <a:rPr lang="fr-FR" sz="1600" b="1" cap="all" spc="150" dirty="0" smtClean="0">
                <a:solidFill>
                  <a:schemeClr val="accent2"/>
                </a:solidFill>
              </a:rPr>
              <a:t>Nouvelles mesures prises en faveur du délai du dépôt des liasses fiscales, de TVA et Des échéances D’IMPOTS DIRECTS du mois d’avril 2020 </a:t>
            </a:r>
            <a:endParaRPr lang="fr-FR" sz="16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3">
            <a:extLst>
              <a:ext uri="{FF2B5EF4-FFF2-40B4-BE49-F238E27FC236}">
                <a16:creationId xmlns:a16="http://schemas.microsoft.com/office/drawing/2014/main" xmlns="" id="{6229438F-A42A-9746-B93F-ECEA0DD34457}"/>
              </a:ext>
            </a:extLst>
          </p:cNvPr>
          <p:cNvSpPr txBox="1">
            <a:spLocks/>
          </p:cNvSpPr>
          <p:nvPr>
            <p:custDataLst>
              <p:tags r:id="rId1"/>
            </p:custDataLst>
          </p:nvPr>
        </p:nvSpPr>
        <p:spPr>
          <a:xfrm>
            <a:off x="261814" y="6386447"/>
            <a:ext cx="4587076" cy="1014478"/>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endParaRPr lang="fr-FR" dirty="0">
              <a:solidFill>
                <a:srgbClr val="80676E"/>
              </a:solidFill>
            </a:endParaRPr>
          </a:p>
        </p:txBody>
      </p:sp>
      <p:sp>
        <p:nvSpPr>
          <p:cNvPr id="11" name="Espace réservé du contenu 5"/>
          <p:cNvSpPr>
            <a:spLocks noGrp="1"/>
          </p:cNvSpPr>
          <p:nvPr>
            <p:ph idx="1"/>
            <p:custDataLst>
              <p:tags r:id="rId2"/>
            </p:custDataLst>
          </p:nvPr>
        </p:nvSpPr>
        <p:spPr>
          <a:xfrm>
            <a:off x="612647" y="336228"/>
            <a:ext cx="6887747" cy="1106703"/>
          </a:xfrm>
        </p:spPr>
        <p:txBody>
          <a:bodyPr/>
          <a:lstStyle/>
          <a:p>
            <a:pPr algn="just"/>
            <a:r>
              <a:rPr lang="fr-FR" sz="1400" b="1" dirty="0" smtClean="0"/>
              <a:t>Par des nouveaux communiqués publiés sur le site impots.gouv.fr, la DGFIP a apporté des assouplissements supplémentaires en ce qui concerne :</a:t>
            </a:r>
          </a:p>
          <a:p>
            <a:pPr algn="just"/>
            <a:endParaRPr lang="fr-FR" sz="1400" b="1" dirty="0" smtClean="0"/>
          </a:p>
          <a:p>
            <a:pPr marL="171450" indent="-171450" algn="just">
              <a:buFontTx/>
              <a:buChar char="-"/>
            </a:pPr>
            <a:r>
              <a:rPr lang="fr-FR" sz="1400" b="1" dirty="0" smtClean="0"/>
              <a:t>La date de dépôt de la déclaration de résultat de l’exercice clos le 31 décembre 2019</a:t>
            </a:r>
          </a:p>
          <a:p>
            <a:pPr marL="171450" indent="-171450" algn="just">
              <a:buFontTx/>
              <a:buChar char="-"/>
            </a:pPr>
            <a:r>
              <a:rPr lang="fr-FR" sz="1400" b="1" dirty="0" smtClean="0"/>
              <a:t>La prorogation du report des échéances d’impôts directs pour le mois d’avril 2020</a:t>
            </a:r>
          </a:p>
          <a:p>
            <a:pPr marL="171450" indent="-171450" algn="just">
              <a:buFontTx/>
              <a:buChar char="-"/>
            </a:pPr>
            <a:r>
              <a:rPr lang="fr-FR" sz="1400" b="1" dirty="0" smtClean="0"/>
              <a:t>Le calcul de la TVA déclarée et la transmission des factures « papier » par voie électronique</a:t>
            </a:r>
          </a:p>
        </p:txBody>
      </p:sp>
      <p:sp>
        <p:nvSpPr>
          <p:cNvPr id="12" name="Espace réservé du contenu 2">
            <a:extLst>
              <a:ext uri="{FF2B5EF4-FFF2-40B4-BE49-F238E27FC236}">
                <a16:creationId xmlns:a16="http://schemas.microsoft.com/office/drawing/2014/main" xmlns="" id="{B4FF0F8D-21A5-5343-8240-1EEF34A67764}"/>
              </a:ext>
            </a:extLst>
          </p:cNvPr>
          <p:cNvSpPr>
            <a:spLocks noGrp="1"/>
          </p:cNvSpPr>
          <p:nvPr>
            <p:ph idx="10"/>
            <p:custDataLst>
              <p:tags r:id="rId3"/>
            </p:custDataLst>
          </p:nvPr>
        </p:nvSpPr>
        <p:spPr>
          <a:xfrm>
            <a:off x="612648" y="4331941"/>
            <a:ext cx="4046192" cy="4294208"/>
          </a:xfrm>
        </p:spPr>
        <p:txBody>
          <a:bodyPr/>
          <a:lstStyle/>
          <a:p>
            <a:pPr marL="357188" lvl="0" indent="-357188" algn="just">
              <a:lnSpc>
                <a:spcPct val="120000"/>
              </a:lnSpc>
              <a:buFont typeface="Wingdings" panose="05000000000000000000" pitchFamily="2" charset="2"/>
              <a:buChar char="q"/>
              <a:tabLst>
                <a:tab pos="447675" algn="l"/>
              </a:tabLst>
            </a:pPr>
            <a:r>
              <a:rPr lang="fr-FR" b="1" dirty="0">
                <a:solidFill>
                  <a:srgbClr val="80676E"/>
                </a:solidFill>
              </a:rPr>
              <a:t>P</a:t>
            </a:r>
            <a:r>
              <a:rPr lang="fr-FR" b="1" dirty="0" smtClean="0">
                <a:solidFill>
                  <a:srgbClr val="80676E"/>
                </a:solidFill>
              </a:rPr>
              <a:t>rorogation </a:t>
            </a:r>
            <a:r>
              <a:rPr lang="fr-FR" b="1" dirty="0">
                <a:solidFill>
                  <a:srgbClr val="80676E"/>
                </a:solidFill>
              </a:rPr>
              <a:t>du report des échéances d’impôts directs pour le mois d’avril </a:t>
            </a:r>
            <a:r>
              <a:rPr lang="fr-FR" b="1" dirty="0" smtClean="0">
                <a:solidFill>
                  <a:srgbClr val="80676E"/>
                </a:solidFill>
              </a:rPr>
              <a:t>2020</a:t>
            </a:r>
          </a:p>
          <a:p>
            <a:pPr lvl="0" algn="just">
              <a:lnSpc>
                <a:spcPct val="120000"/>
              </a:lnSpc>
              <a:tabLst>
                <a:tab pos="447675" algn="l"/>
              </a:tabLst>
            </a:pPr>
            <a:endParaRPr lang="fr-FR" sz="1400" b="1" dirty="0">
              <a:solidFill>
                <a:srgbClr val="80676E"/>
              </a:solidFill>
            </a:endParaRPr>
          </a:p>
          <a:p>
            <a:pPr lvl="0" algn="just">
              <a:lnSpc>
                <a:spcPct val="120000"/>
              </a:lnSpc>
              <a:tabLst>
                <a:tab pos="447675" algn="l"/>
              </a:tabLst>
            </a:pPr>
            <a:r>
              <a:rPr lang="fr-FR" sz="1100" dirty="0" smtClean="0">
                <a:solidFill>
                  <a:srgbClr val="80676E"/>
                </a:solidFill>
              </a:rPr>
              <a:t>Au même titre que les  mesures prises pour le mois de mars 2020, les entreprises qui subissent des difficultés  financières  peuvent demander le report de leurs échéances d’impôts directs du mois d’avril.</a:t>
            </a:r>
          </a:p>
          <a:p>
            <a:pPr lvl="0" algn="just">
              <a:lnSpc>
                <a:spcPct val="120000"/>
              </a:lnSpc>
              <a:tabLst>
                <a:tab pos="447675" algn="l"/>
              </a:tabLst>
            </a:pPr>
            <a:endParaRPr lang="fr-FR" sz="1100" dirty="0">
              <a:solidFill>
                <a:srgbClr val="80676E"/>
              </a:solidFill>
            </a:endParaRPr>
          </a:p>
          <a:p>
            <a:pPr lvl="0" algn="just">
              <a:lnSpc>
                <a:spcPct val="120000"/>
              </a:lnSpc>
              <a:tabLst>
                <a:tab pos="447675" algn="l"/>
              </a:tabLst>
            </a:pPr>
            <a:r>
              <a:rPr lang="fr-FR" sz="1100" dirty="0" smtClean="0">
                <a:solidFill>
                  <a:srgbClr val="80676E"/>
                </a:solidFill>
              </a:rPr>
              <a:t>En pratique, est notamment concernée l’échéance trimestrielle (exigible le 15 avril 2020) ou mensuelle de taxe sur les  salaires .</a:t>
            </a:r>
          </a:p>
          <a:p>
            <a:pPr lvl="0" algn="just">
              <a:lnSpc>
                <a:spcPct val="120000"/>
              </a:lnSpc>
              <a:tabLst>
                <a:tab pos="447675" algn="l"/>
              </a:tabLst>
            </a:pPr>
            <a:endParaRPr lang="fr-FR" sz="1100" dirty="0">
              <a:solidFill>
                <a:srgbClr val="80676E"/>
              </a:solidFill>
            </a:endParaRPr>
          </a:p>
          <a:p>
            <a:pPr lvl="0" algn="just">
              <a:lnSpc>
                <a:spcPct val="120000"/>
              </a:lnSpc>
              <a:tabLst>
                <a:tab pos="447675" algn="l"/>
              </a:tabLst>
            </a:pPr>
            <a:r>
              <a:rPr lang="fr-FR" sz="1100" dirty="0" smtClean="0">
                <a:solidFill>
                  <a:srgbClr val="80676E"/>
                </a:solidFill>
              </a:rPr>
              <a:t>Cette demande de report est conditionnée par une demande expresse  via  le  formulaire </a:t>
            </a:r>
            <a:r>
              <a:rPr lang="fr-FR" sz="1100" dirty="0" err="1" smtClean="0">
                <a:solidFill>
                  <a:srgbClr val="80676E"/>
                </a:solidFill>
              </a:rPr>
              <a:t>ad’hoc</a:t>
            </a:r>
            <a:r>
              <a:rPr lang="fr-FR" sz="1100" dirty="0" smtClean="0">
                <a:solidFill>
                  <a:srgbClr val="80676E"/>
                </a:solidFill>
              </a:rPr>
              <a:t> (cf. notre newsletter du 19 mars 2020) et pour les </a:t>
            </a:r>
            <a:r>
              <a:rPr lang="fr-FR" sz="1100" dirty="0">
                <a:solidFill>
                  <a:srgbClr val="80676E"/>
                </a:solidFill>
              </a:rPr>
              <a:t>grandes les grandes entreprises (ou les entreprises </a:t>
            </a:r>
            <a:r>
              <a:rPr lang="fr-FR" sz="1100" dirty="0" smtClean="0">
                <a:solidFill>
                  <a:srgbClr val="80676E"/>
                </a:solidFill>
              </a:rPr>
              <a:t> membres </a:t>
            </a:r>
            <a:r>
              <a:rPr lang="fr-FR" sz="1100" dirty="0">
                <a:solidFill>
                  <a:srgbClr val="80676E"/>
                </a:solidFill>
              </a:rPr>
              <a:t>d'un grand </a:t>
            </a:r>
            <a:r>
              <a:rPr lang="fr-FR" sz="1100" dirty="0" smtClean="0">
                <a:solidFill>
                  <a:srgbClr val="80676E"/>
                </a:solidFill>
              </a:rPr>
              <a:t>groupe – chiffre d’affaires consolidé supérieur à 1,5 Md€ ou 5.000 salariés au moins), par un engagement de  </a:t>
            </a:r>
            <a:r>
              <a:rPr lang="fr-FR" sz="1100" dirty="0">
                <a:solidFill>
                  <a:srgbClr val="80676E"/>
                </a:solidFill>
              </a:rPr>
              <a:t>non-versement de dividendes et </a:t>
            </a:r>
            <a:r>
              <a:rPr lang="fr-FR" sz="1100" dirty="0" smtClean="0">
                <a:solidFill>
                  <a:srgbClr val="80676E"/>
                </a:solidFill>
              </a:rPr>
              <a:t>à l’absence de rachat d’actions </a:t>
            </a:r>
            <a:r>
              <a:rPr lang="fr-FR" sz="1100" dirty="0">
                <a:solidFill>
                  <a:srgbClr val="80676E"/>
                </a:solidFill>
              </a:rPr>
              <a:t>entre </a:t>
            </a:r>
            <a:r>
              <a:rPr lang="fr-FR" sz="1100" dirty="0" smtClean="0">
                <a:solidFill>
                  <a:srgbClr val="80676E"/>
                </a:solidFill>
              </a:rPr>
              <a:t>le 27 </a:t>
            </a:r>
            <a:r>
              <a:rPr lang="fr-FR" sz="1100" dirty="0">
                <a:solidFill>
                  <a:srgbClr val="80676E"/>
                </a:solidFill>
              </a:rPr>
              <a:t>mars et le 31 décembre </a:t>
            </a:r>
            <a:r>
              <a:rPr lang="fr-FR" sz="1100" dirty="0" smtClean="0">
                <a:solidFill>
                  <a:srgbClr val="80676E"/>
                </a:solidFill>
              </a:rPr>
              <a:t>2020.</a:t>
            </a:r>
          </a:p>
        </p:txBody>
      </p:sp>
      <p:sp>
        <p:nvSpPr>
          <p:cNvPr id="4" name="ZoneTexte 3">
            <a:extLst>
              <a:ext uri="{FF2B5EF4-FFF2-40B4-BE49-F238E27FC236}">
                <a16:creationId xmlns:a16="http://schemas.microsoft.com/office/drawing/2014/main" xmlns="" id="{092742B0-4AA6-477A-BD16-0121E19C9001}"/>
              </a:ext>
            </a:extLst>
          </p:cNvPr>
          <p:cNvSpPr txBox="1"/>
          <p:nvPr>
            <p:custDataLst>
              <p:tags r:id="rId4"/>
            </p:custDataLst>
          </p:nvPr>
        </p:nvSpPr>
        <p:spPr>
          <a:xfrm>
            <a:off x="426848" y="1918519"/>
            <a:ext cx="7154570" cy="2086725"/>
          </a:xfrm>
          <a:prstGeom prst="rect">
            <a:avLst/>
          </a:prstGeom>
          <a:noFill/>
        </p:spPr>
        <p:txBody>
          <a:bodyPr wrap="square" rtlCol="0">
            <a:spAutoFit/>
          </a:bodyPr>
          <a:lstStyle/>
          <a:p>
            <a:pPr marL="357188" lvl="0" indent="-357188" algn="just" defTabSz="791962">
              <a:lnSpc>
                <a:spcPct val="120000"/>
              </a:lnSpc>
              <a:buFont typeface="Wingdings" panose="05000000000000000000" pitchFamily="2" charset="2"/>
              <a:buChar char="q"/>
              <a:tabLst>
                <a:tab pos="447675" algn="l"/>
              </a:tabLst>
            </a:pPr>
            <a:r>
              <a:rPr lang="fr-FR" sz="1200" b="1" dirty="0" smtClean="0">
                <a:solidFill>
                  <a:srgbClr val="80676E"/>
                </a:solidFill>
              </a:rPr>
              <a:t>Report du délai de dépôt de la déclaration de résultat de l’exercice clos le 31 décembre 2019</a:t>
            </a:r>
            <a:endParaRPr lang="fr-FR" sz="1200" b="1" dirty="0">
              <a:solidFill>
                <a:srgbClr val="80676E"/>
              </a:solidFill>
            </a:endParaRPr>
          </a:p>
          <a:p>
            <a:pPr algn="just" defTabSz="791962">
              <a:lnSpc>
                <a:spcPct val="120000"/>
              </a:lnSpc>
            </a:pPr>
            <a:endParaRPr lang="fr-FR" sz="1200" dirty="0" smtClean="0">
              <a:solidFill>
                <a:schemeClr val="accent1"/>
              </a:solidFill>
            </a:endParaRPr>
          </a:p>
          <a:p>
            <a:pPr algn="just" defTabSz="791962">
              <a:lnSpc>
                <a:spcPct val="120000"/>
              </a:lnSpc>
            </a:pPr>
            <a:r>
              <a:rPr lang="fr-FR" sz="1200" dirty="0" smtClean="0">
                <a:solidFill>
                  <a:schemeClr val="accent1"/>
                </a:solidFill>
              </a:rPr>
              <a:t>Pour les entreprises qui ont clos leur exercice social le 31 décembre 2019, la date de limite de dépôt de leur déclaration de résultat (en mode EDI ou EFI) et des crédits d’impôt est reportée du 20 mai 2020 au 31 mai 2020. Ce report de délai s’applique aux sociétés soumises à l’IS et à l’IR (dans la catégorie des BIC ou BA) ainsi qu’aux sociétés civiles immobilières non soumises à l’IS.</a:t>
            </a:r>
          </a:p>
          <a:p>
            <a:pPr algn="just" defTabSz="791962">
              <a:lnSpc>
                <a:spcPct val="120000"/>
              </a:lnSpc>
            </a:pPr>
            <a:endParaRPr lang="fr-FR" sz="1200" dirty="0">
              <a:solidFill>
                <a:schemeClr val="accent1"/>
              </a:solidFill>
            </a:endParaRPr>
          </a:p>
          <a:p>
            <a:pPr algn="just" defTabSz="791962">
              <a:lnSpc>
                <a:spcPct val="120000"/>
              </a:lnSpc>
            </a:pPr>
            <a:r>
              <a:rPr lang="fr-FR" sz="1200" dirty="0" smtClean="0">
                <a:solidFill>
                  <a:schemeClr val="accent1"/>
                </a:solidFill>
              </a:rPr>
              <a:t>En revanche, à ce stade, ce report de délai ne s’applique pas aux autres obligations déclaratives telles que celles liées à l’intégration fiscale ou à la déclaration n°1330-CVAE.</a:t>
            </a:r>
            <a:endParaRPr lang="fr-FR" sz="1200" dirty="0">
              <a:solidFill>
                <a:schemeClr val="accent1"/>
              </a:solidFill>
            </a:endParaRPr>
          </a:p>
        </p:txBody>
      </p:sp>
    </p:spTree>
    <p:extLst>
      <p:ext uri="{BB962C8B-B14F-4D97-AF65-F5344CB8AC3E}">
        <p14:creationId xmlns:p14="http://schemas.microsoft.com/office/powerpoint/2010/main" val="232389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8915EB5C-1067-407B-8BAA-329E5BECBC0E}"/>
              </a:ext>
            </a:extLst>
          </p:cNvPr>
          <p:cNvSpPr/>
          <p:nvPr>
            <p:custDataLst>
              <p:tags r:id="rId1"/>
            </p:custDataLst>
          </p:nvPr>
        </p:nvSpPr>
        <p:spPr>
          <a:xfrm>
            <a:off x="328613" y="319473"/>
            <a:ext cx="7164387" cy="4284250"/>
          </a:xfrm>
          <a:prstGeom prst="rect">
            <a:avLst/>
          </a:prstGeom>
        </p:spPr>
        <p:txBody>
          <a:bodyPr wrap="square">
            <a:spAutoFit/>
          </a:bodyPr>
          <a:lstStyle/>
          <a:p>
            <a:pPr marL="285750" lvl="0" indent="-285750" algn="just">
              <a:lnSpc>
                <a:spcPct val="120000"/>
              </a:lnSpc>
              <a:buFont typeface="Wingdings" panose="05000000000000000000" pitchFamily="2" charset="2"/>
              <a:buChar char="q"/>
              <a:tabLst>
                <a:tab pos="447675" algn="l"/>
              </a:tabLst>
            </a:pPr>
            <a:r>
              <a:rPr lang="fr-FR" sz="1200" b="1" dirty="0">
                <a:solidFill>
                  <a:srgbClr val="80676E"/>
                </a:solidFill>
              </a:rPr>
              <a:t>Calcul de la TVA déclarée et </a:t>
            </a:r>
            <a:r>
              <a:rPr lang="fr-FR" sz="1200" b="1" dirty="0" smtClean="0">
                <a:solidFill>
                  <a:srgbClr val="80676E"/>
                </a:solidFill>
              </a:rPr>
              <a:t>le mode de </a:t>
            </a:r>
            <a:r>
              <a:rPr lang="fr-FR" sz="1200" b="1" dirty="0">
                <a:solidFill>
                  <a:srgbClr val="80676E"/>
                </a:solidFill>
              </a:rPr>
              <a:t>transmission des factures « papier » par voie électronique</a:t>
            </a:r>
          </a:p>
          <a:p>
            <a:pPr lvl="0" algn="just">
              <a:lnSpc>
                <a:spcPct val="120000"/>
              </a:lnSpc>
              <a:tabLst>
                <a:tab pos="447675" algn="l"/>
              </a:tabLst>
            </a:pPr>
            <a:endParaRPr lang="fr-FR" sz="1100" b="1" dirty="0">
              <a:solidFill>
                <a:srgbClr val="80676E"/>
              </a:solidFill>
            </a:endParaRPr>
          </a:p>
          <a:p>
            <a:pPr lvl="0" algn="just">
              <a:lnSpc>
                <a:spcPct val="120000"/>
              </a:lnSpc>
              <a:tabLst>
                <a:tab pos="447675" algn="l"/>
              </a:tabLst>
            </a:pPr>
            <a:r>
              <a:rPr lang="fr-FR" sz="1200" dirty="0">
                <a:solidFill>
                  <a:srgbClr val="80676E"/>
                </a:solidFill>
              </a:rPr>
              <a:t>L’administration admet que les entreprises, soumises au régime réel normal et qui ne disposent pas de l’ensemble des pièces pour souscrire leurs déclarations de TVA compte tenu du confinement, puissent déclarer et verser un montant forfaitaire de TVA selon les modalités suivantes :</a:t>
            </a:r>
          </a:p>
          <a:p>
            <a:pPr lvl="0" algn="just">
              <a:lnSpc>
                <a:spcPct val="120000"/>
              </a:lnSpc>
              <a:tabLst>
                <a:tab pos="447675" algn="l"/>
              </a:tabLst>
            </a:pPr>
            <a:endParaRPr lang="fr-FR" sz="1200" dirty="0">
              <a:solidFill>
                <a:srgbClr val="80676E"/>
              </a:solidFill>
            </a:endParaRPr>
          </a:p>
          <a:p>
            <a:pPr marL="171450" lvl="0" indent="-171450" algn="just">
              <a:lnSpc>
                <a:spcPct val="120000"/>
              </a:lnSpc>
              <a:buFont typeface="Wingdings" panose="05000000000000000000" pitchFamily="2" charset="2"/>
              <a:buChar char="ü"/>
              <a:tabLst>
                <a:tab pos="447675" algn="l"/>
              </a:tabLst>
            </a:pPr>
            <a:r>
              <a:rPr lang="fr-FR" sz="1200" dirty="0">
                <a:solidFill>
                  <a:srgbClr val="80676E"/>
                </a:solidFill>
              </a:rPr>
              <a:t>Sur la base d’une simple estimation du montant de la TVA due au titre d’un mois et </a:t>
            </a:r>
            <a:r>
              <a:rPr lang="fr-FR" sz="1200" dirty="0" smtClean="0">
                <a:solidFill>
                  <a:srgbClr val="80676E"/>
                </a:solidFill>
              </a:rPr>
              <a:t>versement le </a:t>
            </a:r>
            <a:r>
              <a:rPr lang="fr-FR" sz="1200" dirty="0">
                <a:solidFill>
                  <a:srgbClr val="80676E"/>
                </a:solidFill>
              </a:rPr>
              <a:t>mois suivant un acompte correspondant à ce montant comme le prévoit l’administration en période de </a:t>
            </a:r>
            <a:r>
              <a:rPr lang="fr-FR" sz="1200" dirty="0" smtClean="0">
                <a:solidFill>
                  <a:srgbClr val="80676E"/>
                </a:solidFill>
              </a:rPr>
              <a:t>congés </a:t>
            </a:r>
            <a:r>
              <a:rPr lang="fr-FR" sz="1200" dirty="0">
                <a:solidFill>
                  <a:srgbClr val="80676E"/>
                </a:solidFill>
              </a:rPr>
              <a:t>; une marge d’erreur de 20% étant </a:t>
            </a:r>
            <a:r>
              <a:rPr lang="fr-FR" sz="1200" dirty="0" smtClean="0">
                <a:solidFill>
                  <a:srgbClr val="80676E"/>
                </a:solidFill>
              </a:rPr>
              <a:t>tolérée ;</a:t>
            </a:r>
          </a:p>
          <a:p>
            <a:pPr marL="171450" lvl="0" indent="-171450" algn="just">
              <a:lnSpc>
                <a:spcPct val="120000"/>
              </a:lnSpc>
              <a:buFont typeface="Wingdings" panose="05000000000000000000" pitchFamily="2" charset="2"/>
              <a:buChar char="ü"/>
              <a:tabLst>
                <a:tab pos="447675" algn="l"/>
              </a:tabLst>
            </a:pPr>
            <a:endParaRPr lang="fr-FR" sz="1200" dirty="0">
              <a:solidFill>
                <a:srgbClr val="80676E"/>
              </a:solidFill>
            </a:endParaRPr>
          </a:p>
          <a:p>
            <a:pPr marL="171450" lvl="0" indent="-171450" algn="just">
              <a:lnSpc>
                <a:spcPct val="120000"/>
              </a:lnSpc>
              <a:buFont typeface="Wingdings" panose="05000000000000000000" pitchFamily="2" charset="2"/>
              <a:buChar char="ü"/>
              <a:tabLst>
                <a:tab pos="447675" algn="l"/>
              </a:tabLst>
            </a:pPr>
            <a:r>
              <a:rPr lang="fr-FR" sz="1200" dirty="0" smtClean="0">
                <a:solidFill>
                  <a:srgbClr val="80676E"/>
                </a:solidFill>
              </a:rPr>
              <a:t>Ou, </a:t>
            </a:r>
            <a:r>
              <a:rPr lang="fr-FR" sz="1200" dirty="0">
                <a:solidFill>
                  <a:srgbClr val="80676E"/>
                </a:solidFill>
              </a:rPr>
              <a:t>pour les seules  entreprises qui ont connu une baisse de leur chiffre d’affaires, à titre exceptionnel et pour la durée du confinement décidée par les </a:t>
            </a:r>
            <a:r>
              <a:rPr lang="fr-FR" sz="1200" dirty="0" smtClean="0">
                <a:solidFill>
                  <a:srgbClr val="80676E"/>
                </a:solidFill>
              </a:rPr>
              <a:t>autorités</a:t>
            </a:r>
            <a:r>
              <a:rPr lang="fr-FR" sz="1200" dirty="0">
                <a:solidFill>
                  <a:srgbClr val="80676E"/>
                </a:solidFill>
              </a:rPr>
              <a:t> </a:t>
            </a:r>
            <a:r>
              <a:rPr lang="fr-FR" sz="1200" dirty="0" smtClean="0">
                <a:solidFill>
                  <a:srgbClr val="80676E"/>
                </a:solidFill>
              </a:rPr>
              <a:t>:</a:t>
            </a:r>
          </a:p>
          <a:p>
            <a:pPr marL="171450" lvl="0" indent="-171450" algn="just">
              <a:lnSpc>
                <a:spcPct val="120000"/>
              </a:lnSpc>
              <a:buFont typeface="Wingdings" panose="05000000000000000000" pitchFamily="2" charset="2"/>
              <a:buChar char="ü"/>
              <a:tabLst>
                <a:tab pos="447675" algn="l"/>
              </a:tabLst>
            </a:pPr>
            <a:endParaRPr lang="fr-FR" sz="1200" dirty="0" smtClean="0">
              <a:solidFill>
                <a:srgbClr val="80676E"/>
              </a:solidFill>
            </a:endParaRPr>
          </a:p>
          <a:p>
            <a:pPr marL="628650" lvl="1" indent="-171450" algn="just">
              <a:lnSpc>
                <a:spcPct val="120000"/>
              </a:lnSpc>
              <a:buFont typeface="Wingdings" panose="05000000000000000000" pitchFamily="2" charset="2"/>
              <a:buChar char="§"/>
              <a:tabLst>
                <a:tab pos="447675" algn="l"/>
              </a:tabLst>
            </a:pPr>
            <a:r>
              <a:rPr lang="fr-FR" sz="1200" u="sng" dirty="0" smtClean="0">
                <a:solidFill>
                  <a:srgbClr val="80676E"/>
                </a:solidFill>
              </a:rPr>
              <a:t>Pour </a:t>
            </a:r>
            <a:r>
              <a:rPr lang="fr-FR" sz="1200" u="sng" dirty="0">
                <a:solidFill>
                  <a:srgbClr val="80676E"/>
                </a:solidFill>
              </a:rPr>
              <a:t>la déclaration </a:t>
            </a:r>
            <a:r>
              <a:rPr lang="fr-FR" sz="1200" u="sng" dirty="0" smtClean="0">
                <a:solidFill>
                  <a:srgbClr val="80676E"/>
                </a:solidFill>
              </a:rPr>
              <a:t>de mars souscrite en avril </a:t>
            </a:r>
            <a:r>
              <a:rPr lang="fr-FR" sz="1200" dirty="0" smtClean="0">
                <a:solidFill>
                  <a:srgbClr val="80676E"/>
                </a:solidFill>
              </a:rPr>
              <a:t>: par </a:t>
            </a:r>
            <a:r>
              <a:rPr lang="fr-FR" sz="1200" dirty="0">
                <a:solidFill>
                  <a:srgbClr val="80676E"/>
                </a:solidFill>
              </a:rPr>
              <a:t>défaut, forfait </a:t>
            </a:r>
            <a:r>
              <a:rPr lang="fr-FR" sz="1200" dirty="0" smtClean="0">
                <a:solidFill>
                  <a:srgbClr val="80676E"/>
                </a:solidFill>
              </a:rPr>
              <a:t>égal à </a:t>
            </a:r>
            <a:r>
              <a:rPr lang="fr-FR" sz="1200" dirty="0">
                <a:solidFill>
                  <a:srgbClr val="80676E"/>
                </a:solidFill>
              </a:rPr>
              <a:t>80 % du montant déclaré au titre </a:t>
            </a:r>
            <a:r>
              <a:rPr lang="fr-FR" sz="1200" dirty="0" smtClean="0">
                <a:solidFill>
                  <a:srgbClr val="80676E"/>
                </a:solidFill>
              </a:rPr>
              <a:t>du mois de </a:t>
            </a:r>
            <a:r>
              <a:rPr lang="fr-FR" sz="1200" dirty="0">
                <a:solidFill>
                  <a:srgbClr val="80676E"/>
                </a:solidFill>
              </a:rPr>
              <a:t>février </a:t>
            </a:r>
            <a:r>
              <a:rPr lang="fr-FR" sz="1200" dirty="0" smtClean="0">
                <a:solidFill>
                  <a:srgbClr val="80676E"/>
                </a:solidFill>
              </a:rPr>
              <a:t>(ou forfait égal à 80 </a:t>
            </a:r>
            <a:r>
              <a:rPr lang="fr-FR" sz="1200" dirty="0">
                <a:solidFill>
                  <a:srgbClr val="80676E"/>
                </a:solidFill>
              </a:rPr>
              <a:t>% du montant déclaré au titre de janvier </a:t>
            </a:r>
            <a:r>
              <a:rPr lang="fr-FR" sz="1200" dirty="0" smtClean="0">
                <a:solidFill>
                  <a:srgbClr val="80676E"/>
                </a:solidFill>
              </a:rPr>
              <a:t>en cas de recours également à un acompte le  mois précédent). Si l’activité </a:t>
            </a:r>
            <a:r>
              <a:rPr lang="fr-FR" sz="1200" dirty="0">
                <a:solidFill>
                  <a:srgbClr val="80676E"/>
                </a:solidFill>
              </a:rPr>
              <a:t>est arrêtée depuis mi-mars (fermeture totale) ou en très forte baisse (estimée à 50 % ou plus), forfait </a:t>
            </a:r>
            <a:r>
              <a:rPr lang="fr-FR" sz="1200" dirty="0" smtClean="0">
                <a:solidFill>
                  <a:srgbClr val="80676E"/>
                </a:solidFill>
              </a:rPr>
              <a:t>égal à </a:t>
            </a:r>
            <a:r>
              <a:rPr lang="fr-FR" sz="1200" dirty="0">
                <a:solidFill>
                  <a:srgbClr val="80676E"/>
                </a:solidFill>
              </a:rPr>
              <a:t>50 % du montant déclaré au titre </a:t>
            </a:r>
            <a:r>
              <a:rPr lang="fr-FR" sz="1200" dirty="0" smtClean="0">
                <a:solidFill>
                  <a:srgbClr val="80676E"/>
                </a:solidFill>
              </a:rPr>
              <a:t>du mois de </a:t>
            </a:r>
            <a:r>
              <a:rPr lang="fr-FR" sz="1200" dirty="0">
                <a:solidFill>
                  <a:srgbClr val="80676E"/>
                </a:solidFill>
              </a:rPr>
              <a:t>février </a:t>
            </a:r>
            <a:r>
              <a:rPr lang="fr-FR" sz="1200" dirty="0" smtClean="0">
                <a:solidFill>
                  <a:srgbClr val="80676E"/>
                </a:solidFill>
              </a:rPr>
              <a:t>(ou forfait égal à </a:t>
            </a:r>
            <a:r>
              <a:rPr lang="fr-FR" sz="1200" dirty="0">
                <a:solidFill>
                  <a:srgbClr val="80676E"/>
                </a:solidFill>
              </a:rPr>
              <a:t>50 % du montant déclaré au titre de </a:t>
            </a:r>
            <a:r>
              <a:rPr lang="fr-FR" sz="1200" dirty="0" smtClean="0">
                <a:solidFill>
                  <a:srgbClr val="80676E"/>
                </a:solidFill>
              </a:rPr>
              <a:t>janvier en </a:t>
            </a:r>
            <a:r>
              <a:rPr lang="fr-FR" sz="1200" dirty="0">
                <a:solidFill>
                  <a:srgbClr val="80676E"/>
                </a:solidFill>
              </a:rPr>
              <a:t>cas de recours également à un acompte </a:t>
            </a:r>
            <a:r>
              <a:rPr lang="fr-FR" sz="1200" dirty="0" smtClean="0">
                <a:solidFill>
                  <a:srgbClr val="80676E"/>
                </a:solidFill>
              </a:rPr>
              <a:t>le </a:t>
            </a:r>
            <a:r>
              <a:rPr lang="fr-FR" sz="1200" dirty="0">
                <a:solidFill>
                  <a:srgbClr val="80676E"/>
                </a:solidFill>
              </a:rPr>
              <a:t>mois </a:t>
            </a:r>
            <a:r>
              <a:rPr lang="fr-FR" sz="1200" dirty="0" smtClean="0">
                <a:solidFill>
                  <a:srgbClr val="80676E"/>
                </a:solidFill>
              </a:rPr>
              <a:t>précédent).</a:t>
            </a:r>
            <a:endParaRPr lang="fr-FR" sz="1200" dirty="0">
              <a:solidFill>
                <a:srgbClr val="80676E"/>
              </a:solidFill>
            </a:endParaRPr>
          </a:p>
        </p:txBody>
      </p:sp>
      <p:sp>
        <p:nvSpPr>
          <p:cNvPr id="11" name="Rectangle 10">
            <a:extLst>
              <a:ext uri="{FF2B5EF4-FFF2-40B4-BE49-F238E27FC236}">
                <a16:creationId xmlns:a16="http://schemas.microsoft.com/office/drawing/2014/main" xmlns="" id="{A6A2EB4D-3B46-44DA-8555-3039685B96FB}"/>
              </a:ext>
            </a:extLst>
          </p:cNvPr>
          <p:cNvSpPr/>
          <p:nvPr>
            <p:custDataLst>
              <p:tags r:id="rId2"/>
            </p:custDataLst>
          </p:nvPr>
        </p:nvSpPr>
        <p:spPr>
          <a:xfrm>
            <a:off x="3346704" y="4417444"/>
            <a:ext cx="4146296" cy="4967514"/>
          </a:xfrm>
          <a:prstGeom prst="rect">
            <a:avLst/>
          </a:prstGeom>
        </p:spPr>
        <p:txBody>
          <a:bodyPr wrap="square">
            <a:spAutoFit/>
          </a:bodyPr>
          <a:lstStyle/>
          <a:p>
            <a:pPr algn="just">
              <a:lnSpc>
                <a:spcPct val="120000"/>
              </a:lnSpc>
            </a:pPr>
            <a:r>
              <a:rPr lang="fr-FR" sz="1200" dirty="0">
                <a:solidFill>
                  <a:srgbClr val="80676E"/>
                </a:solidFill>
              </a:rPr>
              <a:t>Lors du paiement de l'acompte au titre d'un mois, le montant de celui-ci devra être mentionné en ligne 5B « Sommes à ajouter, y compris acompte congés » du cadre TVA brute et le cadre « Mention expresse » devra être complété des mots-clés « Acompte Covid-19 » et du forfait utilisé, par exemple : « Forfait 80 % du mois M </a:t>
            </a:r>
            <a:r>
              <a:rPr lang="fr-FR" sz="1200" dirty="0" smtClean="0">
                <a:solidFill>
                  <a:srgbClr val="80676E"/>
                </a:solidFill>
              </a:rPr>
              <a:t>».</a:t>
            </a:r>
          </a:p>
          <a:p>
            <a:pPr marL="171450" indent="-171450" algn="just">
              <a:lnSpc>
                <a:spcPct val="120000"/>
              </a:lnSpc>
              <a:buFont typeface="Wingdings" panose="05000000000000000000" pitchFamily="2" charset="2"/>
              <a:buChar char="§"/>
            </a:pPr>
            <a:endParaRPr lang="fr-FR" sz="1200" u="sng" dirty="0">
              <a:solidFill>
                <a:srgbClr val="80676E"/>
              </a:solidFill>
            </a:endParaRPr>
          </a:p>
          <a:p>
            <a:pPr marL="171450" indent="-171450" algn="just">
              <a:lnSpc>
                <a:spcPct val="120000"/>
              </a:lnSpc>
              <a:buFont typeface="Wingdings" panose="05000000000000000000" pitchFamily="2" charset="2"/>
              <a:buChar char="§"/>
            </a:pPr>
            <a:r>
              <a:rPr lang="fr-FR" sz="1200" u="sng" dirty="0" smtClean="0">
                <a:solidFill>
                  <a:srgbClr val="80676E"/>
                </a:solidFill>
              </a:rPr>
              <a:t>Pour </a:t>
            </a:r>
            <a:r>
              <a:rPr lang="fr-FR" sz="1200" u="sng" dirty="0">
                <a:solidFill>
                  <a:srgbClr val="80676E"/>
                </a:solidFill>
              </a:rPr>
              <a:t>la déclaration </a:t>
            </a:r>
            <a:r>
              <a:rPr lang="fr-FR" sz="1200" u="sng" dirty="0" smtClean="0">
                <a:solidFill>
                  <a:srgbClr val="80676E"/>
                </a:solidFill>
              </a:rPr>
              <a:t>d’avril souscrite en mai </a:t>
            </a:r>
            <a:r>
              <a:rPr lang="fr-FR" sz="1200" u="sng" dirty="0">
                <a:solidFill>
                  <a:srgbClr val="80676E"/>
                </a:solidFill>
              </a:rPr>
              <a:t>:</a:t>
            </a:r>
            <a:r>
              <a:rPr lang="fr-FR" sz="1200" dirty="0">
                <a:solidFill>
                  <a:srgbClr val="80676E"/>
                </a:solidFill>
              </a:rPr>
              <a:t>  modalités identiques au mois précédent si la période de confinement est prolongée et rend impossible une déclaration de régularisation à cette </a:t>
            </a:r>
            <a:r>
              <a:rPr lang="fr-FR" sz="1200" dirty="0" smtClean="0">
                <a:solidFill>
                  <a:srgbClr val="80676E"/>
                </a:solidFill>
              </a:rPr>
              <a:t>date ;</a:t>
            </a:r>
          </a:p>
          <a:p>
            <a:pPr marL="171450" indent="-171450" algn="just">
              <a:lnSpc>
                <a:spcPct val="120000"/>
              </a:lnSpc>
              <a:buFont typeface="Wingdings" panose="05000000000000000000" pitchFamily="2" charset="2"/>
              <a:buChar char="§"/>
            </a:pPr>
            <a:endParaRPr lang="fr-FR" sz="1200" dirty="0">
              <a:solidFill>
                <a:srgbClr val="80676E"/>
              </a:solidFill>
            </a:endParaRPr>
          </a:p>
          <a:p>
            <a:pPr marL="171450" indent="-171450" algn="just">
              <a:lnSpc>
                <a:spcPct val="120000"/>
              </a:lnSpc>
              <a:buFont typeface="Wingdings" panose="05000000000000000000" pitchFamily="2" charset="2"/>
              <a:buChar char="§"/>
            </a:pPr>
            <a:r>
              <a:rPr lang="fr-FR" sz="1200" u="sng" dirty="0" smtClean="0">
                <a:solidFill>
                  <a:srgbClr val="80676E"/>
                </a:solidFill>
              </a:rPr>
              <a:t>Déclaration </a:t>
            </a:r>
            <a:r>
              <a:rPr lang="fr-FR" sz="1200" u="sng" dirty="0">
                <a:solidFill>
                  <a:srgbClr val="80676E"/>
                </a:solidFill>
              </a:rPr>
              <a:t>de régularisation</a:t>
            </a:r>
            <a:r>
              <a:rPr lang="fr-FR" sz="1200" dirty="0">
                <a:solidFill>
                  <a:srgbClr val="80676E"/>
                </a:solidFill>
              </a:rPr>
              <a:t> : régularisation de la TVA due en fonction des éléments réels tirés de l’activité sur l'ensemble des mois précédents réglés sous forme d'acomptes, avec imputation des acomptes </a:t>
            </a:r>
            <a:r>
              <a:rPr lang="fr-FR" sz="1200" dirty="0" smtClean="0">
                <a:solidFill>
                  <a:srgbClr val="80676E"/>
                </a:solidFill>
              </a:rPr>
              <a:t>versés.</a:t>
            </a:r>
          </a:p>
          <a:p>
            <a:pPr marL="173038" algn="just">
              <a:lnSpc>
                <a:spcPct val="120000"/>
              </a:lnSpc>
            </a:pPr>
            <a:r>
              <a:rPr lang="fr-FR" sz="1200" dirty="0" smtClean="0">
                <a:solidFill>
                  <a:srgbClr val="80676E"/>
                </a:solidFill>
              </a:rPr>
              <a:t>Elle devra </a:t>
            </a:r>
            <a:r>
              <a:rPr lang="fr-FR" sz="1200" dirty="0">
                <a:solidFill>
                  <a:srgbClr val="80676E"/>
                </a:solidFill>
              </a:rPr>
              <a:t>cumuler les éléments relatifs au mois écoulé avec ceux des mois précédents qui ont fait l’objet d’acomptes. La somme des acomptes payés au titre des mois précédents devra être imputée et mentionnée sur la ligne 2C « Sommes à imputer, y compris acompte congés » du cadre TVA déductible</a:t>
            </a:r>
            <a:r>
              <a:rPr lang="fr-FR" sz="1200" dirty="0" smtClean="0">
                <a:solidFill>
                  <a:srgbClr val="80676E"/>
                </a:solidFill>
              </a:rPr>
              <a:t>.</a:t>
            </a:r>
            <a:endParaRPr lang="fr-FR" sz="1200" dirty="0">
              <a:solidFill>
                <a:srgbClr val="80676E"/>
              </a:solidFill>
            </a:endParaRPr>
          </a:p>
        </p:txBody>
      </p:sp>
    </p:spTree>
    <p:extLst>
      <p:ext uri="{BB962C8B-B14F-4D97-AF65-F5344CB8AC3E}">
        <p14:creationId xmlns:p14="http://schemas.microsoft.com/office/powerpoint/2010/main" val="3224404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custDataLst>
              <p:tags r:id="rId1"/>
            </p:custDataLst>
          </p:nvPr>
        </p:nvSpPr>
        <p:spPr>
          <a:xfrm>
            <a:off x="357065" y="4402539"/>
            <a:ext cx="3449392" cy="249875"/>
          </a:xfrm>
        </p:spPr>
        <p:txBody>
          <a:bodyPr/>
          <a:lstStyle/>
          <a:p>
            <a:r>
              <a:rPr lang="fr-FR" dirty="0" smtClean="0"/>
              <a:t>ERIC QUENTIN </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custDataLst>
              <p:tags r:id="rId2"/>
            </p:custDataLst>
          </p:nvPr>
        </p:nvSpPr>
        <p:spPr>
          <a:xfrm>
            <a:off x="357065" y="4657720"/>
            <a:ext cx="3449392" cy="323855"/>
          </a:xfrm>
        </p:spPr>
        <p:txBody>
          <a:bodyPr/>
          <a:lstStyle/>
          <a:p>
            <a:r>
              <a:rPr lang="fr-FR" i="1" dirty="0"/>
              <a:t>Avocat associé</a:t>
            </a:r>
          </a:p>
          <a:p>
            <a:r>
              <a:rPr lang="fr-FR" i="1" dirty="0"/>
              <a:t>Droit </a:t>
            </a:r>
            <a:r>
              <a:rPr lang="fr-FR" i="1" dirty="0" smtClean="0"/>
              <a:t>fiscal</a:t>
            </a:r>
            <a:endParaRPr lang="fr-FR" i="1" dirty="0"/>
          </a:p>
          <a:p>
            <a:r>
              <a:rPr lang="fr-FR" dirty="0" smtClean="0"/>
              <a:t>Tél. : +33 (0)1 53 93 22 00 quentin@hocheavocats.com</a:t>
            </a:r>
            <a:endParaRPr lang="fr-FR" dirty="0"/>
          </a:p>
        </p:txBody>
      </p:sp>
      <p:sp>
        <p:nvSpPr>
          <p:cNvPr id="37" name="Espace réservé du contenu 36">
            <a:extLst>
              <a:ext uri="{FF2B5EF4-FFF2-40B4-BE49-F238E27FC236}">
                <a16:creationId xmlns:a16="http://schemas.microsoft.com/office/drawing/2014/main" xmlns="" id="{18E915F1-F283-294F-A446-F11B2CA17633}"/>
              </a:ext>
            </a:extLst>
          </p:cNvPr>
          <p:cNvSpPr>
            <a:spLocks noGrp="1"/>
          </p:cNvSpPr>
          <p:nvPr>
            <p:ph idx="15"/>
            <p:custDataLst>
              <p:tags r:id="rId3"/>
            </p:custDataLst>
          </p:nvPr>
        </p:nvSpPr>
        <p:spPr>
          <a:xfrm>
            <a:off x="4113578" y="4407845"/>
            <a:ext cx="3449392" cy="249875"/>
          </a:xfrm>
        </p:spPr>
        <p:txBody>
          <a:bodyPr/>
          <a:lstStyle/>
          <a:p>
            <a:r>
              <a:rPr lang="pt" dirty="0" smtClean="0"/>
              <a:t>CHRIsTOPHE LEFEVRE </a:t>
            </a:r>
            <a:endParaRPr lang="pt" dirty="0"/>
          </a:p>
        </p:txBody>
      </p:sp>
      <p:sp>
        <p:nvSpPr>
          <p:cNvPr id="38" name="Espace réservé du contenu 37">
            <a:extLst>
              <a:ext uri="{FF2B5EF4-FFF2-40B4-BE49-F238E27FC236}">
                <a16:creationId xmlns:a16="http://schemas.microsoft.com/office/drawing/2014/main" xmlns="" id="{213CE7B1-7046-7F44-95A2-690DF7884C0B}"/>
              </a:ext>
            </a:extLst>
          </p:cNvPr>
          <p:cNvSpPr>
            <a:spLocks noGrp="1"/>
          </p:cNvSpPr>
          <p:nvPr>
            <p:ph idx="16"/>
            <p:custDataLst>
              <p:tags r:id="rId4"/>
            </p:custDataLst>
          </p:nvPr>
        </p:nvSpPr>
        <p:spPr>
          <a:xfrm>
            <a:off x="4113578" y="4657720"/>
            <a:ext cx="3449392" cy="323855"/>
          </a:xfrm>
        </p:spPr>
        <p:txBody>
          <a:bodyPr/>
          <a:lstStyle/>
          <a:p>
            <a:r>
              <a:rPr lang="fr-FR" i="1" dirty="0" smtClean="0"/>
              <a:t>Avocat associé</a:t>
            </a:r>
            <a:endParaRPr lang="fr-FR" i="1" dirty="0"/>
          </a:p>
          <a:p>
            <a:r>
              <a:rPr lang="fr-FR" i="1" dirty="0"/>
              <a:t>Droit </a:t>
            </a:r>
            <a:r>
              <a:rPr lang="fr-FR" i="1" dirty="0" smtClean="0"/>
              <a:t>fiscal</a:t>
            </a:r>
            <a:endParaRPr lang="fr-FR" i="1" dirty="0"/>
          </a:p>
          <a:p>
            <a:endParaRPr lang="fr-FR" i="1" dirty="0"/>
          </a:p>
          <a:p>
            <a:r>
              <a:rPr lang="fr-FR" dirty="0"/>
              <a:t>Tél. : +33 (0)1 53 93 22 00 </a:t>
            </a:r>
            <a:r>
              <a:rPr lang="fr-FR" dirty="0" smtClean="0"/>
              <a:t>lefevre@hocheavocats.com</a:t>
            </a:r>
            <a:endParaRPr lang="fr-FR" dirty="0"/>
          </a:p>
        </p:txBody>
      </p:sp>
      <p:sp>
        <p:nvSpPr>
          <p:cNvPr id="39" name="Espace réservé du contenu 38">
            <a:extLst>
              <a:ext uri="{FF2B5EF4-FFF2-40B4-BE49-F238E27FC236}">
                <a16:creationId xmlns:a16="http://schemas.microsoft.com/office/drawing/2014/main" xmlns="" id="{AD7229F4-3FB6-1844-A92A-C156FA7671A9}"/>
              </a:ext>
            </a:extLst>
          </p:cNvPr>
          <p:cNvSpPr>
            <a:spLocks noGrp="1"/>
          </p:cNvSpPr>
          <p:nvPr>
            <p:ph idx="17"/>
            <p:custDataLst>
              <p:tags r:id="rId5"/>
            </p:custDataLst>
          </p:nvPr>
        </p:nvSpPr>
        <p:spPr/>
        <p:txBody>
          <a:bodyPr/>
          <a:lstStyle/>
          <a:p>
            <a:r>
              <a:rPr lang="pt" dirty="0" smtClean="0"/>
              <a:t>VIRGINIE RESTINO</a:t>
            </a:r>
            <a:endParaRPr lang="pt" dirty="0"/>
          </a:p>
        </p:txBody>
      </p:sp>
      <p:sp>
        <p:nvSpPr>
          <p:cNvPr id="40" name="Espace réservé du contenu 39">
            <a:extLst>
              <a:ext uri="{FF2B5EF4-FFF2-40B4-BE49-F238E27FC236}">
                <a16:creationId xmlns:a16="http://schemas.microsoft.com/office/drawing/2014/main" xmlns="" id="{BAE96002-9809-FD4B-AD4D-76F881F39DC7}"/>
              </a:ext>
            </a:extLst>
          </p:cNvPr>
          <p:cNvSpPr>
            <a:spLocks noGrp="1"/>
          </p:cNvSpPr>
          <p:nvPr>
            <p:ph idx="18"/>
            <p:custDataLst>
              <p:tags r:id="rId6"/>
            </p:custDataLst>
          </p:nvPr>
        </p:nvSpPr>
        <p:spPr>
          <a:xfrm>
            <a:off x="357065" y="5627373"/>
            <a:ext cx="3449392" cy="298865"/>
          </a:xfrm>
        </p:spPr>
        <p:txBody>
          <a:bodyPr/>
          <a:lstStyle/>
          <a:p>
            <a:r>
              <a:rPr lang="fr-FR" i="1" dirty="0" smtClean="0"/>
              <a:t>Avocat associé</a:t>
            </a:r>
            <a:endParaRPr lang="fr-FR" i="1" dirty="0"/>
          </a:p>
          <a:p>
            <a:r>
              <a:rPr lang="fr-FR" i="1" dirty="0"/>
              <a:t>Droit </a:t>
            </a:r>
            <a:r>
              <a:rPr lang="fr-FR" i="1" dirty="0" smtClean="0"/>
              <a:t>fiscal</a:t>
            </a:r>
            <a:endParaRPr lang="fr-FR" i="1" dirty="0"/>
          </a:p>
          <a:p>
            <a:r>
              <a:rPr lang="fr-FR" dirty="0"/>
              <a:t>Tél. : +33 (0)1 53 93 22 00 </a:t>
            </a:r>
            <a:r>
              <a:rPr lang="fr-FR" dirty="0" smtClean="0"/>
              <a:t>restino@hocheavocats.com</a:t>
            </a:r>
            <a:endParaRPr lang="fr-FR" dirty="0"/>
          </a:p>
        </p:txBody>
      </p:sp>
      <p:sp>
        <p:nvSpPr>
          <p:cNvPr id="41" name="Espace réservé du contenu 40">
            <a:extLst>
              <a:ext uri="{FF2B5EF4-FFF2-40B4-BE49-F238E27FC236}">
                <a16:creationId xmlns:a16="http://schemas.microsoft.com/office/drawing/2014/main" xmlns="" id="{7AE86F4D-919E-3748-B00E-F594AE9D3D91}"/>
              </a:ext>
            </a:extLst>
          </p:cNvPr>
          <p:cNvSpPr>
            <a:spLocks noGrp="1"/>
          </p:cNvSpPr>
          <p:nvPr>
            <p:ph idx="19"/>
            <p:custDataLst>
              <p:tags r:id="rId7"/>
            </p:custDataLst>
          </p:nvPr>
        </p:nvSpPr>
        <p:spPr>
          <a:xfrm>
            <a:off x="4113578" y="5401858"/>
            <a:ext cx="3449392" cy="249875"/>
          </a:xfrm>
        </p:spPr>
        <p:txBody>
          <a:bodyPr/>
          <a:lstStyle/>
          <a:p>
            <a:r>
              <a:rPr lang="pt" dirty="0" smtClean="0"/>
              <a:t>JERôme mas</a:t>
            </a:r>
            <a:endParaRPr lang="pt" dirty="0"/>
          </a:p>
        </p:txBody>
      </p:sp>
      <p:sp>
        <p:nvSpPr>
          <p:cNvPr id="42" name="Espace réservé du contenu 41">
            <a:extLst>
              <a:ext uri="{FF2B5EF4-FFF2-40B4-BE49-F238E27FC236}">
                <a16:creationId xmlns:a16="http://schemas.microsoft.com/office/drawing/2014/main" xmlns="" id="{6E03E4CC-995B-B645-87CD-F1BB9ED643A8}"/>
              </a:ext>
            </a:extLst>
          </p:cNvPr>
          <p:cNvSpPr>
            <a:spLocks noGrp="1"/>
          </p:cNvSpPr>
          <p:nvPr>
            <p:ph idx="20"/>
            <p:custDataLst>
              <p:tags r:id="rId8"/>
            </p:custDataLst>
          </p:nvPr>
        </p:nvSpPr>
        <p:spPr>
          <a:xfrm>
            <a:off x="4130647" y="5627373"/>
            <a:ext cx="3449392" cy="381162"/>
          </a:xfrm>
        </p:spPr>
        <p:txBody>
          <a:bodyPr/>
          <a:lstStyle/>
          <a:p>
            <a:r>
              <a:rPr lang="fr-FR" i="1" dirty="0" smtClean="0"/>
              <a:t>Avocat associé</a:t>
            </a:r>
            <a:endParaRPr lang="fr-FR" i="1" dirty="0"/>
          </a:p>
          <a:p>
            <a:r>
              <a:rPr lang="fr-FR" i="1" dirty="0"/>
              <a:t>Droit </a:t>
            </a:r>
            <a:r>
              <a:rPr lang="fr-FR" i="1" dirty="0" smtClean="0"/>
              <a:t>fiscal</a:t>
            </a:r>
            <a:endParaRPr lang="fr-FR" i="1" dirty="0"/>
          </a:p>
          <a:p>
            <a:endParaRPr lang="fr-FR" i="1" dirty="0"/>
          </a:p>
          <a:p>
            <a:r>
              <a:rPr lang="fr-FR" dirty="0"/>
              <a:t>Tél. : +33 (0)1 53 93 22 00 </a:t>
            </a:r>
            <a:r>
              <a:rPr lang="fr-FR" dirty="0" smtClean="0"/>
              <a:t>mas@hocheavocats.com</a:t>
            </a:r>
            <a:endParaRPr lang="fr-FR" dirty="0"/>
          </a:p>
        </p:txBody>
      </p:sp>
      <p:sp>
        <p:nvSpPr>
          <p:cNvPr id="10" name="Rectangle 9">
            <a:extLst>
              <a:ext uri="{FF2B5EF4-FFF2-40B4-BE49-F238E27FC236}">
                <a16:creationId xmlns:a16="http://schemas.microsoft.com/office/drawing/2014/main" xmlns="" id="{AFEC515C-CE28-48DD-B220-8C2975806513}"/>
              </a:ext>
            </a:extLst>
          </p:cNvPr>
          <p:cNvSpPr/>
          <p:nvPr>
            <p:custDataLst>
              <p:tags r:id="rId9"/>
            </p:custDataLst>
          </p:nvPr>
        </p:nvSpPr>
        <p:spPr>
          <a:xfrm>
            <a:off x="191386" y="56694"/>
            <a:ext cx="7544728" cy="3157788"/>
          </a:xfrm>
          <a:prstGeom prst="rect">
            <a:avLst/>
          </a:prstGeom>
        </p:spPr>
        <p:txBody>
          <a:bodyPr wrap="square">
            <a:spAutoFit/>
          </a:bodyPr>
          <a:lstStyle/>
          <a:p>
            <a:pPr lvl="0" algn="just">
              <a:lnSpc>
                <a:spcPct val="120000"/>
              </a:lnSpc>
              <a:tabLst>
                <a:tab pos="447675" algn="l"/>
              </a:tabLst>
            </a:pPr>
            <a:endParaRPr lang="fr-FR" sz="1100" dirty="0" smtClean="0">
              <a:solidFill>
                <a:srgbClr val="80676E"/>
              </a:solidFill>
            </a:endParaRPr>
          </a:p>
          <a:p>
            <a:pPr lvl="0" algn="just">
              <a:lnSpc>
                <a:spcPct val="120000"/>
              </a:lnSpc>
              <a:tabLst>
                <a:tab pos="447675" algn="l"/>
              </a:tabLst>
            </a:pPr>
            <a:r>
              <a:rPr lang="fr-FR" sz="1100" dirty="0" smtClean="0">
                <a:solidFill>
                  <a:srgbClr val="80676E"/>
                </a:solidFill>
              </a:rPr>
              <a:t>Enfin, pendant la durée de l’état d’urgence, l’administration admet qu’une facture « papier » puisse être numérisée et envoyée par voie électronique , notamment  aux fins d’exercice du droit à déduction de la TVA, sans que la facture ne soit adressée également par voie postale.</a:t>
            </a:r>
          </a:p>
          <a:p>
            <a:pPr lvl="0" algn="just">
              <a:lnSpc>
                <a:spcPct val="120000"/>
              </a:lnSpc>
              <a:tabLst>
                <a:tab pos="447675" algn="l"/>
              </a:tabLst>
            </a:pPr>
            <a:endParaRPr lang="fr-FR" sz="1100" dirty="0">
              <a:solidFill>
                <a:srgbClr val="80676E"/>
              </a:solidFill>
            </a:endParaRPr>
          </a:p>
          <a:p>
            <a:pPr lvl="0" algn="just">
              <a:lnSpc>
                <a:spcPct val="120000"/>
              </a:lnSpc>
              <a:tabLst>
                <a:tab pos="447675" algn="l"/>
              </a:tabLst>
            </a:pPr>
            <a:r>
              <a:rPr lang="fr-FR" sz="1100" dirty="0" smtClean="0">
                <a:solidFill>
                  <a:srgbClr val="80676E"/>
                </a:solidFill>
              </a:rPr>
              <a:t>Ainsi, l’administration admet à titre exceptionnel qu’il puisse être dérogé aux règles relatives aux factures électroniques qui supposent que l’intégralité du processus de facturation soit électronique, tout en rappelant, s’agissant des factures  « papiers », </a:t>
            </a:r>
            <a:r>
              <a:rPr lang="fr-FR" sz="1100" dirty="0">
                <a:solidFill>
                  <a:srgbClr val="80676E"/>
                </a:solidFill>
              </a:rPr>
              <a:t>que des contrôles établissant une piste d’audit fiable doivent être mis en place par les assujettis qui les émettent et/ou les reçoivent.</a:t>
            </a:r>
            <a:endParaRPr lang="fr-FR" sz="1100" dirty="0" smtClean="0">
              <a:solidFill>
                <a:srgbClr val="80676E"/>
              </a:solidFill>
            </a:endParaRPr>
          </a:p>
          <a:p>
            <a:pPr lvl="0" algn="just">
              <a:lnSpc>
                <a:spcPct val="120000"/>
              </a:lnSpc>
              <a:tabLst>
                <a:tab pos="447675" algn="l"/>
              </a:tabLst>
            </a:pPr>
            <a:endParaRPr lang="fr-FR" sz="1100" dirty="0">
              <a:solidFill>
                <a:srgbClr val="80676E"/>
              </a:solidFill>
            </a:endParaRPr>
          </a:p>
          <a:p>
            <a:pPr lvl="0" algn="just">
              <a:lnSpc>
                <a:spcPct val="120000"/>
              </a:lnSpc>
              <a:tabLst>
                <a:tab pos="447675" algn="l"/>
              </a:tabLst>
            </a:pPr>
            <a:r>
              <a:rPr lang="fr-FR" sz="1100" dirty="0" smtClean="0">
                <a:solidFill>
                  <a:srgbClr val="80676E"/>
                </a:solidFill>
              </a:rPr>
              <a:t>S’agissant de la conservation de ces factures, il </a:t>
            </a:r>
            <a:r>
              <a:rPr lang="fr-FR" sz="1100" dirty="0">
                <a:solidFill>
                  <a:srgbClr val="80676E"/>
                </a:solidFill>
              </a:rPr>
              <a:t>est </a:t>
            </a:r>
            <a:r>
              <a:rPr lang="fr-FR" sz="1100" dirty="0" smtClean="0">
                <a:solidFill>
                  <a:srgbClr val="80676E"/>
                </a:solidFill>
              </a:rPr>
              <a:t>admis</a:t>
            </a:r>
            <a:r>
              <a:rPr lang="fr-FR" sz="1100" dirty="0">
                <a:solidFill>
                  <a:srgbClr val="80676E"/>
                </a:solidFill>
              </a:rPr>
              <a:t> </a:t>
            </a:r>
            <a:r>
              <a:rPr lang="fr-FR" sz="1100" dirty="0" smtClean="0">
                <a:solidFill>
                  <a:srgbClr val="80676E"/>
                </a:solidFill>
              </a:rPr>
              <a:t>par tolérance et </a:t>
            </a:r>
            <a:r>
              <a:rPr lang="fr-FR" sz="1100" dirty="0">
                <a:solidFill>
                  <a:srgbClr val="80676E"/>
                </a:solidFill>
              </a:rPr>
              <a:t>pendant la durée de l'état d'urgence sanitaire, que le client puisse conserver sous format PDF la facture « papier » reçue par courrier électronique. A l’issue de cette période, il lui appartiendra de la conserver sur support papier en l’imprimant ou de la numériser en respectant les dispositions de l’article A. 102 B-2 du LPF.</a:t>
            </a:r>
            <a:endParaRPr lang="fr-FR" sz="1200" dirty="0">
              <a:solidFill>
                <a:srgbClr val="80676E"/>
              </a:solidFill>
            </a:endParaRPr>
          </a:p>
          <a:p>
            <a:pPr marL="0" lvl="1" algn="just" defTabSz="791962">
              <a:lnSpc>
                <a:spcPct val="120000"/>
              </a:lnSpc>
            </a:pPr>
            <a:endParaRPr lang="fr-FR" sz="1200" dirty="0">
              <a:solidFill>
                <a:schemeClr val="accent1"/>
              </a:solidFill>
            </a:endParaRPr>
          </a:p>
        </p:txBody>
      </p:sp>
    </p:spTree>
    <p:extLst>
      <p:ext uri="{BB962C8B-B14F-4D97-AF65-F5344CB8AC3E}">
        <p14:creationId xmlns:p14="http://schemas.microsoft.com/office/powerpoint/2010/main" val="18513083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4"/>
</p:tagLst>
</file>

<file path=ppt/tags/tag14.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6"/>
</p:tagLst>
</file>

<file path=ppt/tags/tag16.xml><?xml version="1.0" encoding="utf-8"?>
<p:tagLst xmlns:a="http://schemas.openxmlformats.org/drawingml/2006/main" xmlns:r="http://schemas.openxmlformats.org/officeDocument/2006/relationships" xmlns:p="http://schemas.openxmlformats.org/presentationml/2006/main">
  <p:tag name="NUM" val="7"/>
</p:tagLst>
</file>

<file path=ppt/tags/tag17.xml><?xml version="1.0" encoding="utf-8"?>
<p:tagLst xmlns:a="http://schemas.openxmlformats.org/drawingml/2006/main" xmlns:r="http://schemas.openxmlformats.org/officeDocument/2006/relationships" xmlns:p="http://schemas.openxmlformats.org/presentationml/2006/main">
  <p:tag name="NUM" val="8"/>
</p:tagLst>
</file>

<file path=ppt/tags/tag18.xml><?xml version="1.0" encoding="utf-8"?>
<p:tagLst xmlns:a="http://schemas.openxmlformats.org/drawingml/2006/main" xmlns:r="http://schemas.openxmlformats.org/officeDocument/2006/relationships" xmlns:p="http://schemas.openxmlformats.org/presentationml/2006/main">
  <p:tag name="NUM" val="9"/>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4346</TotalTime>
  <Words>647</Words>
  <Application>Microsoft Office PowerPoint</Application>
  <PresentationFormat>Personnalisé</PresentationFormat>
  <Paragraphs>60</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Christophe Lefevre</cp:lastModifiedBy>
  <cp:revision>354</cp:revision>
  <dcterms:created xsi:type="dcterms:W3CDTF">2018-11-21T15:11:34Z</dcterms:created>
  <dcterms:modified xsi:type="dcterms:W3CDTF">2020-04-08T13:12:50Z</dcterms:modified>
</cp:coreProperties>
</file>